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6" r:id="rId1"/>
  </p:sldMasterIdLst>
  <p:sldIdLst>
    <p:sldId id="256" r:id="rId2"/>
    <p:sldId id="257" r:id="rId3"/>
    <p:sldId id="258" r:id="rId4"/>
    <p:sldId id="260" r:id="rId5"/>
    <p:sldId id="262" r:id="rId6"/>
    <p:sldId id="263" r:id="rId7"/>
    <p:sldId id="266" r:id="rId8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2400" kern="1200" baseline="-250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 baseline="-250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 baseline="-250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 baseline="-250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 baseline="-250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 baseline="-250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 baseline="-250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 baseline="-250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 baseline="-250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32787"/>
    <p:restoredTop sz="90929"/>
  </p:normalViewPr>
  <p:slideViewPr>
    <p:cSldViewPr>
      <p:cViewPr>
        <p:scale>
          <a:sx n="100" d="100"/>
          <a:sy n="100" d="100"/>
        </p:scale>
        <p:origin x="-1824" y="-1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2C0A46-573A-41E8-BE58-BABE86D7BD3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2B5016-E20E-4A6F-8221-1D4325785C2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CA6FDB-BFF3-43D1-8228-5F1FBEBF488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A71BCF-6E4F-4910-9892-4E12EC684A1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31B57E-6504-4E88-B03D-65BE67B8531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D1CCED-7B69-419C-9E79-A4E28D48205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A42FE3-75EE-42E3-B7E7-91D89C273A8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9C644B-1328-4A7A-97E6-FC925B62FD2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C796C7-6DF8-471D-BAB2-6426E83CEC4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B72411-E39B-4FDC-84A6-5AA4E5B33C0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031042-0108-4292-868E-7F2A7D6F6F1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09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FEE4A9A8-6E3A-4B16-B1F7-BC9EA9E06FC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oleObject" Target="../embeddings/oleObject1.bin"/><Relationship Id="rId4" Type="http://schemas.openxmlformats.org/officeDocument/2006/relationships/image" Target="../media/image1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9.wmf"/><Relationship Id="rId5" Type="http://schemas.openxmlformats.org/officeDocument/2006/relationships/oleObject" Target="../embeddings/oleObject5.bin"/><Relationship Id="rId4" Type="http://schemas.openxmlformats.org/officeDocument/2006/relationships/oleObject" Target="../embeddings/oleObject4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.jpeg"/><Relationship Id="rId5" Type="http://schemas.openxmlformats.org/officeDocument/2006/relationships/oleObject" Target="../embeddings/oleObject8.bin"/><Relationship Id="rId4" Type="http://schemas.openxmlformats.org/officeDocument/2006/relationships/oleObject" Target="../embeddings/oleObject7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13.w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304800"/>
            <a:ext cx="7772400" cy="1143000"/>
          </a:xfrm>
        </p:spPr>
        <p:txBody>
          <a:bodyPr/>
          <a:lstStyle/>
          <a:p>
            <a:r>
              <a:rPr lang="sr-Latn-CS" sz="3200" b="1" i="1" smtClean="0"/>
              <a:t>IDEALNI OTPORNIK U MREŽAMA SA PROSTOPERIODIČNIM STRUJAMA</a:t>
            </a:r>
            <a:endParaRPr lang="en-GB" sz="3200" b="1" i="1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endParaRPr lang="sr-Latn-CS" smtClean="0"/>
          </a:p>
          <a:p>
            <a:endParaRPr lang="sr-Latn-CS" smtClean="0"/>
          </a:p>
          <a:p>
            <a:pPr algn="r">
              <a:buFont typeface="Arial" charset="0"/>
              <a:buNone/>
            </a:pPr>
            <a:endParaRPr lang="en-US" smtClean="0"/>
          </a:p>
          <a:p>
            <a:pPr algn="r">
              <a:buFont typeface="Arial" charset="0"/>
              <a:buNone/>
            </a:pPr>
            <a:endParaRPr lang="en-US" smtClean="0"/>
          </a:p>
          <a:p>
            <a:pPr algn="r">
              <a:buFont typeface="Arial" charset="0"/>
              <a:buNone/>
            </a:pPr>
            <a:endParaRPr lang="en-US" smtClean="0"/>
          </a:p>
          <a:p>
            <a:pPr algn="r">
              <a:buFont typeface="Arial" charset="0"/>
              <a:buNone/>
            </a:pPr>
            <a:r>
              <a:rPr lang="en-US" smtClean="0"/>
              <a:t>dr Aleksandra Grujić, prof. VIŠER</a:t>
            </a:r>
          </a:p>
          <a:p>
            <a:pPr algn="r">
              <a:buFont typeface="Arial" charset="0"/>
              <a:buNone/>
            </a:pPr>
            <a:r>
              <a:rPr lang="en-US" smtClean="0"/>
              <a:t>mast.inž.Marko Milivojčević</a:t>
            </a:r>
          </a:p>
          <a:p>
            <a:endParaRPr lang="sr-Latn-CS" smtClean="0"/>
          </a:p>
        </p:txBody>
      </p:sp>
      <p:pic>
        <p:nvPicPr>
          <p:cNvPr id="5124" name="Picture 4" descr="C:\Users\Aleksandra\Desktop\LogoSkoleJPG102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772400" y="381000"/>
            <a:ext cx="911225" cy="896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r-Latn-CS" sz="3200" b="1" i="1" smtClean="0"/>
              <a:t>IDEALNI OTPORNIK U KOLU PROSTOPERIODIČNE STRUJE</a:t>
            </a:r>
            <a:endParaRPr lang="en-GB" sz="3200" b="1" i="1" smtClean="0"/>
          </a:p>
        </p:txBody>
      </p:sp>
      <p:pic>
        <p:nvPicPr>
          <p:cNvPr id="6147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2971800" y="1524000"/>
            <a:ext cx="3567113" cy="2720975"/>
          </a:xfrm>
          <a:noFill/>
        </p:spPr>
      </p:pic>
      <p:pic>
        <p:nvPicPr>
          <p:cNvPr id="6148" name="Picture 4" descr="C:\Users\Aleksandra\Desktop\LogoSkoleJPG1024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772400" y="381000"/>
            <a:ext cx="911225" cy="896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9" name="Rectangle 4"/>
          <p:cNvSpPr>
            <a:spLocks noChangeArrowheads="1"/>
          </p:cNvSpPr>
          <p:nvPr/>
        </p:nvSpPr>
        <p:spPr bwMode="auto">
          <a:xfrm>
            <a:off x="990600" y="4648200"/>
            <a:ext cx="6934200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sr-Latn-CS" sz="2800" dirty="0"/>
              <a:t>TERMOGENI OTPORNICI- ELEMENTI KOLA U KOJIMA DOLAZI DO PRETVARANJA ELEKTRIČNE ENERGIJE U TOPLOTNU</a:t>
            </a:r>
            <a:endParaRPr lang="en-GB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sr-Latn-CS" b="1" i="1" dirty="0" smtClean="0"/>
              <a:t>IDEALNI OTPORNIK U KOLU PROSTOPERIODIČNE STRUJE</a:t>
            </a:r>
            <a:endParaRPr lang="en-US" dirty="0" smtClean="0"/>
          </a:p>
        </p:txBody>
      </p:sp>
      <p:pic>
        <p:nvPicPr>
          <p:cNvPr id="1030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1905000" y="1981200"/>
            <a:ext cx="5029200" cy="1111250"/>
          </a:xfrm>
          <a:noFill/>
        </p:spPr>
      </p:pic>
      <p:pic>
        <p:nvPicPr>
          <p:cNvPr id="1031" name="Picture 4" descr="C:\Users\Aleksandra\Desktop\LogoSkoleJPG1024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772400" y="381000"/>
            <a:ext cx="911225" cy="896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026" name="Object 1028"/>
          <p:cNvGraphicFramePr>
            <a:graphicFrameLocks noChangeAspect="1"/>
          </p:cNvGraphicFramePr>
          <p:nvPr/>
        </p:nvGraphicFramePr>
        <p:xfrm>
          <a:off x="2895600" y="3352800"/>
          <a:ext cx="2209800" cy="504825"/>
        </p:xfrm>
        <a:graphic>
          <a:graphicData uri="http://schemas.openxmlformats.org/presentationml/2006/ole">
            <p:oleObj spid="_x0000_s1026" name="Equation" r:id="rId5" imgW="876300" imgH="203200" progId="Equation.3">
              <p:embed/>
            </p:oleObj>
          </a:graphicData>
        </a:graphic>
      </p:graphicFrame>
      <p:graphicFrame>
        <p:nvGraphicFramePr>
          <p:cNvPr id="1027" name="Object 1030"/>
          <p:cNvGraphicFramePr>
            <a:graphicFrameLocks noChangeAspect="1"/>
          </p:cNvGraphicFramePr>
          <p:nvPr/>
        </p:nvGraphicFramePr>
        <p:xfrm>
          <a:off x="2438400" y="4038600"/>
          <a:ext cx="3352800" cy="993775"/>
        </p:xfrm>
        <a:graphic>
          <a:graphicData uri="http://schemas.openxmlformats.org/presentationml/2006/ole">
            <p:oleObj spid="_x0000_s1027" name="Equation" r:id="rId6" imgW="1383699" imgH="406224" progId="Equation.3">
              <p:embed/>
            </p:oleObj>
          </a:graphicData>
        </a:graphic>
      </p:graphicFrame>
      <p:graphicFrame>
        <p:nvGraphicFramePr>
          <p:cNvPr id="1028" name="Object 1032"/>
          <p:cNvGraphicFramePr>
            <a:graphicFrameLocks noChangeAspect="1"/>
          </p:cNvGraphicFramePr>
          <p:nvPr/>
        </p:nvGraphicFramePr>
        <p:xfrm>
          <a:off x="2438400" y="5410200"/>
          <a:ext cx="3581400" cy="584200"/>
        </p:xfrm>
        <a:graphic>
          <a:graphicData uri="http://schemas.openxmlformats.org/presentationml/2006/ole">
            <p:oleObj spid="_x0000_s1028" name="Equation" r:id="rId7" imgW="1345616" imgH="215806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sr-Latn-CS" b="1" i="1" dirty="0" smtClean="0"/>
              <a:t>IDEALNI OTPORNIK U KOLU PROSTOPERIODIČNE STRUJE</a:t>
            </a:r>
            <a:endParaRPr lang="en-US" dirty="0" smtClean="0"/>
          </a:p>
        </p:txBody>
      </p:sp>
      <p:sp>
        <p:nvSpPr>
          <p:cNvPr id="205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endParaRPr lang="sr-Latn-CS" smtClean="0"/>
          </a:p>
          <a:p>
            <a:endParaRPr lang="sr-Latn-CS" b="1" baseline="-25000" smtClean="0"/>
          </a:p>
          <a:p>
            <a:endParaRPr lang="sr-Latn-CS" b="1" baseline="-25000" smtClean="0"/>
          </a:p>
          <a:p>
            <a:endParaRPr lang="sr-Latn-CS" b="1" i="1" smtClean="0"/>
          </a:p>
        </p:txBody>
      </p:sp>
      <p:pic>
        <p:nvPicPr>
          <p:cNvPr id="2054" name="Picture 4" descr="C:\Users\Aleksandra\Desktop\LogoSkoleJPG1024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772400" y="381000"/>
            <a:ext cx="911225" cy="896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2050" name="Object 5"/>
          <p:cNvGraphicFramePr>
            <a:graphicFrameLocks noChangeAspect="1"/>
          </p:cNvGraphicFramePr>
          <p:nvPr/>
        </p:nvGraphicFramePr>
        <p:xfrm>
          <a:off x="1905000" y="1676400"/>
          <a:ext cx="4419600" cy="698500"/>
        </p:xfrm>
        <a:graphic>
          <a:graphicData uri="http://schemas.openxmlformats.org/presentationml/2006/ole">
            <p:oleObj spid="_x0000_s2050" name="Equation" r:id="rId4" imgW="1447560" imgH="228600" progId="Equation.3">
              <p:embed/>
            </p:oleObj>
          </a:graphicData>
        </a:graphic>
      </p:graphicFrame>
      <p:graphicFrame>
        <p:nvGraphicFramePr>
          <p:cNvPr id="2051" name="Object 6"/>
          <p:cNvGraphicFramePr>
            <a:graphicFrameLocks noChangeAspect="1"/>
          </p:cNvGraphicFramePr>
          <p:nvPr/>
        </p:nvGraphicFramePr>
        <p:xfrm>
          <a:off x="1905000" y="2438400"/>
          <a:ext cx="4114800" cy="658813"/>
        </p:xfrm>
        <a:graphic>
          <a:graphicData uri="http://schemas.openxmlformats.org/presentationml/2006/ole">
            <p:oleObj spid="_x0000_s2051" name="Equation" r:id="rId5" imgW="1269720" imgH="203040" progId="Equation.3">
              <p:embed/>
            </p:oleObj>
          </a:graphicData>
        </a:graphic>
      </p:graphicFrame>
      <p:pic>
        <p:nvPicPr>
          <p:cNvPr id="2055" name="Picture 8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828800" y="2743200"/>
            <a:ext cx="5334000" cy="408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r-Latn-CS" sz="3200" b="1" smtClean="0"/>
              <a:t>SNAGA OTPORNIKA</a:t>
            </a:r>
            <a:endParaRPr lang="en-GB" sz="3200" b="1" smtClean="0"/>
          </a:p>
        </p:txBody>
      </p:sp>
      <p:sp>
        <p:nvSpPr>
          <p:cNvPr id="307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sr-Latn-CS" smtClean="0"/>
              <a:t>Trenutna snaga koju prima otpornik:</a:t>
            </a:r>
          </a:p>
          <a:p>
            <a:endParaRPr lang="en-GB" smtClean="0"/>
          </a:p>
        </p:txBody>
      </p:sp>
      <p:sp>
        <p:nvSpPr>
          <p:cNvPr id="3079" name="Rectangle 6"/>
          <p:cNvSpPr>
            <a:spLocks noChangeArrowheads="1"/>
          </p:cNvSpPr>
          <p:nvPr/>
        </p:nvSpPr>
        <p:spPr bwMode="auto">
          <a:xfrm>
            <a:off x="0" y="33289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3074" name="Object 5"/>
          <p:cNvGraphicFramePr>
            <a:graphicFrameLocks noChangeAspect="1"/>
          </p:cNvGraphicFramePr>
          <p:nvPr/>
        </p:nvGraphicFramePr>
        <p:xfrm>
          <a:off x="2819400" y="2362200"/>
          <a:ext cx="2667000" cy="519113"/>
        </p:xfrm>
        <a:graphic>
          <a:graphicData uri="http://schemas.openxmlformats.org/presentationml/2006/ole">
            <p:oleObj spid="_x0000_s3074" name="Equation" r:id="rId3" imgW="1028254" imgH="203112" progId="Equation.3">
              <p:embed/>
            </p:oleObj>
          </a:graphicData>
        </a:graphic>
      </p:graphicFrame>
      <p:sp>
        <p:nvSpPr>
          <p:cNvPr id="3080" name="Rectangle 8"/>
          <p:cNvSpPr>
            <a:spLocks noChangeArrowheads="1"/>
          </p:cNvSpPr>
          <p:nvPr/>
        </p:nvSpPr>
        <p:spPr bwMode="auto">
          <a:xfrm>
            <a:off x="0" y="33337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3075" name="Object 7"/>
          <p:cNvGraphicFramePr>
            <a:graphicFrameLocks noChangeAspect="1"/>
          </p:cNvGraphicFramePr>
          <p:nvPr/>
        </p:nvGraphicFramePr>
        <p:xfrm>
          <a:off x="990600" y="3048000"/>
          <a:ext cx="7280275" cy="687388"/>
        </p:xfrm>
        <a:graphic>
          <a:graphicData uri="http://schemas.openxmlformats.org/presentationml/2006/ole">
            <p:oleObj spid="_x0000_s3075" name="Equation" r:id="rId4" imgW="2286000" imgH="215640" progId="Equation.3">
              <p:embed/>
            </p:oleObj>
          </a:graphicData>
        </a:graphic>
      </p:graphicFrame>
      <p:sp>
        <p:nvSpPr>
          <p:cNvPr id="3081" name="Rectangle 10"/>
          <p:cNvSpPr>
            <a:spLocks noChangeArrowheads="1"/>
          </p:cNvSpPr>
          <p:nvPr/>
        </p:nvSpPr>
        <p:spPr bwMode="auto">
          <a:xfrm>
            <a:off x="0" y="33337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3076" name="Object 9"/>
          <p:cNvGraphicFramePr>
            <a:graphicFrameLocks noChangeAspect="1"/>
          </p:cNvGraphicFramePr>
          <p:nvPr/>
        </p:nvGraphicFramePr>
        <p:xfrm>
          <a:off x="1905000" y="3962400"/>
          <a:ext cx="4572000" cy="568325"/>
        </p:xfrm>
        <a:graphic>
          <a:graphicData uri="http://schemas.openxmlformats.org/presentationml/2006/ole">
            <p:oleObj spid="_x0000_s3076" name="Equation" r:id="rId5" imgW="1536700" imgH="190500" progId="Equation.3">
              <p:embed/>
            </p:oleObj>
          </a:graphicData>
        </a:graphic>
      </p:graphicFrame>
      <p:pic>
        <p:nvPicPr>
          <p:cNvPr id="3082" name="Picture 4" descr="C:\Users\Aleksandra\Desktop\LogoSkoleJPG1024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7772400" y="381000"/>
            <a:ext cx="911225" cy="896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sr-Latn-CS" b="1" i="1" dirty="0" smtClean="0"/>
              <a:t>IDEALNI OTPORNIK U KOLU PROSTOPERIODIČNE STRUJE</a:t>
            </a:r>
            <a:endParaRPr lang="en-US" dirty="0" smtClean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sr-Latn-CS" smtClean="0"/>
              <a:t>Srednja snaga – </a:t>
            </a:r>
            <a:r>
              <a:rPr lang="sr-Latn-CS" b="1" smtClean="0"/>
              <a:t>AKTIVNA SNAGA</a:t>
            </a:r>
          </a:p>
          <a:p>
            <a:endParaRPr lang="en-GB" smtClean="0"/>
          </a:p>
        </p:txBody>
      </p:sp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05000" y="2438400"/>
            <a:ext cx="4495800" cy="305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3" name="Picture 4" descr="C:\Users\Aleksandra\Desktop\LogoSkoleJPG1024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772400" y="381000"/>
            <a:ext cx="911225" cy="896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sr-Latn-CS" b="1" i="1" dirty="0" smtClean="0"/>
              <a:t>IDEALNI OTPORNIK U KOLU PROSTOPERIODIČNE STRUJE</a:t>
            </a:r>
            <a:endParaRPr lang="en-US" dirty="0" smtClean="0"/>
          </a:p>
        </p:txBody>
      </p:sp>
      <p:pic>
        <p:nvPicPr>
          <p:cNvPr id="8195" name="Picture 8" descr="sinusoida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066800" y="1473200"/>
            <a:ext cx="7315200" cy="5384800"/>
          </a:xfrm>
          <a:noFill/>
        </p:spPr>
      </p:pic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4479925" y="3048000"/>
            <a:ext cx="18415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4400" baseline="0">
              <a:solidFill>
                <a:schemeClr val="tx2"/>
              </a:solidFill>
              <a:latin typeface="Arial Narrow" pitchFamily="34" charset="0"/>
            </a:endParaRPr>
          </a:p>
        </p:txBody>
      </p:sp>
      <p:pic>
        <p:nvPicPr>
          <p:cNvPr id="8197" name="Picture 4" descr="C:\Users\Aleksandra\Desktop\LogoSkoleJPG1024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772400" y="381000"/>
            <a:ext cx="911225" cy="896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204</TotalTime>
  <Words>72</Words>
  <Application>Microsoft PowerPoint</Application>
  <PresentationFormat>On-screen Show (4:3)</PresentationFormat>
  <Paragraphs>19</Paragraphs>
  <Slides>7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9" baseType="lpstr">
      <vt:lpstr>Office Theme</vt:lpstr>
      <vt:lpstr>Equation</vt:lpstr>
      <vt:lpstr>IDEALNI OTPORNIK U MREŽAMA SA PROSTOPERIODIČNIM STRUJAMA</vt:lpstr>
      <vt:lpstr>IDEALNI OTPORNIK U KOLU PROSTOPERIODIČNE STRUJE</vt:lpstr>
      <vt:lpstr>IDEALNI OTPORNIK U KOLU PROSTOPERIODIČNE STRUJE</vt:lpstr>
      <vt:lpstr>IDEALNI OTPORNIK U KOLU PROSTOPERIODIČNE STRUJE</vt:lpstr>
      <vt:lpstr>SNAGA OTPORNIKA</vt:lpstr>
      <vt:lpstr>IDEALNI OTPORNIK U KOLU PROSTOPERIODIČNE STRUJE</vt:lpstr>
      <vt:lpstr>IDEALNI OTPORNIK U KOLU PROSTOPERIODIČNE STRUJE</vt:lpstr>
    </vt:vector>
  </TitlesOfParts>
  <Company>vets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OTPORNIK, KALEM I KONDENZATOR U MREŽAMA SA PROSTOPERIODIČNIM STRUJAMA</dc:title>
  <dc:creator>gavrilovica</dc:creator>
  <cp:lastModifiedBy>Aleksandra Grujic</cp:lastModifiedBy>
  <cp:revision>15</cp:revision>
  <cp:lastPrinted>1601-01-01T00:00:00Z</cp:lastPrinted>
  <dcterms:created xsi:type="dcterms:W3CDTF">2005-03-21T13:02:56Z</dcterms:created>
  <dcterms:modified xsi:type="dcterms:W3CDTF">2017-12-20T10:42:21Z</dcterms:modified>
</cp:coreProperties>
</file>