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sldIdLst>
    <p:sldId id="270" r:id="rId2"/>
    <p:sldId id="256" r:id="rId3"/>
    <p:sldId id="257" r:id="rId4"/>
    <p:sldId id="263" r:id="rId5"/>
    <p:sldId id="264" r:id="rId6"/>
    <p:sldId id="265" r:id="rId7"/>
    <p:sldId id="269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7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3457ACA-9B29-487A-B18D-0B193A2BB667}" type="datetimeFigureOut">
              <a:rPr lang="en-US"/>
              <a:pPr>
                <a:defRPr/>
              </a:pPr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8265C78-A90F-47C3-A15B-06A9C38EA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84A1BE-3042-412F-AD71-AD8E9164ED48}" type="slidenum">
              <a:rPr lang="en-US"/>
              <a:pPr/>
              <a:t>1</a:t>
            </a:fld>
            <a:endParaRPr lang="en-US"/>
          </a:p>
        </p:txBody>
      </p:sp>
      <p:sp>
        <p:nvSpPr>
          <p:cNvPr id="11269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318B4-4321-473F-B1C5-198023DDA0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C101-102B-4A74-BA3D-4DD4610B3D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AAF07-EC48-4DEC-80D8-876AE16533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A48A83-471E-4064-B7A7-69F95E996C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B67E-1B3C-4FFA-A849-18945C5FB9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7D885-BBB1-4A59-9CE7-99FE3877B3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34CAA-FB17-4F8A-AC69-955D553FA7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16B5-F3F2-40BB-970B-D9369E8936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1C668-3CBA-4EE8-B00A-78882AB802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7C1B5-DBD4-4218-AF8C-4416F677F0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479B5-B6D5-4A2D-B2A1-5D0A94E8BB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1DF1-C75A-4A46-A330-636FC0D535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EFB240-9487-47B1-A80E-09FC3C4CCC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jpeg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IDEALNI KONDENZATOR U KOLU PROSTOPERIODIČNE STRUJE</a:t>
            </a:r>
            <a:endParaRPr lang="en-US" sz="32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en-US" smtClean="0"/>
              <a:t>ELEKTROTEHNIKA</a:t>
            </a:r>
          </a:p>
          <a:p>
            <a:pPr algn="ctr">
              <a:buFont typeface="Arial" charset="0"/>
              <a:buNone/>
            </a:pPr>
            <a:r>
              <a:rPr lang="en-US" smtClean="0"/>
              <a:t>NAIZMENIČNE STRUJE</a:t>
            </a:r>
          </a:p>
          <a:p>
            <a:pPr algn="ctr">
              <a:buFont typeface="Arial" charset="0"/>
              <a:buNone/>
            </a:pPr>
            <a:endParaRPr lang="en-US" smtClean="0"/>
          </a:p>
          <a:p>
            <a:pPr algn="r">
              <a:buFont typeface="Arial" charset="0"/>
              <a:buNone/>
            </a:pPr>
            <a:r>
              <a:rPr lang="en-US" smtClean="0"/>
              <a:t>dr Aleksandra Grujić, prof. VIŠER</a:t>
            </a:r>
          </a:p>
          <a:p>
            <a:pPr algn="r">
              <a:buFont typeface="Arial" charset="0"/>
              <a:buNone/>
            </a:pPr>
            <a:r>
              <a:rPr lang="en-US" smtClean="0"/>
              <a:t>mast.inž.Marko Milivojčević</a:t>
            </a:r>
          </a:p>
        </p:txBody>
      </p:sp>
      <p:pic>
        <p:nvPicPr>
          <p:cNvPr id="8196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IDEALNI KONDENZATOR U KOLU PROSTOPERIODIČNE STRUJE</a:t>
            </a:r>
            <a:endParaRPr lang="en-GB" sz="3200" b="1" i="1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895600" y="1524000"/>
          <a:ext cx="3276600" cy="2441575"/>
        </p:xfrm>
        <a:graphic>
          <a:graphicData uri="http://schemas.openxmlformats.org/presentationml/2006/ole">
            <p:oleObj spid="_x0000_s1026" name="Picture" r:id="rId3" imgW="1743740" imgH="1298691" progId="Word.Picture.8">
              <p:embed/>
            </p:oleObj>
          </a:graphicData>
        </a:graphic>
      </p:graphicFrame>
      <p:pic>
        <p:nvPicPr>
          <p:cNvPr id="102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1066800" y="441960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dirty="0"/>
              <a:t>IDEALNI KONDENZATOR – ELEMENT KOLA U KOME DOLAZI DO PRETVARANJA ELEKTRIČNE ENERGIJE U </a:t>
            </a:r>
            <a:r>
              <a:rPr lang="sl-SI" dirty="0" smtClean="0"/>
              <a:t>ELEKTROSTATIČKU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362200" y="2514600"/>
            <a:ext cx="4953000" cy="739775"/>
          </a:xfrm>
          <a:noFill/>
        </p:spPr>
      </p:pic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1828800"/>
            <a:ext cx="57912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IDEALNI KONDENZATOR U KOLU PROSTOPERIODIČNE STRUJE</a:t>
            </a:r>
            <a:endParaRPr lang="en-GB" sz="3200" b="1" i="1" smtClean="0"/>
          </a:p>
        </p:txBody>
      </p:sp>
      <p:pic>
        <p:nvPicPr>
          <p:cNvPr id="205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066800" y="3429000"/>
          <a:ext cx="7391400" cy="1295400"/>
        </p:xfrm>
        <a:graphic>
          <a:graphicData uri="http://schemas.openxmlformats.org/presentationml/2006/ole">
            <p:oleObj spid="_x0000_s2050" name="Equation" r:id="rId6" imgW="2730500" imgH="4064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9200" y="4800600"/>
          <a:ext cx="7086600" cy="1131888"/>
        </p:xfrm>
        <a:graphic>
          <a:graphicData uri="http://schemas.openxmlformats.org/presentationml/2006/ole">
            <p:oleObj spid="_x0000_s2051" name="Equation" r:id="rId7" imgW="25019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0"/>
            <a:ext cx="55626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2800" b="1" i="1" dirty="0" smtClean="0"/>
              <a:t>X</a:t>
            </a:r>
            <a:r>
              <a:rPr lang="sl-SI" sz="1800" b="1" i="1" baseline="-25000" dirty="0" smtClean="0"/>
              <a:t>C</a:t>
            </a:r>
            <a:r>
              <a:rPr lang="sl-SI" sz="2400" b="1" i="1" dirty="0" smtClean="0"/>
              <a:t> –</a:t>
            </a:r>
            <a:r>
              <a:rPr lang="sl-SI" sz="2400" dirty="0" smtClean="0"/>
              <a:t> </a:t>
            </a:r>
            <a:r>
              <a:rPr lang="sl-SI" sz="3200" dirty="0" smtClean="0"/>
              <a:t>reaktansa (reaktivna otpornost) </a:t>
            </a:r>
            <a:br>
              <a:rPr lang="sl-SI" sz="3200" dirty="0" smtClean="0"/>
            </a:br>
            <a:r>
              <a:rPr lang="sl-SI" sz="3200" dirty="0" smtClean="0"/>
              <a:t>kondenzatora</a:t>
            </a:r>
            <a:endParaRPr lang="en-US" sz="32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2209800"/>
            <a:ext cx="6858000" cy="4191000"/>
          </a:xfrm>
        </p:spPr>
        <p:txBody>
          <a:bodyPr/>
          <a:lstStyle/>
          <a:p>
            <a:endParaRPr lang="sl-SI" smtClean="0"/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2667000" y="1295400"/>
          <a:ext cx="3352800" cy="1077913"/>
        </p:xfrm>
        <a:graphic>
          <a:graphicData uri="http://schemas.openxmlformats.org/presentationml/2006/ole">
            <p:oleObj spid="_x0000_s3074" name="Equation" r:id="rId3" imgW="1358310" imgH="444307" progId="Equation.3">
              <p:embed/>
            </p:oleObj>
          </a:graphicData>
        </a:graphic>
      </p:graphicFrame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10"/>
          <p:cNvSpPr>
            <a:spLocks noChangeArrowheads="1"/>
          </p:cNvSpPr>
          <p:nvPr/>
        </p:nvSpPr>
        <p:spPr bwMode="auto">
          <a:xfrm>
            <a:off x="1676400" y="304800"/>
            <a:ext cx="594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b="1"/>
              <a:t>IDEALNI KONDENZATOR U KOLU PROSTOPERIODIČNE STRUJE</a:t>
            </a:r>
            <a:endParaRPr lang="en-US"/>
          </a:p>
        </p:txBody>
      </p:sp>
      <p:pic>
        <p:nvPicPr>
          <p:cNvPr id="308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5" name="Object 12"/>
          <p:cNvGraphicFramePr>
            <a:graphicFrameLocks noChangeAspect="1"/>
          </p:cNvGraphicFramePr>
          <p:nvPr/>
        </p:nvGraphicFramePr>
        <p:xfrm>
          <a:off x="2819400" y="3048000"/>
          <a:ext cx="1752600" cy="1038225"/>
        </p:xfrm>
        <a:graphic>
          <a:graphicData uri="http://schemas.openxmlformats.org/presentationml/2006/ole">
            <p:oleObj spid="_x0000_s3075" name="Equation" r:id="rId5" imgW="685502" imgH="406224" progId="Equation.3">
              <p:embed/>
            </p:oleObj>
          </a:graphicData>
        </a:graphic>
      </p:graphicFrame>
      <p:graphicFrame>
        <p:nvGraphicFramePr>
          <p:cNvPr id="3076" name="Object 13"/>
          <p:cNvGraphicFramePr>
            <a:graphicFrameLocks noChangeAspect="1"/>
          </p:cNvGraphicFramePr>
          <p:nvPr/>
        </p:nvGraphicFramePr>
        <p:xfrm>
          <a:off x="2590800" y="4191000"/>
          <a:ext cx="2667000" cy="1028700"/>
        </p:xfrm>
        <a:graphic>
          <a:graphicData uri="http://schemas.openxmlformats.org/presentationml/2006/ole">
            <p:oleObj spid="_x0000_s3076" name="Equation" r:id="rId6" imgW="1053643" imgH="4062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3600" b="1" dirty="0" smtClean="0"/>
              <a:t>IDEALNI KONDENZATOR U KOLU PROSTOPERIODIČNE STRUJE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772400" cy="41148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914400" y="1828800"/>
          <a:ext cx="7546975" cy="3962400"/>
        </p:xfrm>
        <a:graphic>
          <a:graphicData uri="http://schemas.openxmlformats.org/presentationml/2006/ole">
            <p:oleObj spid="_x0000_s4098" name="Picture" r:id="rId3" imgW="3981227" imgH="2100525" progId="Word.Picture.8">
              <p:embed/>
            </p:oleObj>
          </a:graphicData>
        </a:graphic>
      </p:graphicFrame>
      <p:pic>
        <p:nvPicPr>
          <p:cNvPr id="4103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5334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smtClean="0"/>
              <a:t>SNAGA KOJU PRIMA KONDENZATOR</a:t>
            </a:r>
            <a:endParaRPr lang="en-US" sz="2800" b="1" smtClean="0"/>
          </a:p>
        </p:txBody>
      </p:sp>
      <p:sp>
        <p:nvSpPr>
          <p:cNvPr id="51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TRENUTNA SNAGA:</a:t>
            </a:r>
          </a:p>
          <a:p>
            <a:endParaRPr lang="sl-SI" smtClean="0"/>
          </a:p>
          <a:p>
            <a:endParaRPr lang="sl-SI" smtClean="0"/>
          </a:p>
          <a:p>
            <a:endParaRPr lang="sl-SI" smtClean="0"/>
          </a:p>
          <a:p>
            <a:endParaRPr lang="sl-SI" smtClean="0"/>
          </a:p>
          <a:p>
            <a:r>
              <a:rPr lang="sl-SI" smtClean="0"/>
              <a:t>AKTIVNA SNAGA</a:t>
            </a:r>
            <a:endParaRPr lang="en-US" smtClean="0"/>
          </a:p>
          <a:p>
            <a:endParaRPr lang="sl-SI" smtClean="0"/>
          </a:p>
          <a:p>
            <a:endParaRPr lang="en-US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133600" y="2209800"/>
          <a:ext cx="3124200" cy="608013"/>
        </p:xfrm>
        <a:graphic>
          <a:graphicData uri="http://schemas.openxmlformats.org/presentationml/2006/ole">
            <p:oleObj spid="_x0000_s5122" name="Equation" r:id="rId3" imgW="1028254" imgH="203112" progId="Equation.3">
              <p:embed/>
            </p:oleObj>
          </a:graphicData>
        </a:graphic>
      </p:graphicFrame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1600200" y="2819400"/>
          <a:ext cx="6400800" cy="595313"/>
        </p:xfrm>
        <a:graphic>
          <a:graphicData uri="http://schemas.openxmlformats.org/presentationml/2006/ole">
            <p:oleObj spid="_x0000_s5123" name="Equation" r:id="rId4" imgW="2349500" imgH="215900" progId="Equation.3">
              <p:embed/>
            </p:oleObj>
          </a:graphicData>
        </a:graphic>
      </p:graphicFrame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1828800" y="3581400"/>
          <a:ext cx="5029200" cy="642938"/>
        </p:xfrm>
        <a:graphic>
          <a:graphicData uri="http://schemas.openxmlformats.org/presentationml/2006/ole">
            <p:oleObj spid="_x0000_s5124" name="Equation" r:id="rId5" imgW="1562100" imgH="203200" progId="Equation.3">
              <p:embed/>
            </p:oleObj>
          </a:graphicData>
        </a:graphic>
      </p:graphicFrame>
      <p:graphicFrame>
        <p:nvGraphicFramePr>
          <p:cNvPr id="5125" name="Object 10"/>
          <p:cNvGraphicFramePr>
            <a:graphicFrameLocks noChangeAspect="1"/>
          </p:cNvGraphicFramePr>
          <p:nvPr/>
        </p:nvGraphicFramePr>
        <p:xfrm>
          <a:off x="1371600" y="5181600"/>
          <a:ext cx="6629400" cy="1128713"/>
        </p:xfrm>
        <a:graphic>
          <a:graphicData uri="http://schemas.openxmlformats.org/presentationml/2006/ole">
            <p:oleObj spid="_x0000_s5125" name="Equation" r:id="rId6" imgW="2628900" imgH="444500" progId="Equation.3">
              <p:embed/>
            </p:oleObj>
          </a:graphicData>
        </a:graphic>
      </p:graphicFrame>
      <p:pic>
        <p:nvPicPr>
          <p:cNvPr id="5131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20000" y="5334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IDEALNI KONDENZATOR U KOLU PROSTOPERIODIČNE STRUJE</a:t>
            </a:r>
            <a:endParaRPr lang="en-US" sz="3200" smtClean="0"/>
          </a:p>
        </p:txBody>
      </p:sp>
      <p:pic>
        <p:nvPicPr>
          <p:cNvPr id="9219" name="Picture 4" descr="sinusoida2(kondezator)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4288" y="1773238"/>
            <a:ext cx="6575425" cy="4179887"/>
          </a:xfrm>
          <a:noFill/>
        </p:spPr>
      </p:pic>
      <p:pic>
        <p:nvPicPr>
          <p:cNvPr id="922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5334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79</Words>
  <Application>Microsoft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Picture</vt:lpstr>
      <vt:lpstr>Equation</vt:lpstr>
      <vt:lpstr>IDEALNI KONDENZATOR U KOLU PROSTOPERIODIČNE STRUJE</vt:lpstr>
      <vt:lpstr>IDEALNI KONDENZATOR U KOLU PROSTOPERIODIČNE STRUJE</vt:lpstr>
      <vt:lpstr>IDEALNI KONDENZATOR U KOLU PROSTOPERIODIČNE STRUJE</vt:lpstr>
      <vt:lpstr>XC – reaktansa (reaktivna otpornost)  kondenzatora</vt:lpstr>
      <vt:lpstr>IDEALNI KONDENZATOR U KOLU PROSTOPERIODIČNE STRUJE </vt:lpstr>
      <vt:lpstr>SNAGA KOJU PRIMA KONDENZATOR</vt:lpstr>
      <vt:lpstr>IDEALNI KONDENZATOR U KOLU PROSTOPERIODIČNE STRUJE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20</cp:revision>
  <cp:lastPrinted>1601-01-01T00:00:00Z</cp:lastPrinted>
  <dcterms:created xsi:type="dcterms:W3CDTF">2005-03-24T10:32:06Z</dcterms:created>
  <dcterms:modified xsi:type="dcterms:W3CDTF">2017-12-20T10:46:21Z</dcterms:modified>
</cp:coreProperties>
</file>