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80" r:id="rId4"/>
    <p:sldId id="257" r:id="rId5"/>
    <p:sldId id="260" r:id="rId6"/>
    <p:sldId id="259" r:id="rId7"/>
    <p:sldId id="264" r:id="rId8"/>
    <p:sldId id="265" r:id="rId9"/>
    <p:sldId id="278" r:id="rId10"/>
    <p:sldId id="266" r:id="rId11"/>
    <p:sldId id="275" r:id="rId12"/>
    <p:sldId id="262" r:id="rId13"/>
    <p:sldId id="267" r:id="rId14"/>
    <p:sldId id="261" r:id="rId15"/>
    <p:sldId id="281" r:id="rId16"/>
    <p:sldId id="271" r:id="rId17"/>
    <p:sldId id="273" r:id="rId18"/>
    <p:sldId id="279" r:id="rId19"/>
    <p:sldId id="263"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30D"/>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7" autoAdjust="0"/>
  </p:normalViewPr>
  <p:slideViewPr>
    <p:cSldViewPr>
      <p:cViewPr>
        <p:scale>
          <a:sx n="100" d="100"/>
          <a:sy n="100" d="100"/>
        </p:scale>
        <p:origin x="-294" y="138"/>
      </p:cViewPr>
      <p:guideLst>
        <p:guide orient="horz" pos="2160"/>
        <p:guide pos="2880"/>
      </p:guideLst>
    </p:cSldViewPr>
  </p:slideViewPr>
  <p:notesTextViewPr>
    <p:cViewPr>
      <p:scale>
        <a:sx n="150" d="100"/>
        <a:sy n="150" d="100"/>
      </p:scale>
      <p:origin x="0" y="1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56421-7C44-4D61-8494-E8D91FEABC47}" type="datetimeFigureOut">
              <a:rPr lang="en-US" smtClean="0"/>
              <a:pPr/>
              <a:t>12/23/2019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CBC6B-BE51-41C4-8478-B9E9A8C87562}" type="slidenum">
              <a:rPr lang="en-US" smtClean="0"/>
              <a:pPr/>
              <a:t>‹#›</a:t>
            </a:fld>
            <a:endParaRPr lang="en-US"/>
          </a:p>
        </p:txBody>
      </p:sp>
    </p:spTree>
    <p:extLst>
      <p:ext uri="{BB962C8B-B14F-4D97-AF65-F5344CB8AC3E}">
        <p14:creationId xmlns:p14="http://schemas.microsoft.com/office/powerpoint/2010/main" val="149657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Klasična impulsno-širinska modulacija radi sa dva nivoa napona, a promenom širine impulasa dobija se srednji napon koji je između ta dva nivoa. Ta dva nivoa mogu biti </a:t>
            </a:r>
            <a:r>
              <a:rPr lang="sr-Latn-CS" b="1" dirty="0" smtClean="0"/>
              <a:t>0</a:t>
            </a:r>
            <a:r>
              <a:rPr lang="sr-Latn-CS" dirty="0" smtClean="0"/>
              <a:t> i </a:t>
            </a:r>
            <a:r>
              <a:rPr lang="sr-Latn-CS" b="1" dirty="0" smtClean="0"/>
              <a:t>+V</a:t>
            </a:r>
            <a:r>
              <a:rPr lang="sr-Latn-CS" b="1" baseline="-25000" dirty="0" smtClean="0"/>
              <a:t>dc</a:t>
            </a:r>
            <a:r>
              <a:rPr lang="sr-Latn-CS" dirty="0" smtClean="0"/>
              <a:t>, kod asimetričnog napajanja PWM, ili </a:t>
            </a:r>
            <a:r>
              <a:rPr lang="sr-Latn-CS" b="1" dirty="0" smtClean="0"/>
              <a:t>–V</a:t>
            </a:r>
            <a:r>
              <a:rPr lang="sr-Latn-CS" b="1" baseline="-25000" dirty="0" smtClean="0"/>
              <a:t>dc</a:t>
            </a:r>
            <a:r>
              <a:rPr lang="sr-Latn-CS" dirty="0" smtClean="0"/>
              <a:t> i </a:t>
            </a:r>
            <a:r>
              <a:rPr lang="sr-Latn-CS" b="1" i="0" dirty="0" smtClean="0"/>
              <a:t>+V</a:t>
            </a:r>
            <a:r>
              <a:rPr lang="sr-Latn-CS" b="1" i="0" baseline="-25000" dirty="0" smtClean="0"/>
              <a:t>dc</a:t>
            </a:r>
            <a:r>
              <a:rPr lang="sr-Latn-CS" dirty="0" smtClean="0"/>
              <a:t>, kod simetričnog napajanja,</a:t>
            </a:r>
            <a:r>
              <a:rPr lang="sr-Latn-CS" baseline="0" dirty="0" smtClean="0"/>
              <a:t> kao na slici gore. U toku periode PWM (</a:t>
            </a:r>
            <a:r>
              <a:rPr lang="sr-Latn-CS" b="1" baseline="0" dirty="0" smtClean="0"/>
              <a:t>T</a:t>
            </a:r>
            <a:r>
              <a:rPr lang="sr-Latn-CS" b="1" baseline="-25000" dirty="0" smtClean="0"/>
              <a:t>PWM</a:t>
            </a:r>
            <a:r>
              <a:rPr lang="sr-Latn-CS" baseline="0" dirty="0" smtClean="0"/>
              <a:t>), preklopnik povezuje potrošač (označen sa </a:t>
            </a:r>
            <a:r>
              <a:rPr lang="sr-Latn-CS" b="1" baseline="0" dirty="0" smtClean="0"/>
              <a:t>M</a:t>
            </a:r>
            <a:r>
              <a:rPr lang="sr-Latn-CS" baseline="0" dirty="0" smtClean="0"/>
              <a:t> na slici) ili na </a:t>
            </a:r>
            <a:r>
              <a:rPr lang="sr-Latn-CS" b="1" dirty="0" smtClean="0"/>
              <a:t>–V</a:t>
            </a:r>
            <a:r>
              <a:rPr lang="sr-Latn-CS" b="1" baseline="-25000" dirty="0" smtClean="0"/>
              <a:t>dc</a:t>
            </a:r>
            <a:r>
              <a:rPr lang="sr-Latn-CS" dirty="0" smtClean="0"/>
              <a:t> </a:t>
            </a:r>
            <a:r>
              <a:rPr lang="sr-Latn-CS" baseline="0" dirty="0" smtClean="0"/>
              <a:t>ili na </a:t>
            </a:r>
            <a:r>
              <a:rPr lang="sr-Latn-CS" b="1" i="0" dirty="0" smtClean="0"/>
              <a:t>+V</a:t>
            </a:r>
            <a:r>
              <a:rPr lang="sr-Latn-CS" b="1" i="0" baseline="-25000" dirty="0" smtClean="0"/>
              <a:t>dc</a:t>
            </a:r>
            <a:r>
              <a:rPr lang="sr-Latn-CS" baseline="0" dirty="0" smtClean="0"/>
              <a:t>. Na taj način sa na potrošaču dobija napon </a:t>
            </a:r>
            <a:r>
              <a:rPr lang="sr-Latn-CS" b="1" i="0" dirty="0" smtClean="0"/>
              <a:t>V</a:t>
            </a:r>
            <a:r>
              <a:rPr lang="sr-Latn-CS" b="1" i="0" baseline="-25000" dirty="0" smtClean="0"/>
              <a:t>a</a:t>
            </a:r>
            <a:r>
              <a:rPr lang="sr-Latn-CS" baseline="0" dirty="0" smtClean="0"/>
              <a:t> čija srednja vrednost (u toku </a:t>
            </a:r>
            <a:r>
              <a:rPr lang="sr-Latn-CS" b="1" baseline="0" dirty="0" smtClean="0"/>
              <a:t>T</a:t>
            </a:r>
            <a:r>
              <a:rPr lang="sr-Latn-CS" b="1" baseline="-25000" dirty="0" smtClean="0"/>
              <a:t>PWM</a:t>
            </a:r>
            <a:r>
              <a:rPr lang="sr-Latn-CS" baseline="0" dirty="0" smtClean="0"/>
              <a:t>) može da se menja od </a:t>
            </a:r>
            <a:r>
              <a:rPr lang="sr-Latn-CS" b="1" dirty="0" smtClean="0"/>
              <a:t>–V</a:t>
            </a:r>
            <a:r>
              <a:rPr lang="sr-Latn-CS" b="1" baseline="-25000" dirty="0" smtClean="0"/>
              <a:t>dc</a:t>
            </a:r>
            <a:r>
              <a:rPr lang="sr-Latn-CS" dirty="0" smtClean="0"/>
              <a:t> </a:t>
            </a:r>
            <a:r>
              <a:rPr lang="sr-Latn-CS" baseline="0" dirty="0" smtClean="0"/>
              <a:t> do </a:t>
            </a:r>
            <a:r>
              <a:rPr lang="sr-Latn-CS" b="1" i="0" dirty="0" smtClean="0"/>
              <a:t>+V</a:t>
            </a:r>
            <a:r>
              <a:rPr lang="sr-Latn-CS" b="1" i="0" baseline="-25000" dirty="0" smtClean="0"/>
              <a:t>dc</a:t>
            </a:r>
            <a:r>
              <a:rPr lang="sr-Latn-CS" baseline="0" dirty="0" smtClean="0"/>
              <a:t>. Ako napon na potrošaču ima oblik kao na slici levo, njegova srednja vrednost (u toku </a:t>
            </a:r>
            <a:r>
              <a:rPr lang="sr-Latn-CS" b="1" baseline="0" dirty="0" smtClean="0"/>
              <a:t>T</a:t>
            </a:r>
            <a:r>
              <a:rPr lang="sr-Latn-CS" b="1" baseline="-25000" dirty="0" smtClean="0"/>
              <a:t>PWM</a:t>
            </a:r>
            <a:r>
              <a:rPr lang="sr-Latn-CS" baseline="0" dirty="0" smtClean="0"/>
              <a:t>) prati sinusnu promenu (signal označen plavom linijom). Naravno srednja vrednost je stepenastog oblika, i menja se u svakoj narednoj periodi PWM (signal označen crvenom linijom). </a:t>
            </a:r>
          </a:p>
          <a:p>
            <a:endParaRPr lang="sr-Latn-CS" baseline="0" dirty="0" smtClean="0"/>
          </a:p>
          <a:p>
            <a:r>
              <a:rPr lang="sr-Latn-CS" baseline="0" dirty="0" smtClean="0"/>
              <a:t>Na primer, ako su naponski nivoi </a:t>
            </a:r>
            <a:r>
              <a:rPr lang="sr-Latn-CS" b="1" dirty="0" smtClean="0"/>
              <a:t>–</a:t>
            </a:r>
            <a:r>
              <a:rPr lang="sr-Latn-CS" baseline="0" dirty="0" smtClean="0"/>
              <a:t>100V i +100V i ukoliko je prekidač 50% periode </a:t>
            </a:r>
            <a:r>
              <a:rPr lang="sr-Latn-CS" b="1" baseline="0" dirty="0" smtClean="0"/>
              <a:t>T</a:t>
            </a:r>
            <a:r>
              <a:rPr lang="sr-Latn-CS" b="1" baseline="-25000" dirty="0" smtClean="0"/>
              <a:t>PWM</a:t>
            </a:r>
            <a:r>
              <a:rPr lang="sr-Latn-CS" baseline="0" dirty="0" smtClean="0"/>
              <a:t> povezan za +100V , i  50% periode za </a:t>
            </a:r>
            <a:r>
              <a:rPr lang="sr-Latn-CS" b="1" dirty="0" smtClean="0"/>
              <a:t>–</a:t>
            </a:r>
            <a:r>
              <a:rPr lang="sr-Latn-CS" baseline="0" dirty="0" smtClean="0"/>
              <a:t>100V, srednja vrednost </a:t>
            </a:r>
            <a:r>
              <a:rPr lang="sr-Latn-CS" b="1" i="0" dirty="0" smtClean="0"/>
              <a:t>V</a:t>
            </a:r>
            <a:r>
              <a:rPr lang="sr-Latn-CS" b="1" i="0" baseline="-25000" dirty="0" smtClean="0"/>
              <a:t>a</a:t>
            </a:r>
            <a:r>
              <a:rPr lang="sr-Latn-CS" baseline="0" dirty="0" smtClean="0"/>
              <a:t> u toj periodi iznosi 0V. Ukoliko je prekidač 80% periode </a:t>
            </a:r>
            <a:r>
              <a:rPr lang="sr-Latn-CS" b="1" baseline="0" dirty="0" smtClean="0"/>
              <a:t>T</a:t>
            </a:r>
            <a:r>
              <a:rPr lang="sr-Latn-CS" b="1" baseline="-25000" dirty="0" smtClean="0"/>
              <a:t>PWM</a:t>
            </a:r>
            <a:r>
              <a:rPr lang="sr-Latn-CS" baseline="0" dirty="0" smtClean="0"/>
              <a:t> povezan za +100V , i  20% periode za </a:t>
            </a:r>
            <a:r>
              <a:rPr lang="sr-Latn-CS" b="1" dirty="0" smtClean="0"/>
              <a:t>–</a:t>
            </a:r>
            <a:r>
              <a:rPr lang="sr-Latn-CS" baseline="0" dirty="0" smtClean="0"/>
              <a:t>100V, srednja vrednost </a:t>
            </a:r>
            <a:r>
              <a:rPr lang="sr-Latn-CS" b="1" i="0" dirty="0" smtClean="0"/>
              <a:t>V</a:t>
            </a:r>
            <a:r>
              <a:rPr lang="sr-Latn-CS" b="1" i="0" baseline="-25000" dirty="0" smtClean="0"/>
              <a:t>a</a:t>
            </a:r>
            <a:r>
              <a:rPr lang="sr-Latn-CS" baseline="0" dirty="0" smtClean="0"/>
              <a:t> u toj periodi iznosi +60V.   </a:t>
            </a:r>
            <a:endParaRPr lang="sr-Latn-CS" dirty="0" smtClean="0"/>
          </a:p>
          <a:p>
            <a:endParaRPr lang="sr-Latn-CS" dirty="0" smtClean="0"/>
          </a:p>
          <a:p>
            <a:r>
              <a:rPr lang="sr-Latn-CS" dirty="0" smtClean="0"/>
              <a:t>Ideja višenivoiskih invertora je da ukupan raspon napona </a:t>
            </a:r>
            <a:r>
              <a:rPr lang="sr-Latn-CS" baseline="0" dirty="0" smtClean="0"/>
              <a:t>od </a:t>
            </a:r>
            <a:r>
              <a:rPr lang="sr-Latn-CS" b="1" dirty="0" smtClean="0"/>
              <a:t>–V</a:t>
            </a:r>
            <a:r>
              <a:rPr lang="sr-Latn-CS" b="1" baseline="-25000" dirty="0" smtClean="0"/>
              <a:t>dc</a:t>
            </a:r>
            <a:r>
              <a:rPr lang="sr-Latn-CS" dirty="0" smtClean="0"/>
              <a:t> </a:t>
            </a:r>
            <a:r>
              <a:rPr lang="sr-Latn-CS" baseline="0" dirty="0" smtClean="0"/>
              <a:t> do </a:t>
            </a:r>
            <a:r>
              <a:rPr lang="sr-Latn-CS" b="1" i="0" dirty="0" smtClean="0"/>
              <a:t>+V</a:t>
            </a:r>
            <a:r>
              <a:rPr lang="sr-Latn-CS" b="1" i="0" baseline="-25000" dirty="0" smtClean="0"/>
              <a:t>dc</a:t>
            </a:r>
            <a:r>
              <a:rPr lang="sr-Latn-CS" baseline="0" dirty="0" smtClean="0"/>
              <a:t> podeli na više nivoa. Uvođenjem trećeg nivoa </a:t>
            </a:r>
            <a:r>
              <a:rPr lang="sr-Latn-CS" b="1" baseline="0" dirty="0" smtClean="0"/>
              <a:t>0</a:t>
            </a:r>
            <a:r>
              <a:rPr lang="sr-Latn-CS" baseline="0" dirty="0" smtClean="0"/>
              <a:t>V, pozitivna perioda sinusoide se može dobiti preklapanjem između 0 i </a:t>
            </a:r>
            <a:r>
              <a:rPr lang="sr-Latn-CS" b="1" i="0" dirty="0" smtClean="0"/>
              <a:t>+V</a:t>
            </a:r>
            <a:r>
              <a:rPr lang="sr-Latn-CS" b="1" i="0" baseline="-25000" dirty="0" smtClean="0"/>
              <a:t>dc</a:t>
            </a:r>
            <a:r>
              <a:rPr lang="sr-Latn-CS" baseline="0" dirty="0" smtClean="0"/>
              <a:t> , a negativna, preklapanjem između </a:t>
            </a:r>
            <a:r>
              <a:rPr lang="sr-Latn-CS" b="1" dirty="0" smtClean="0"/>
              <a:t>–</a:t>
            </a:r>
            <a:r>
              <a:rPr lang="sr-Latn-CS" b="1" i="0" dirty="0" smtClean="0"/>
              <a:t>V</a:t>
            </a:r>
            <a:r>
              <a:rPr lang="sr-Latn-CS" b="1" i="0" baseline="-25000" dirty="0" smtClean="0"/>
              <a:t>dc</a:t>
            </a:r>
            <a:r>
              <a:rPr lang="sr-Latn-CS" baseline="0" dirty="0" smtClean="0"/>
              <a:t> i 0. U prethodnom primeru, srednji napon od +60V bi se dobio, ako je potrošač 60% periode </a:t>
            </a:r>
            <a:r>
              <a:rPr lang="sr-Latn-CS" b="1" baseline="0" dirty="0" smtClean="0"/>
              <a:t>T</a:t>
            </a:r>
            <a:r>
              <a:rPr lang="sr-Latn-CS" b="1" baseline="-25000" dirty="0" smtClean="0"/>
              <a:t>PWM</a:t>
            </a:r>
            <a:r>
              <a:rPr lang="sr-Latn-CS" baseline="0" dirty="0" smtClean="0"/>
              <a:t> vezan za +100V, a 40% periode za 0V.</a:t>
            </a:r>
          </a:p>
          <a:p>
            <a:endParaRPr lang="sr-Latn-CS" baseline="0" dirty="0" smtClean="0"/>
          </a:p>
          <a:p>
            <a:r>
              <a:rPr lang="sr-Latn-CS" baseline="0" dirty="0" smtClean="0"/>
              <a:t>PREDNOSTI VIŠENIVOISKOG GENERISANJA PROMENLJIVOG NAPONA</a:t>
            </a:r>
          </a:p>
          <a:p>
            <a:endParaRPr lang="sr-Latn-CS" baseline="0" dirty="0" smtClean="0"/>
          </a:p>
          <a:p>
            <a:pPr>
              <a:buFontTx/>
              <a:buChar char="-"/>
            </a:pPr>
            <a:r>
              <a:rPr lang="sr-Latn-CS" b="1" baseline="0" dirty="0" smtClean="0"/>
              <a:t> Preciznije definisan sednji napon:</a:t>
            </a:r>
            <a:r>
              <a:rPr lang="sr-Latn-CS" baseline="0" dirty="0" smtClean="0"/>
              <a:t> Ako uz usvojenu periodu </a:t>
            </a:r>
            <a:r>
              <a:rPr lang="sr-Latn-CS" b="1" baseline="0" dirty="0" smtClean="0"/>
              <a:t>T</a:t>
            </a:r>
            <a:r>
              <a:rPr lang="sr-Latn-CS" b="1" baseline="-25000" dirty="0" smtClean="0"/>
              <a:t>PWM</a:t>
            </a:r>
            <a:r>
              <a:rPr lang="sr-Latn-CS" baseline="0" dirty="0" smtClean="0"/>
              <a:t> mehanizam impulsno širinske modulacije može da generiše, na primer, ukupno 200 različitih nivoa srednjeg napona (zbog toga što realni prekidači ne mogu da naprave impuls kraći od nekog minimalnog trajanja), u slučaju PWM sa 2 nivoa, minimalni korak srednjeg napona u primeru iznosi (100V </a:t>
            </a:r>
            <a:r>
              <a:rPr lang="sr-Latn-CS" b="1" dirty="0" smtClean="0"/>
              <a:t>– </a:t>
            </a:r>
            <a:r>
              <a:rPr lang="sr-Latn-CS" b="0" dirty="0" smtClean="0"/>
              <a:t>(</a:t>
            </a:r>
            <a:r>
              <a:rPr lang="sr-Latn-CS" baseline="0" dirty="0" smtClean="0"/>
              <a:t>-100))/200 = 1V, odnosno, moguće je napraviti 0V, +1V, +2V, +3V... +99V,  -1V,  -2V ... -100V. </a:t>
            </a:r>
          </a:p>
          <a:p>
            <a:pPr>
              <a:buFontTx/>
              <a:buNone/>
            </a:pPr>
            <a:r>
              <a:rPr lang="sr-Latn-CS" baseline="0" dirty="0" smtClean="0"/>
              <a:t>S druge strane, uz iste prekidače, sa tri nivoa, u pozitivnoj poluperiodi, korak iznosi (100V</a:t>
            </a:r>
            <a:r>
              <a:rPr lang="sr-Latn-CS" b="1" dirty="0" smtClean="0"/>
              <a:t>–</a:t>
            </a:r>
            <a:r>
              <a:rPr lang="sr-Latn-CS" b="0" dirty="0" smtClean="0"/>
              <a:t>0V)/200 = 0,5V, odnosno, moguće je napraviti</a:t>
            </a:r>
            <a:r>
              <a:rPr lang="sr-Latn-CS" b="0" baseline="0" dirty="0" smtClean="0"/>
              <a:t> 0V; 0,5V; 1V; 1,5V ...</a:t>
            </a:r>
          </a:p>
          <a:p>
            <a:pPr>
              <a:buFontTx/>
              <a:buNone/>
            </a:pPr>
            <a:endParaRPr lang="sr-Latn-CS" b="0" baseline="0" dirty="0" smtClean="0"/>
          </a:p>
          <a:p>
            <a:pPr>
              <a:buFontTx/>
              <a:buNone/>
            </a:pPr>
            <a:r>
              <a:rPr lang="sr-Latn-CS" b="1" baseline="0" dirty="0" smtClean="0"/>
              <a:t>- Manja talasnost struje pri istom naponu napajanja i istoj učestanosti PWM:</a:t>
            </a:r>
            <a:r>
              <a:rPr lang="sr-Latn-CS" baseline="0" dirty="0" smtClean="0"/>
              <a:t> Očigledno je da će talasnost struje biti manja ako napon varira između 0 i +100V (kada se koriste 3 nivoa), nego između -100V i +100V (kada se koriste 2 nivoa). Naime, talasnost zavisi od odnosa U/L, gde je U naponska razlika koja u slučaju invertora sa dva nivoa iznosi 200V, a u slučaju invertora sa tri nivoa iznosi 100V</a:t>
            </a:r>
            <a:endParaRPr lang="sr-Latn-CS" b="0" baseline="0" dirty="0" smtClean="0"/>
          </a:p>
          <a:p>
            <a:pPr>
              <a:buFontTx/>
              <a:buNone/>
            </a:pPr>
            <a:r>
              <a:rPr lang="sr-Latn-CS" b="1" baseline="0" dirty="0" smtClean="0"/>
              <a:t> </a:t>
            </a:r>
          </a:p>
          <a:p>
            <a:pPr>
              <a:buFontTx/>
              <a:buNone/>
            </a:pPr>
            <a:r>
              <a:rPr lang="sr-Latn-CS" b="1" baseline="0" dirty="0" smtClean="0"/>
              <a:t>- Mogu se koristiti prekidači manjeg probojnog napona:</a:t>
            </a:r>
            <a:r>
              <a:rPr lang="sr-Latn-CS" baseline="0" dirty="0" smtClean="0"/>
              <a:t> Očigledno je da elektronski prekidači koji realizuju preklopnik invertora sa dva nivoa moraju da izdrže 200 V (u primeru sa  </a:t>
            </a:r>
            <a:r>
              <a:rPr lang="sr-Latn-CS" b="1" i="0" dirty="0" smtClean="0"/>
              <a:t>V</a:t>
            </a:r>
            <a:r>
              <a:rPr lang="sr-Latn-CS" b="1" i="0" baseline="-25000" dirty="0" smtClean="0"/>
              <a:t>dc</a:t>
            </a:r>
            <a:r>
              <a:rPr lang="sr-Latn-CS" baseline="0" dirty="0" smtClean="0"/>
              <a:t> = 100V), dok kod tronivoiskokg postoje praktično dva preklopnika (između 0V i 100V i između </a:t>
            </a:r>
            <a:r>
              <a:rPr lang="sr-Latn-CS" b="1" dirty="0" smtClean="0"/>
              <a:t>–</a:t>
            </a:r>
            <a:r>
              <a:rPr lang="sr-Latn-CS" baseline="0" dirty="0" smtClean="0"/>
              <a:t>100V i 0V) i oba treba da budu u stanju da izdrže 100V.</a:t>
            </a:r>
          </a:p>
          <a:p>
            <a:pPr>
              <a:buFontTx/>
              <a:buNone/>
            </a:pPr>
            <a:endParaRPr lang="sr-Latn-CS" b="0" baseline="0" dirty="0" smtClean="0"/>
          </a:p>
          <a:p>
            <a:pPr>
              <a:buFontTx/>
              <a:buChar char="-"/>
            </a:pPr>
            <a:r>
              <a:rPr lang="sr-Latn-CS" b="1" baseline="0" dirty="0" smtClean="0"/>
              <a:t>Čistiji spektralni sastav generisanog signala: </a:t>
            </a:r>
            <a:r>
              <a:rPr lang="sr-Latn-CS" b="0" baseline="0" dirty="0" smtClean="0"/>
              <a:t>Zbog finijeg definisanja izlaznog napona i više nivoa u izlaznom naponu, izlazni signal više liči na sinusni i ima manje izražene harmonike u odnosu na signal generisan dvonivoiskim invertorom.</a:t>
            </a:r>
          </a:p>
          <a:p>
            <a:pPr>
              <a:buFontTx/>
              <a:buChar char="-"/>
            </a:pPr>
            <a:endParaRPr lang="sr-Latn-CS" b="0" baseline="0" dirty="0" smtClean="0"/>
          </a:p>
          <a:p>
            <a:pPr>
              <a:buFontTx/>
              <a:buNone/>
            </a:pPr>
            <a:r>
              <a:rPr lang="sr-Latn-CS" b="0" baseline="0" dirty="0" smtClean="0"/>
              <a:t>Naravno, očigledan nedostatak invertora sa više nivoa je kpmplikovaniji i skuplji hardver. Jedna grana klasične PWM sa dva nivoa zahteva dva prekidača (dva tranzistora i dve diode), dok su za tri grane neophodna četiri prekidača (četiri tranzistora i četiri diode) i pored toga, još dve diode za ograničavanje (realizacija je opisana kasnije). Sa povećanjem broja nivoa, količina i cena hardvera drastično raste. Zbog toga se oni koriste uglavnom za velike snage kada je napon napajanja veći od napona koji raspoloživi prekidači mogu da izdrže, ili kada je učestanost PWM relativno mala (zbog smanjenja komutacionih gubitaka) pa se višenivoiskim invertorima obezbeđuje manja talasnost struje</a:t>
            </a:r>
          </a:p>
          <a:p>
            <a:pPr>
              <a:buFontTx/>
              <a:buNone/>
            </a:pPr>
            <a:endParaRPr lang="sr-Latn-CS" b="0" baseline="0" dirty="0" smtClean="0"/>
          </a:p>
          <a:p>
            <a:pPr>
              <a:buFontTx/>
              <a:buNone/>
            </a:pPr>
            <a:endParaRPr lang="en-US" b="0"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H-most realizovan sa dve grane PWM koje koriste po tri nivoa. Na opterećenju se može</a:t>
            </a:r>
            <a:r>
              <a:rPr lang="sr-Latn-CS" baseline="0" dirty="0" smtClean="0"/>
              <a:t> dobiti ukupno 5 nivoa to su </a:t>
            </a:r>
            <a:r>
              <a:rPr lang="sr-Latn-CS" b="1" baseline="0" dirty="0" smtClean="0">
                <a:sym typeface="Symbol"/>
              </a:rPr>
              <a:t></a:t>
            </a:r>
            <a:r>
              <a:rPr lang="sr-Latn-CS" b="1" i="1" baseline="0" dirty="0" smtClean="0">
                <a:sym typeface="Symbol"/>
              </a:rPr>
              <a:t>V</a:t>
            </a:r>
            <a:r>
              <a:rPr lang="sr-Latn-CS" b="1" i="1" baseline="-25000" dirty="0" smtClean="0">
                <a:sym typeface="Symbol"/>
              </a:rPr>
              <a:t>dc </a:t>
            </a:r>
            <a:r>
              <a:rPr lang="sr-Latn-CS" b="1" i="1" baseline="0" dirty="0" smtClean="0">
                <a:sym typeface="Symbol"/>
              </a:rPr>
              <a:t> </a:t>
            </a:r>
            <a:r>
              <a:rPr lang="sr-Latn-CS" baseline="0" dirty="0" smtClean="0">
                <a:sym typeface="Symbol"/>
              </a:rPr>
              <a:t>; </a:t>
            </a:r>
            <a:r>
              <a:rPr lang="sr-Latn-CS" b="1" baseline="0" dirty="0" smtClean="0">
                <a:sym typeface="Symbol"/>
              </a:rPr>
              <a:t></a:t>
            </a:r>
            <a:r>
              <a:rPr lang="sr-Latn-CS" b="1" i="1" baseline="0" dirty="0" smtClean="0">
                <a:sym typeface="Symbol"/>
              </a:rPr>
              <a:t>V</a:t>
            </a:r>
            <a:r>
              <a:rPr lang="sr-Latn-CS" b="1" i="1" baseline="-25000" dirty="0" smtClean="0">
                <a:sym typeface="Symbol"/>
              </a:rPr>
              <a:t>dc </a:t>
            </a:r>
            <a:r>
              <a:rPr lang="sr-Latn-CS" baseline="0" dirty="0" smtClean="0">
                <a:sym typeface="Symbol"/>
              </a:rPr>
              <a:t>/2 i 0. Neki od naponskih nivoa se mogu dobiti na više načina (kao u tabeli desno) što daje fleksibilnost upravljanju.</a:t>
            </a:r>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Na slici je principska</a:t>
            </a:r>
            <a:r>
              <a:rPr lang="sr-Latn-CS" baseline="0" dirty="0" smtClean="0"/>
              <a:t> šema jedne grane PWM sa tri nivoa </a:t>
            </a:r>
            <a:r>
              <a:rPr lang="sr-Latn-CS" b="1" baseline="0" dirty="0" smtClean="0"/>
              <a:t>+</a:t>
            </a:r>
            <a:r>
              <a:rPr lang="sr-Latn-CS" b="1" i="1" baseline="0" dirty="0" smtClean="0"/>
              <a:t>V</a:t>
            </a:r>
            <a:r>
              <a:rPr lang="sr-Latn-CS" b="1" i="1" baseline="-25000" dirty="0" smtClean="0"/>
              <a:t>dc </a:t>
            </a:r>
            <a:r>
              <a:rPr lang="sr-Latn-CS" b="0" baseline="0" dirty="0" smtClean="0"/>
              <a:t>/2</a:t>
            </a:r>
            <a:r>
              <a:rPr lang="sr-Latn-CS" baseline="0" dirty="0" smtClean="0"/>
              <a:t>, 0 i </a:t>
            </a:r>
            <a:r>
              <a:rPr lang="sr-Latn-CS" b="1" baseline="0" dirty="0" smtClean="0"/>
              <a:t>-</a:t>
            </a:r>
            <a:r>
              <a:rPr lang="sr-Latn-CS" b="1" i="1" baseline="0" dirty="0" smtClean="0"/>
              <a:t>V</a:t>
            </a:r>
            <a:r>
              <a:rPr lang="sr-Latn-CS" b="1" i="1" baseline="-25000" dirty="0" smtClean="0"/>
              <a:t>dc </a:t>
            </a:r>
            <a:r>
              <a:rPr lang="sr-Latn-CS" b="0" baseline="0" dirty="0" smtClean="0"/>
              <a:t>/2</a:t>
            </a:r>
            <a:r>
              <a:rPr lang="sr-Latn-CS" baseline="0" dirty="0" smtClean="0"/>
              <a:t>  realizovan pomoću plivajućeg kondenzatora (C</a:t>
            </a:r>
            <a:r>
              <a:rPr lang="sr-Latn-CS" baseline="-25000" dirty="0" smtClean="0"/>
              <a:t>1</a:t>
            </a:r>
            <a:r>
              <a:rPr lang="sr-Latn-CS" baseline="0" dirty="0" smtClean="0"/>
              <a:t>). Napon na kondenzatoru se održava na nivou </a:t>
            </a:r>
            <a:r>
              <a:rPr lang="sr-Latn-CS" b="1" i="1" baseline="0" dirty="0" smtClean="0"/>
              <a:t>V</a:t>
            </a:r>
            <a:r>
              <a:rPr lang="sr-Latn-CS" b="1" i="1" baseline="-25000" dirty="0" smtClean="0"/>
              <a:t>dc </a:t>
            </a:r>
            <a:r>
              <a:rPr lang="sr-Latn-CS" b="0" baseline="0" dirty="0" smtClean="0"/>
              <a:t>/2 </a:t>
            </a:r>
            <a:r>
              <a:rPr lang="sr-Latn-CS" baseline="0" dirty="0" smtClean="0"/>
              <a:t>sa plusom gore i otvaranjem različitih prekidača se ovaj napon na kondenzatoru može kombinovati sa naponom napajanja da bi se dobio napon 0 u tački </a:t>
            </a:r>
            <a:r>
              <a:rPr lang="sr-Latn-CS" i="1" baseline="0" dirty="0" smtClean="0"/>
              <a:t>a</a:t>
            </a:r>
            <a:r>
              <a:rPr lang="sr-Latn-CS" baseline="0" dirty="0" smtClean="0"/>
              <a:t>. Recimo, kada su uključeni S</a:t>
            </a:r>
            <a:r>
              <a:rPr lang="sr-Latn-CS" baseline="-25000" dirty="0" smtClean="0"/>
              <a:t>1</a:t>
            </a:r>
            <a:r>
              <a:rPr lang="sr-Latn-CS" baseline="0" dirty="0" smtClean="0"/>
              <a:t> i S</a:t>
            </a:r>
            <a:r>
              <a:rPr lang="sr-Latn-CS" baseline="-25000" dirty="0" smtClean="0"/>
              <a:t>3</a:t>
            </a:r>
            <a:r>
              <a:rPr lang="sr-Latn-CS" baseline="0" dirty="0" smtClean="0"/>
              <a:t>, a struja teče ka potrošaču, kolo se zatvara počev od +</a:t>
            </a:r>
            <a:r>
              <a:rPr lang="sr-Latn-CS" b="1" i="1" baseline="0" dirty="0" smtClean="0"/>
              <a:t>V</a:t>
            </a:r>
            <a:r>
              <a:rPr lang="sr-Latn-CS" b="1" i="1" baseline="-25000" dirty="0" smtClean="0"/>
              <a:t>dc </a:t>
            </a:r>
            <a:r>
              <a:rPr lang="sr-Latn-CS" b="0" baseline="0" dirty="0" smtClean="0"/>
              <a:t>/2 (tačka </a:t>
            </a:r>
            <a:r>
              <a:rPr lang="en-US" dirty="0" smtClean="0">
                <a:sym typeface="Wingdings"/>
              </a:rPr>
              <a:t></a:t>
            </a:r>
            <a:r>
              <a:rPr lang="sr-Latn-CS" b="0" baseline="0" dirty="0" smtClean="0"/>
              <a:t>)</a:t>
            </a:r>
            <a:r>
              <a:rPr lang="sr-Latn-CS" baseline="0" dirty="0" smtClean="0"/>
              <a:t>, preko S</a:t>
            </a:r>
            <a:r>
              <a:rPr lang="sr-Latn-CS" baseline="-25000" dirty="0" smtClean="0"/>
              <a:t>1</a:t>
            </a:r>
            <a:r>
              <a:rPr lang="sr-Latn-CS" baseline="0" dirty="0" smtClean="0"/>
              <a:t>, kondenzatora C</a:t>
            </a:r>
            <a:r>
              <a:rPr lang="sr-Latn-CS" baseline="-25000" dirty="0" smtClean="0"/>
              <a:t>1</a:t>
            </a:r>
            <a:r>
              <a:rPr lang="sr-Latn-CS" baseline="0" dirty="0" smtClean="0"/>
              <a:t>, i diode prekidača 3, tako da je napon V</a:t>
            </a:r>
            <a:r>
              <a:rPr lang="sr-Latn-CS" baseline="-25000" dirty="0" smtClean="0"/>
              <a:t>a</a:t>
            </a:r>
            <a:r>
              <a:rPr lang="sr-Latn-CS" baseline="0" dirty="0" smtClean="0"/>
              <a:t> =+</a:t>
            </a:r>
            <a:r>
              <a:rPr lang="sr-Latn-CS" b="1" i="1" baseline="0" dirty="0" smtClean="0"/>
              <a:t>V</a:t>
            </a:r>
            <a:r>
              <a:rPr lang="sr-Latn-CS" b="1" i="1" baseline="-25000" dirty="0" smtClean="0"/>
              <a:t>dc </a:t>
            </a:r>
            <a:r>
              <a:rPr lang="sr-Latn-CS" b="0" baseline="0" dirty="0" smtClean="0"/>
              <a:t>/2 -</a:t>
            </a:r>
            <a:r>
              <a:rPr lang="sr-Latn-CS" b="1" i="1" baseline="0" dirty="0" smtClean="0"/>
              <a:t>V</a:t>
            </a:r>
            <a:r>
              <a:rPr lang="sr-Latn-CS" b="1" i="1" baseline="-25000" dirty="0" smtClean="0"/>
              <a:t>dc </a:t>
            </a:r>
            <a:r>
              <a:rPr lang="sr-Latn-CS" b="0" baseline="0" dirty="0" smtClean="0"/>
              <a:t>/2 = 0. Suprotni smer struje se zatvara preko S</a:t>
            </a:r>
            <a:r>
              <a:rPr lang="sr-Latn-CS" b="0" baseline="-25000" dirty="0" smtClean="0"/>
              <a:t>3</a:t>
            </a:r>
            <a:r>
              <a:rPr lang="sr-Latn-CS" b="0" baseline="0" dirty="0" smtClean="0"/>
              <a:t>, diode prekidača 1 sa istim rezultatom.</a:t>
            </a:r>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Narandžasta linija pokazuje</a:t>
            </a:r>
            <a:r>
              <a:rPr lang="sr-Latn-RS" baseline="0" dirty="0" smtClean="0"/>
              <a:t> s</a:t>
            </a:r>
            <a:r>
              <a:rPr lang="sr-Latn-RS" dirty="0" smtClean="0"/>
              <a:t>mer</a:t>
            </a:r>
            <a:r>
              <a:rPr lang="sr-Latn-RS" baseline="0" dirty="0" smtClean="0"/>
              <a:t> proticanja </a:t>
            </a:r>
            <a:r>
              <a:rPr lang="sr-Latn-RS" u="sng" baseline="0" dirty="0" smtClean="0"/>
              <a:t>pozitivne</a:t>
            </a:r>
            <a:r>
              <a:rPr lang="sr-Latn-RS" baseline="0" dirty="0" smtClean="0"/>
              <a:t> struje kada je na izlazu odabran srednji naponski nivo (0V u primeru). Označena kombinacija puni kondenzator C</a:t>
            </a:r>
            <a:r>
              <a:rPr lang="sr-Latn-RS" baseline="-25000" dirty="0" smtClean="0"/>
              <a:t>1</a:t>
            </a:r>
            <a:r>
              <a:rPr lang="sr-Latn-RS" baseline="0" dirty="0" smtClean="0"/>
              <a:t>.</a:t>
            </a:r>
            <a:endParaRPr lang="sr-Latn-R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14</a:t>
            </a:fld>
            <a:endParaRPr lang="en-US"/>
          </a:p>
        </p:txBody>
      </p:sp>
    </p:spTree>
    <p:extLst>
      <p:ext uri="{BB962C8B-B14F-4D97-AF65-F5344CB8AC3E}">
        <p14:creationId xmlns:p14="http://schemas.microsoft.com/office/powerpoint/2010/main" val="217359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Druga kombinacija  za dobijanje srednjeg naponskog</a:t>
            </a:r>
            <a:r>
              <a:rPr lang="sr-Latn-RS" baseline="0" dirty="0" smtClean="0"/>
              <a:t> nivoa </a:t>
            </a:r>
            <a:r>
              <a:rPr lang="sr-Latn-RS" dirty="0" smtClean="0"/>
              <a:t>koja obezbeđuje pražnjenje kondenzatora pri istom smeru struje.</a:t>
            </a:r>
          </a:p>
          <a:p>
            <a:r>
              <a:rPr lang="sr-Latn-RS" dirty="0" smtClean="0"/>
              <a:t>I za pozitivan, i za negativan smer struje, postoji</a:t>
            </a:r>
            <a:r>
              <a:rPr lang="sr-Latn-RS" baseline="0" dirty="0" smtClean="0"/>
              <a:t> kombinacija pri kojoj se kondenzator C</a:t>
            </a:r>
            <a:r>
              <a:rPr lang="sr-Latn-RS" baseline="-25000" dirty="0" smtClean="0"/>
              <a:t>1</a:t>
            </a:r>
            <a:r>
              <a:rPr lang="sr-Latn-RS" baseline="0" dirty="0" smtClean="0"/>
              <a:t> puni i kombinacija pri kojoj se prazni.</a:t>
            </a:r>
            <a:endParaRPr lang="sr-Latn-R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15</a:t>
            </a:fld>
            <a:endParaRPr lang="en-US"/>
          </a:p>
        </p:txBody>
      </p:sp>
    </p:spTree>
    <p:extLst>
      <p:ext uri="{BB962C8B-B14F-4D97-AF65-F5344CB8AC3E}">
        <p14:creationId xmlns:p14="http://schemas.microsoft.com/office/powerpoint/2010/main" val="333377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Petonivoiski invertor sa plivajućim kondenzatorom. Kondenzatori su napunjeni do naponskih nivoa koji su označeni. Postoji veliki broj kombinacija zatvaranja</a:t>
            </a:r>
            <a:r>
              <a:rPr lang="sr-Latn-RS" baseline="0" dirty="0" smtClean="0"/>
              <a:t> i otvaranja prekudača koji daju isti napon. Na sledećem slajdu su moguće kombinacije za dobijanje V</a:t>
            </a:r>
            <a:r>
              <a:rPr lang="sr-Latn-RS" baseline="-25000" dirty="0" smtClean="0"/>
              <a:t>DC</a:t>
            </a:r>
            <a:r>
              <a:rPr lang="sr-Latn-RS" baseline="0" dirty="0" smtClean="0"/>
              <a:t>/2 na izlazu.</a:t>
            </a:r>
            <a:endParaRPr lang="sr-Latn-R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16</a:t>
            </a:fld>
            <a:endParaRPr lang="en-US"/>
          </a:p>
        </p:txBody>
      </p:sp>
    </p:spTree>
    <p:extLst>
      <p:ext uri="{BB962C8B-B14F-4D97-AF65-F5344CB8AC3E}">
        <p14:creationId xmlns:p14="http://schemas.microsoft.com/office/powerpoint/2010/main" val="1607508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17</a:t>
            </a:fld>
            <a:endParaRPr lang="en-US"/>
          </a:p>
        </p:txBody>
      </p:sp>
    </p:spTree>
    <p:extLst>
      <p:ext uri="{BB962C8B-B14F-4D97-AF65-F5344CB8AC3E}">
        <p14:creationId xmlns:p14="http://schemas.microsoft.com/office/powerpoint/2010/main" val="264123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Uvođenjem pet nivoa</a:t>
            </a:r>
            <a:r>
              <a:rPr lang="sr-Latn-CS" baseline="0" dirty="0" smtClean="0"/>
              <a:t> </a:t>
            </a:r>
            <a:r>
              <a:rPr lang="sr-Latn-CS" b="1" dirty="0" smtClean="0"/>
              <a:t>–V</a:t>
            </a:r>
            <a:r>
              <a:rPr lang="sr-Latn-CS" b="1" baseline="-25000" dirty="0" smtClean="0"/>
              <a:t>dc </a:t>
            </a:r>
            <a:r>
              <a:rPr lang="sr-Latn-CS" dirty="0" smtClean="0"/>
              <a:t>,</a:t>
            </a:r>
            <a:r>
              <a:rPr lang="sr-Latn-CS" baseline="0" dirty="0" smtClean="0"/>
              <a:t> </a:t>
            </a:r>
            <a:r>
              <a:rPr lang="sr-Latn-CS" b="1" dirty="0" smtClean="0"/>
              <a:t>–V</a:t>
            </a:r>
            <a:r>
              <a:rPr lang="sr-Latn-CS" b="1" baseline="-25000" dirty="0" smtClean="0"/>
              <a:t>dc</a:t>
            </a:r>
            <a:r>
              <a:rPr lang="sr-Latn-CS" dirty="0" smtClean="0"/>
              <a:t>/2, 0, </a:t>
            </a:r>
            <a:r>
              <a:rPr lang="sr-Latn-CS" b="1" i="0" dirty="0" smtClean="0"/>
              <a:t>+V</a:t>
            </a:r>
            <a:r>
              <a:rPr lang="sr-Latn-CS" b="1" i="0" baseline="-25000" dirty="0" smtClean="0"/>
              <a:t>dc</a:t>
            </a:r>
            <a:r>
              <a:rPr lang="sr-Latn-CS" baseline="0" dirty="0" smtClean="0"/>
              <a:t>/2 i </a:t>
            </a:r>
            <a:r>
              <a:rPr lang="sr-Latn-CS" b="1" i="0" dirty="0" smtClean="0"/>
              <a:t>+V</a:t>
            </a:r>
            <a:r>
              <a:rPr lang="sr-Latn-CS" b="1" i="0" baseline="-25000" dirty="0" smtClean="0"/>
              <a:t>dc </a:t>
            </a:r>
            <a:r>
              <a:rPr lang="sr-Latn-CS" baseline="0" dirty="0" smtClean="0"/>
              <a:t>, dobija se još finija rezolucija srednjeg napona, a prekidači mogu biti za još manji napon. U primeru sa prethodnog slajda (</a:t>
            </a:r>
            <a:r>
              <a:rPr lang="sr-Latn-CS" b="1" i="0" dirty="0" smtClean="0"/>
              <a:t>V</a:t>
            </a:r>
            <a:r>
              <a:rPr lang="sr-Latn-CS" b="1" i="0" baseline="-25000" dirty="0" smtClean="0"/>
              <a:t>dc</a:t>
            </a:r>
            <a:r>
              <a:rPr lang="sr-Latn-CS" baseline="0" dirty="0" smtClean="0"/>
              <a:t>=100V i PWM sa 200 različitih nivoa srednjeg napona), korak između dva srednja napona iznosi 0,25V, a elektronski prekidači u preklopniku treba da izdrže 50V. </a:t>
            </a:r>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slici je osciloskopski snimak napona generisanog pomoću invertora</a:t>
            </a:r>
            <a:r>
              <a:rPr lang="sr-Latn-CS" baseline="0" dirty="0" smtClean="0"/>
              <a:t> sa pet nivoa. Invertor se napaja sa </a:t>
            </a:r>
            <a:r>
              <a:rPr lang="sr-Latn-CS" baseline="0" dirty="0" smtClean="0">
                <a:sym typeface="Symbol"/>
              </a:rPr>
              <a:t>50V (odnosno </a:t>
            </a:r>
            <a:r>
              <a:rPr lang="sr-Latn-CS" b="1" baseline="0" dirty="0" smtClean="0">
                <a:sym typeface="Symbol"/>
              </a:rPr>
              <a:t>V</a:t>
            </a:r>
            <a:r>
              <a:rPr lang="sr-Latn-CS" b="1" baseline="-25000" dirty="0" smtClean="0">
                <a:sym typeface="Symbol"/>
              </a:rPr>
              <a:t>dc</a:t>
            </a:r>
            <a:r>
              <a:rPr lang="sr-Latn-CS" baseline="0" dirty="0" smtClean="0">
                <a:sym typeface="Symbol"/>
              </a:rPr>
              <a:t> = 50V). Nivoi koji se koriste su : +50V, +25V, 0, -25V i -50V. Prvi deo pozitivne poluperiode sinusnog napona (vrednosti između 0 i 25V) se generiše širinskom modulacijim između nivoa 0 i +25V; drugi deo ove poluperiode, širinskom modulacijom između nivoa +25V i +50V i tako dalje</a:t>
            </a:r>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realizacije</a:t>
            </a:r>
            <a:r>
              <a:rPr lang="sr-Latn-CS" baseline="0" dirty="0" smtClean="0"/>
              <a:t> invertora sa šest nivoa. Realizacija pomoću komparatora je slična realizaciju PWM opisanoj u prezentaciji “Pretvarači”, u poglavlju o trofaznom invertoru. I ovde postoji referentni (modulišući) signal sinusnog talasnog oblika, željene amplitude </a:t>
            </a:r>
            <a:r>
              <a:rPr lang="sr-Latn-CS" b="1" i="1" baseline="0" dirty="0" smtClean="0"/>
              <a:t>m</a:t>
            </a:r>
            <a:r>
              <a:rPr lang="sr-Latn-CS" baseline="0" dirty="0" smtClean="0"/>
              <a:t> (ovde 2/2,5) i učestanosti (ovde 60Hz jer je perioda 16,7ms) koji je na slici označen plavom bojom.  Pored toga postoji pet komparatora, i isto toliko signala nosioca trouglastog talasnog oblika označenih tirkiznom bojom na slici. Učestanost signala nosioca odgovara učestanosti PWM. Svaki komparator poredi sopstveni trouglasti signal nosilac sa referentnim modulišućim signalom i upravlja jednim preklopnikom koji preklapa dva susedna nivoa. Signal nosilac koji je na slici najniži ima amplitudu 1 između -2,5 i -1,5 i upravlja preklopnikom između nivoa 0 i 1. Kada je nosilac manji od referentne sinusoide preklopnik je u položaju koji odgovara nivou 0, kada je veći, preklopnik je u položaju koji odgovara nivou 1 (ili većem). Logička mreža određuje trenutno stanje preklopnika na osnovu stanja svih komparatora.</a:t>
            </a:r>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slikama gore su modulišući i referentni</a:t>
            </a:r>
            <a:r>
              <a:rPr lang="sr-Latn-CS" baseline="0" dirty="0" smtClean="0"/>
              <a:t> signal (levo) invertora sa 11 nivoa za generisanje naizmeničnog signala učestanosti 60 Hz. Na slici desno je talasni oblik izlaznog signala. Obratiti pažnju da je prikazan talasni oblik </a:t>
            </a:r>
            <a:r>
              <a:rPr lang="sr-Latn-CS" u="sng" baseline="0" dirty="0" smtClean="0"/>
              <a:t>napona</a:t>
            </a:r>
            <a:r>
              <a:rPr lang="sr-Latn-CS" baseline="0" dirty="0" smtClean="0"/>
              <a:t> (ne struje) kao izlaznog signala. Talasni oblik struje je još približniji idealnom talasnom obliku sinusaoide. </a:t>
            </a:r>
          </a:p>
          <a:p>
            <a:r>
              <a:rPr lang="sr-Latn-CS" baseline="0" dirty="0" smtClean="0"/>
              <a:t>Na slikama dole je primer sa modulišućim signalom kome je dodat treći harmonik.</a:t>
            </a:r>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CS" sz="1200" kern="1200" dirty="0" smtClean="0">
                <a:solidFill>
                  <a:prstClr val="black"/>
                </a:solidFill>
                <a:latin typeface="+mn-lt"/>
                <a:ea typeface="+mn-ea"/>
                <a:cs typeface="+mn-cs"/>
              </a:rPr>
              <a:t>Talasni oblik napona i struje invertora sa 5 nivoa. Struja ima neuporedivo manju talasnost nego da je korišćen klasičan invertor sa širinskom</a:t>
            </a:r>
            <a:r>
              <a:rPr lang="sr-Latn-CS" sz="1200" kern="1200" baseline="0" dirty="0" smtClean="0">
                <a:solidFill>
                  <a:prstClr val="black"/>
                </a:solidFill>
                <a:latin typeface="+mn-lt"/>
                <a:ea typeface="+mn-ea"/>
                <a:cs typeface="+mn-cs"/>
              </a:rPr>
              <a:t> modulacijom </a:t>
            </a:r>
            <a:r>
              <a:rPr lang="sr-Latn-CS" sz="1200" kern="1200" dirty="0" smtClean="0">
                <a:solidFill>
                  <a:prstClr val="black"/>
                </a:solidFill>
                <a:latin typeface="+mn-lt"/>
                <a:ea typeface="+mn-ea"/>
                <a:cs typeface="+mn-cs"/>
              </a:rPr>
              <a:t>sa dva nivoa</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Za praktičnu realizaciju preklopnika opisaih</a:t>
            </a:r>
            <a:r>
              <a:rPr lang="sr-Latn-CS" baseline="0" dirty="0" smtClean="0"/>
              <a:t> u prethodnim slajdovima se danas koriste različiti principi. Iako su topologije prekidača višenivoiskih inverora  i dalje tema proučavanja i postoji ogroman broj različitih rešenja, tri topologije se mogu izdvojiti kao najčešće korišćene. To su</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r-Latn-CS" baseline="0" dirty="0" smtClean="0"/>
              <a:t>  Ograničenje diodama (</a:t>
            </a:r>
            <a:r>
              <a:rPr lang="sr-Latn-CS" i="1" dirty="0" smtClean="0"/>
              <a:t>Diode Clamped Multilevel Inverter</a:t>
            </a:r>
            <a:r>
              <a:rPr lang="sr-Latn-CS" baseline="0" dirty="0" smtClean="0"/>
              <a:t>) - DCMI</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r-Latn-CS" baseline="0" dirty="0" smtClean="0"/>
              <a:t>  Plivajući kondenzator (</a:t>
            </a:r>
            <a:r>
              <a:rPr lang="sr-Latn-CS" i="1" dirty="0" smtClean="0"/>
              <a:t>Flying Capacitor Multilevel Inverter</a:t>
            </a:r>
            <a:r>
              <a:rPr lang="sr-Latn-CS" baseline="0" dirty="0" smtClean="0"/>
              <a:t>) - FCMI</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sr-Latn-CS" baseline="0" dirty="0" smtClean="0"/>
              <a:t>  Kaskadna veza H-mostove (</a:t>
            </a:r>
            <a:r>
              <a:rPr lang="sr-Latn-CS" i="1" dirty="0" smtClean="0"/>
              <a:t>Cascaded H-Bridge Multilevel Inverter</a:t>
            </a:r>
            <a:r>
              <a:rPr lang="sr-Latn-CS" baseline="0" dirty="0" smtClean="0"/>
              <a:t>)</a:t>
            </a:r>
          </a:p>
        </p:txBody>
      </p:sp>
      <p:sp>
        <p:nvSpPr>
          <p:cNvPr id="4" name="Slide Number Placeholder 3"/>
          <p:cNvSpPr>
            <a:spLocks noGrp="1"/>
          </p:cNvSpPr>
          <p:nvPr>
            <p:ph type="sldNum" sz="quarter" idx="10"/>
          </p:nvPr>
        </p:nvSpPr>
        <p:spPr/>
        <p:txBody>
          <a:bodyPr/>
          <a:lstStyle/>
          <a:p>
            <a:fld id="{838CBC6B-BE51-41C4-8478-B9E9A8C8756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Jedna grana PWM sa tri nivoa realizovana pomoću ograničenja diodama.</a:t>
            </a:r>
          </a:p>
          <a:p>
            <a:endParaRPr lang="sr-Latn-CS" dirty="0" smtClean="0"/>
          </a:p>
          <a:p>
            <a:r>
              <a:rPr lang="sr-Latn-CS" dirty="0" smtClean="0"/>
              <a:t>U ovom primeru se koristi jedan naponski izvor </a:t>
            </a:r>
            <a:r>
              <a:rPr lang="sr-Latn-CS" b="1" i="1" dirty="0" smtClean="0"/>
              <a:t>V</a:t>
            </a:r>
            <a:r>
              <a:rPr lang="sr-Latn-CS" b="1" i="1" baseline="-25000" dirty="0" smtClean="0"/>
              <a:t>dc</a:t>
            </a:r>
            <a:r>
              <a:rPr lang="sr-Latn-CS" dirty="0" smtClean="0"/>
              <a:t> čiji napon</a:t>
            </a:r>
            <a:r>
              <a:rPr lang="sr-Latn-CS" baseline="0" dirty="0" smtClean="0"/>
              <a:t> se pomoću kapacitivnog razdelnika deli na dva. Ako je srednji izvod kondenzatora vezan za nulu dobijaju se praktično dva izvora napona +</a:t>
            </a:r>
            <a:r>
              <a:rPr lang="sr-Latn-CS" b="1" i="1" dirty="0" smtClean="0"/>
              <a:t>V</a:t>
            </a:r>
            <a:r>
              <a:rPr lang="sr-Latn-CS" b="1" i="1" baseline="-25000" dirty="0" smtClean="0"/>
              <a:t>dc</a:t>
            </a:r>
            <a:r>
              <a:rPr lang="sr-Latn-CS" b="1" i="0" baseline="0" dirty="0" smtClean="0"/>
              <a:t>/2</a:t>
            </a:r>
            <a:r>
              <a:rPr lang="sr-Latn-CS" baseline="0" dirty="0" smtClean="0"/>
              <a:t> i -</a:t>
            </a:r>
            <a:r>
              <a:rPr lang="sr-Latn-CS" b="1" i="1" dirty="0" smtClean="0"/>
              <a:t>V</a:t>
            </a:r>
            <a:r>
              <a:rPr lang="sr-Latn-CS" b="1" i="1" baseline="-25000" dirty="0" smtClean="0"/>
              <a:t>dc</a:t>
            </a:r>
            <a:r>
              <a:rPr lang="sr-Latn-CS" b="1" i="0" baseline="0" dirty="0" smtClean="0"/>
              <a:t>/2</a:t>
            </a:r>
            <a:r>
              <a:rPr lang="sr-Latn-CS" baseline="0" dirty="0" smtClean="0"/>
              <a:t>  u odnosu na nultu tačku (označenu kao masa na slici).</a:t>
            </a:r>
          </a:p>
          <a:p>
            <a:endParaRPr lang="sr-Latn-CS" baseline="0" dirty="0" smtClean="0"/>
          </a:p>
          <a:p>
            <a:r>
              <a:rPr lang="sr-Latn-CS" baseline="0" dirty="0" smtClean="0"/>
              <a:t>POTROŠAČ JE VEZAN KA MASI (između tačke </a:t>
            </a:r>
            <a:r>
              <a:rPr lang="sr-Latn-CS" i="1" baseline="0" dirty="0" smtClean="0"/>
              <a:t>a</a:t>
            </a:r>
            <a:r>
              <a:rPr lang="sr-Latn-CS" baseline="0" dirty="0" smtClean="0"/>
              <a:t> i mase)!</a:t>
            </a:r>
          </a:p>
          <a:p>
            <a:endParaRPr lang="sr-Latn-CS" baseline="0" dirty="0" smtClean="0"/>
          </a:p>
          <a:p>
            <a:r>
              <a:rPr lang="sr-Latn-CS" baseline="0" dirty="0" smtClean="0"/>
              <a:t>Da bi se na izlazu (tačka </a:t>
            </a:r>
            <a:r>
              <a:rPr lang="sr-Latn-CS" i="1" baseline="0" dirty="0" smtClean="0"/>
              <a:t>a</a:t>
            </a:r>
            <a:r>
              <a:rPr lang="sr-Latn-CS" baseline="0" dirty="0" smtClean="0"/>
              <a:t>) dobio napon +</a:t>
            </a:r>
            <a:r>
              <a:rPr lang="sr-Latn-CS" b="1" i="1" dirty="0" smtClean="0"/>
              <a:t>V</a:t>
            </a:r>
            <a:r>
              <a:rPr lang="sr-Latn-CS" b="1" i="1" baseline="-25000" dirty="0" smtClean="0"/>
              <a:t>dc</a:t>
            </a:r>
            <a:r>
              <a:rPr lang="sr-Latn-CS" b="1" i="0" baseline="0" dirty="0" smtClean="0"/>
              <a:t>/2</a:t>
            </a:r>
            <a:r>
              <a:rPr lang="sr-Latn-CS" baseline="0" dirty="0" smtClean="0"/>
              <a:t>  potrebno je uključiti prekidače S</a:t>
            </a:r>
            <a:r>
              <a:rPr lang="sr-Latn-CS" baseline="-25000" dirty="0" smtClean="0"/>
              <a:t>1</a:t>
            </a:r>
            <a:r>
              <a:rPr lang="sr-Latn-CS" baseline="0" dirty="0" smtClean="0"/>
              <a:t> i S</a:t>
            </a:r>
            <a:r>
              <a:rPr lang="sr-Latn-CS" baseline="-25000" dirty="0" smtClean="0"/>
              <a:t>2</a:t>
            </a:r>
            <a:r>
              <a:rPr lang="sr-Latn-C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sr-Latn-CS" baseline="0" dirty="0" smtClean="0"/>
              <a:t>Da bi se dobio napon -</a:t>
            </a:r>
            <a:r>
              <a:rPr lang="sr-Latn-CS" b="1" i="1" dirty="0" smtClean="0"/>
              <a:t>V</a:t>
            </a:r>
            <a:r>
              <a:rPr lang="sr-Latn-CS" b="1" i="1" baseline="-25000" dirty="0" smtClean="0"/>
              <a:t>dc</a:t>
            </a:r>
            <a:r>
              <a:rPr lang="sr-Latn-CS" b="1" i="0" baseline="0" dirty="0" smtClean="0"/>
              <a:t>/2</a:t>
            </a:r>
            <a:r>
              <a:rPr lang="sr-Latn-CS" baseline="0" dirty="0" smtClean="0"/>
              <a:t>  potrebno je uključiti prekidače S</a:t>
            </a:r>
            <a:r>
              <a:rPr lang="sr-Latn-CS" baseline="-25000" dirty="0" smtClean="0"/>
              <a:t>3</a:t>
            </a:r>
            <a:r>
              <a:rPr lang="sr-Latn-CS" baseline="0" dirty="0" smtClean="0"/>
              <a:t> i S</a:t>
            </a:r>
            <a:r>
              <a:rPr lang="sr-Latn-CS" baseline="-25000" dirty="0" smtClean="0"/>
              <a:t>4</a:t>
            </a:r>
            <a:r>
              <a:rPr lang="sr-Latn-C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sr-Latn-CS" baseline="0" dirty="0" smtClean="0"/>
              <a:t>Zatvaranjem prekidača  S</a:t>
            </a:r>
            <a:r>
              <a:rPr lang="sr-Latn-CS" baseline="-25000" dirty="0" smtClean="0"/>
              <a:t>2</a:t>
            </a:r>
            <a:r>
              <a:rPr lang="sr-Latn-CS" baseline="0" dirty="0" smtClean="0"/>
              <a:t> i S</a:t>
            </a:r>
            <a:r>
              <a:rPr lang="sr-Latn-CS" baseline="-25000" dirty="0" smtClean="0"/>
              <a:t>3</a:t>
            </a:r>
            <a:r>
              <a:rPr lang="sr-Latn-CS" baseline="0" dirty="0" smtClean="0"/>
              <a:t> dobija se na izlazu napon 0. U tom slučaju, pozitivna struja (ka tačka </a:t>
            </a:r>
            <a:r>
              <a:rPr lang="sr-Latn-CS" i="1" baseline="0" dirty="0" smtClean="0"/>
              <a:t>a</a:t>
            </a:r>
            <a:r>
              <a:rPr lang="sr-Latn-CS" baseline="0" dirty="0" smtClean="0"/>
              <a:t> , kroz potršač ka masi) teče kroz D</a:t>
            </a:r>
            <a:r>
              <a:rPr lang="sr-Latn-CS" baseline="-25000" dirty="0" smtClean="0"/>
              <a:t>1</a:t>
            </a:r>
            <a:r>
              <a:rPr lang="sr-Latn-CS" baseline="0" dirty="0" smtClean="0"/>
              <a:t> i S</a:t>
            </a:r>
            <a:r>
              <a:rPr lang="sr-Latn-CS" baseline="-25000" dirty="0" smtClean="0"/>
              <a:t>2</a:t>
            </a:r>
            <a:r>
              <a:rPr lang="sr-Latn-CS" baseline="0" dirty="0" smtClean="0"/>
              <a:t>, dok negatvna struja teče kroz S</a:t>
            </a:r>
            <a:r>
              <a:rPr lang="sr-Latn-CS" baseline="-25000" dirty="0" smtClean="0"/>
              <a:t>3</a:t>
            </a:r>
            <a:r>
              <a:rPr lang="sr-Latn-CS" baseline="0" dirty="0" smtClean="0"/>
              <a:t> i D</a:t>
            </a:r>
            <a:r>
              <a:rPr lang="sr-Latn-CS" baseline="-25000" dirty="0" smtClean="0"/>
              <a:t>1</a:t>
            </a:r>
            <a:r>
              <a:rPr lang="sr-Latn-CS" baseline="30000" dirty="0" smtClean="0"/>
              <a:t>*</a:t>
            </a:r>
            <a:r>
              <a:rPr lang="sr-Latn-CS" baseline="0" dirty="0" smtClean="0"/>
              <a:t> . </a:t>
            </a:r>
            <a:endParaRPr lang="en-US" dirty="0" smtClean="0"/>
          </a:p>
          <a:p>
            <a:endParaRPr lang="en-US"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Tabela desno pokazuje koji prekidači treba da se uključe (jedinica u tabeli) da bi se dobio odgovarajući napom. Na primer da</a:t>
            </a:r>
            <a:r>
              <a:rPr lang="sr-Latn-CS" baseline="0" dirty="0" smtClean="0"/>
              <a:t> bi se na potrošaču dobio napon V</a:t>
            </a:r>
            <a:r>
              <a:rPr lang="sr-Latn-CS" baseline="-25000" dirty="0" smtClean="0"/>
              <a:t>2</a:t>
            </a:r>
            <a:r>
              <a:rPr lang="sr-Latn-CS" baseline="0" dirty="0" smtClean="0"/>
              <a:t> potrebno ja uključiti prekidače S</a:t>
            </a:r>
            <a:r>
              <a:rPr lang="sr-Latn-CS" baseline="-25000" dirty="0" smtClean="0"/>
              <a:t>2 </a:t>
            </a:r>
            <a:r>
              <a:rPr lang="sr-Latn-CS" baseline="0" dirty="0" smtClean="0"/>
              <a:t>do S</a:t>
            </a:r>
            <a:r>
              <a:rPr lang="sr-Latn-CS" baseline="-25000" dirty="0" smtClean="0"/>
              <a:t>5</a:t>
            </a:r>
            <a:r>
              <a:rPr lang="sr-Latn-CS" baseline="0" dirty="0" smtClean="0"/>
              <a:t>, dok ostali treba da budu isključeni. Tok pozitivne struje (od V</a:t>
            </a:r>
            <a:r>
              <a:rPr lang="sr-Latn-CS" baseline="-25000" dirty="0" smtClean="0"/>
              <a:t>0</a:t>
            </a:r>
            <a:r>
              <a:rPr lang="sr-Latn-CS" baseline="0" dirty="0" smtClean="0"/>
              <a:t> ka potrošaču) u tom slučaju je označen narandžastim tragom, a tok negativne, plavim tragom. Nužno je da i prekidač S</a:t>
            </a:r>
            <a:r>
              <a:rPr lang="sr-Latn-CS" baseline="-25000" dirty="0" smtClean="0"/>
              <a:t>5</a:t>
            </a:r>
            <a:r>
              <a:rPr lang="sr-Latn-CS" baseline="0" dirty="0" smtClean="0"/>
              <a:t> bude zatvoren upravo zbog toka negativne struje. Obratiti pažnju da glavne (zamajne) diode imaju funkciju samo u slučaju generisanja napona V1 i V5, u svim ostalim slučajevima njihovu ulogu preuzimaju diode za ograničenje (</a:t>
            </a:r>
            <a:r>
              <a:rPr lang="sr-Latn-CS" i="1" baseline="0" dirty="0" smtClean="0"/>
              <a:t>clamp diodes</a:t>
            </a:r>
            <a:r>
              <a:rPr lang="sr-Latn-CS" baseline="0" dirty="0" smtClean="0"/>
              <a:t>) D</a:t>
            </a:r>
            <a:r>
              <a:rPr lang="sr-Latn-CS" baseline="-25000" dirty="0" smtClean="0"/>
              <a:t>C1</a:t>
            </a:r>
            <a:r>
              <a:rPr lang="sr-Latn-CS" baseline="0" dirty="0" smtClean="0"/>
              <a:t> do D</a:t>
            </a:r>
            <a:r>
              <a:rPr lang="sr-Latn-CS" baseline="-25000" dirty="0" smtClean="0"/>
              <a:t>C6</a:t>
            </a:r>
            <a:r>
              <a:rPr lang="sr-Latn-CS" baseline="0" dirty="0" smtClean="0"/>
              <a:t>. Diode D</a:t>
            </a:r>
            <a:r>
              <a:rPr lang="sr-Latn-CS" baseline="-25000" dirty="0" smtClean="0"/>
              <a:t>1</a:t>
            </a:r>
            <a:r>
              <a:rPr lang="sr-Latn-CS" baseline="0" dirty="0" smtClean="0"/>
              <a:t> do D</a:t>
            </a:r>
            <a:r>
              <a:rPr lang="sr-Latn-CS" baseline="-25000" dirty="0" smtClean="0"/>
              <a:t>4</a:t>
            </a:r>
            <a:r>
              <a:rPr lang="sr-Latn-CS" baseline="0" dirty="0" smtClean="0"/>
              <a:t>, na primer, vode negativnu struju pri generisanju napona V</a:t>
            </a:r>
            <a:r>
              <a:rPr lang="sr-Latn-CS" baseline="-25000" dirty="0" smtClean="0"/>
              <a:t>1</a:t>
            </a:r>
            <a:r>
              <a:rPr lang="sr-Latn-CS" baseline="0" dirty="0" smtClean="0"/>
              <a:t>.</a:t>
            </a:r>
          </a:p>
          <a:p>
            <a:r>
              <a:rPr lang="sr-Latn-CS" baseline="0" dirty="0" smtClean="0"/>
              <a:t>Svi prekidački tranzistori i zamajne diode treba da budu u stanju da izdrže inverzni napon od </a:t>
            </a:r>
            <a:r>
              <a:rPr lang="sr-Latn-CS" b="1" i="1" baseline="0" dirty="0" smtClean="0"/>
              <a:t>V</a:t>
            </a:r>
            <a:r>
              <a:rPr lang="sr-Latn-CS" b="1" i="1" baseline="-25000" dirty="0" smtClean="0"/>
              <a:t>dc </a:t>
            </a:r>
            <a:r>
              <a:rPr lang="sr-Latn-CS" baseline="0" dirty="0" smtClean="0"/>
              <a:t>/4. Što se dioda za ograničenje tiče, diode D</a:t>
            </a:r>
            <a:r>
              <a:rPr lang="sr-Latn-CS" baseline="-25000" dirty="0" smtClean="0"/>
              <a:t>C1</a:t>
            </a:r>
            <a:r>
              <a:rPr lang="sr-Latn-CS" baseline="0" dirty="0" smtClean="0"/>
              <a:t> i D</a:t>
            </a:r>
            <a:r>
              <a:rPr lang="sr-Latn-CS" baseline="-25000" dirty="0" smtClean="0"/>
              <a:t>C6</a:t>
            </a:r>
            <a:r>
              <a:rPr lang="sr-Latn-CS" baseline="0" dirty="0" smtClean="0"/>
              <a:t> takođe trpe inverzni napon; diode D</a:t>
            </a:r>
            <a:r>
              <a:rPr lang="sr-Latn-CS" baseline="-25000" dirty="0" smtClean="0"/>
              <a:t>C2</a:t>
            </a:r>
            <a:r>
              <a:rPr lang="sr-Latn-CS" baseline="0" dirty="0" smtClean="0"/>
              <a:t> i D</a:t>
            </a:r>
            <a:r>
              <a:rPr lang="sr-Latn-CS" baseline="-25000" dirty="0" smtClean="0"/>
              <a:t>C5</a:t>
            </a:r>
            <a:r>
              <a:rPr lang="sr-Latn-CS" baseline="0" dirty="0" smtClean="0"/>
              <a:t> trpe </a:t>
            </a:r>
            <a:r>
              <a:rPr lang="sr-Latn-CS" b="1" i="1" baseline="0" dirty="0" smtClean="0"/>
              <a:t>V</a:t>
            </a:r>
            <a:r>
              <a:rPr lang="sr-Latn-CS" b="1" i="1" baseline="-25000" dirty="0" smtClean="0"/>
              <a:t>dc </a:t>
            </a:r>
            <a:r>
              <a:rPr lang="sr-Latn-CS" baseline="0" dirty="0" smtClean="0"/>
              <a:t>/2, dok diode D</a:t>
            </a:r>
            <a:r>
              <a:rPr lang="sr-Latn-CS" baseline="-25000" dirty="0" smtClean="0"/>
              <a:t>C3</a:t>
            </a:r>
            <a:r>
              <a:rPr lang="sr-Latn-CS" baseline="0" dirty="0" smtClean="0"/>
              <a:t> i D</a:t>
            </a:r>
            <a:r>
              <a:rPr lang="sr-Latn-CS" baseline="-25000" dirty="0" smtClean="0"/>
              <a:t>C4</a:t>
            </a:r>
            <a:r>
              <a:rPr lang="sr-Latn-CS" baseline="0" dirty="0" smtClean="0"/>
              <a:t> trpe inverzni napon 3</a:t>
            </a:r>
            <a:r>
              <a:rPr lang="sr-Latn-CS" b="1" i="1" baseline="0" dirty="0" smtClean="0"/>
              <a:t>V</a:t>
            </a:r>
            <a:r>
              <a:rPr lang="sr-Latn-CS" b="1" i="1" baseline="-25000" dirty="0" smtClean="0"/>
              <a:t>dc </a:t>
            </a:r>
            <a:r>
              <a:rPr lang="sr-Latn-CS" baseline="0" dirty="0" smtClean="0"/>
              <a:t>/4. </a:t>
            </a:r>
            <a:endParaRPr lang="en-US" baseline="0" dirty="0"/>
          </a:p>
        </p:txBody>
      </p:sp>
      <p:sp>
        <p:nvSpPr>
          <p:cNvPr id="4" name="Slide Number Placeholder 3"/>
          <p:cNvSpPr>
            <a:spLocks noGrp="1"/>
          </p:cNvSpPr>
          <p:nvPr>
            <p:ph type="sldNum" sz="quarter" idx="10"/>
          </p:nvPr>
        </p:nvSpPr>
        <p:spPr/>
        <p:txBody>
          <a:bodyPr/>
          <a:lstStyle/>
          <a:p>
            <a:fld id="{838CBC6B-BE51-41C4-8478-B9E9A8C8756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CS" dirty="0" smtClean="0"/>
              <a:t>Višenivoiski invertori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lvl="1" algn="ctr" rtl="0">
              <a:spcBef>
                <a:spcPct val="0"/>
              </a:spcBef>
            </a:pPr>
            <a:r>
              <a:rPr lang="sr-Latn-CS" sz="4400" dirty="0" smtClean="0">
                <a:latin typeface="+mj-lt"/>
              </a:rPr>
              <a:t>Ograničenje diodama</a:t>
            </a:r>
            <a:br>
              <a:rPr lang="sr-Latn-CS" sz="4400" dirty="0" smtClean="0">
                <a:latin typeface="+mj-lt"/>
              </a:rPr>
            </a:br>
            <a:r>
              <a:rPr lang="sr-Latn-CS" sz="3200" dirty="0" smtClean="0">
                <a:latin typeface="+mj-lt"/>
              </a:rPr>
              <a:t>3 nivoa</a:t>
            </a:r>
            <a:endParaRPr lang="en-US" sz="3200" dirty="0">
              <a:latin typeface="+mj-lt"/>
            </a:endParaRPr>
          </a:p>
        </p:txBody>
      </p:sp>
      <p:pic>
        <p:nvPicPr>
          <p:cNvPr id="24578" name="Picture 2"/>
          <p:cNvPicPr>
            <a:picLocks noChangeAspect="1" noChangeArrowheads="1"/>
          </p:cNvPicPr>
          <p:nvPr/>
        </p:nvPicPr>
        <p:blipFill>
          <a:blip r:embed="rId3"/>
          <a:srcRect/>
          <a:stretch>
            <a:fillRect/>
          </a:stretch>
        </p:blipFill>
        <p:spPr bwMode="auto">
          <a:xfrm>
            <a:off x="838200" y="1295400"/>
            <a:ext cx="4572000" cy="5219700"/>
          </a:xfrm>
          <a:prstGeom prst="rect">
            <a:avLst/>
          </a:prstGeom>
          <a:noFill/>
          <a:ln w="9525">
            <a:noFill/>
            <a:miter lim="800000"/>
            <a:headEnd/>
            <a:tailEnd/>
          </a:ln>
          <a:effectLst/>
        </p:spPr>
      </p:pic>
      <p:sp>
        <p:nvSpPr>
          <p:cNvPr id="4" name="TextBox 3"/>
          <p:cNvSpPr txBox="1"/>
          <p:nvPr/>
        </p:nvSpPr>
        <p:spPr>
          <a:xfrm>
            <a:off x="5943600" y="2895600"/>
            <a:ext cx="2952603" cy="2185214"/>
          </a:xfrm>
          <a:prstGeom prst="rect">
            <a:avLst/>
          </a:prstGeom>
          <a:noFill/>
        </p:spPr>
        <p:txBody>
          <a:bodyPr wrap="none" rtlCol="0">
            <a:spAutoFit/>
          </a:bodyPr>
          <a:lstStyle/>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1</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2</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dc</a:t>
            </a:r>
            <a:r>
              <a:rPr lang="sr-Latn-CS" sz="2400" dirty="0" smtClean="0">
                <a:latin typeface="Times New Roman" pitchFamily="18" charset="0"/>
                <a:cs typeface="Times New Roman" pitchFamily="18" charset="0"/>
              </a:rPr>
              <a:t>/2</a:t>
            </a:r>
          </a:p>
          <a:p>
            <a:endParaRPr lang="sr-Latn-CS" sz="2400" b="1" i="1" dirty="0" smtClean="0">
              <a:latin typeface="Times New Roman" pitchFamily="18" charset="0"/>
              <a:cs typeface="Times New Roman" pitchFamily="18" charset="0"/>
            </a:endParaRPr>
          </a:p>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2</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3</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0</a:t>
            </a:r>
          </a:p>
          <a:p>
            <a:endParaRPr lang="sr-Latn-CS" sz="2400" b="1" i="1" dirty="0" smtClean="0">
              <a:latin typeface="Times New Roman" pitchFamily="18" charset="0"/>
              <a:cs typeface="Times New Roman" pitchFamily="18" charset="0"/>
            </a:endParaRPr>
          </a:p>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3</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4</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dc</a:t>
            </a:r>
            <a:r>
              <a:rPr lang="sr-Latn-CS" sz="2400" dirty="0" smtClean="0">
                <a:latin typeface="Times New Roman" pitchFamily="18" charset="0"/>
                <a:cs typeface="Times New Roman" pitchFamily="18" charset="0"/>
              </a:rPr>
              <a:t>/2</a:t>
            </a:r>
            <a:endParaRPr lang="sr-Latn-CS" sz="2400" b="1" i="1" dirty="0" smtClean="0">
              <a:latin typeface="Times New Roman" pitchFamily="18" charset="0"/>
              <a:cs typeface="Times New Roman" pitchFamily="18" charset="0"/>
            </a:endParaRPr>
          </a:p>
          <a:p>
            <a:endParaRPr lang="en-US" sz="2400" b="1" i="1" baseline="-25000" dirty="0">
              <a:latin typeface="Times New Roman" pitchFamily="18" charset="0"/>
              <a:cs typeface="Times New Roman" pitchFamily="18" charset="0"/>
            </a:endParaRPr>
          </a:p>
        </p:txBody>
      </p:sp>
      <p:sp>
        <p:nvSpPr>
          <p:cNvPr id="5" name="Rectangle 4"/>
          <p:cNvSpPr/>
          <p:nvPr/>
        </p:nvSpPr>
        <p:spPr>
          <a:xfrm>
            <a:off x="5029200" y="5410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73222" y="5486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08311" y="2175933"/>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41" name="Group 1"/>
          <p:cNvGrpSpPr>
            <a:grpSpLocks/>
          </p:cNvGrpSpPr>
          <p:nvPr/>
        </p:nvGrpSpPr>
        <p:grpSpPr bwMode="auto">
          <a:xfrm>
            <a:off x="4724400" y="4318000"/>
            <a:ext cx="185738" cy="254000"/>
            <a:chOff x="6394" y="2591"/>
            <a:chExt cx="291" cy="402"/>
          </a:xfrm>
        </p:grpSpPr>
        <p:sp>
          <p:nvSpPr>
            <p:cNvPr id="61442" name="Line 2"/>
            <p:cNvSpPr>
              <a:spLocks noChangeShapeType="1"/>
            </p:cNvSpPr>
            <p:nvPr/>
          </p:nvSpPr>
          <p:spPr bwMode="auto">
            <a:xfrm rot="-5400000">
              <a:off x="6420" y="2714"/>
              <a:ext cx="246" cy="0"/>
            </a:xfrm>
            <a:prstGeom prst="line">
              <a:avLst/>
            </a:prstGeom>
            <a:noFill/>
            <a:ln w="31750">
              <a:solidFill>
                <a:srgbClr val="002060"/>
              </a:solidFill>
              <a:round/>
              <a:headEnd/>
              <a:tailEnd type="oval" w="med" len="med"/>
            </a:ln>
          </p:spPr>
          <p:txBody>
            <a:bodyPr vert="horz" wrap="square" lIns="91440" tIns="45720" rIns="91440" bIns="45720" numCol="1" anchor="t" anchorCtr="0" compatLnSpc="1">
              <a:prstTxWarp prst="textNoShape">
                <a:avLst/>
              </a:prstTxWarp>
            </a:bodyPr>
            <a:lstStyle/>
            <a:p>
              <a:endParaRPr lang="en-US"/>
            </a:p>
          </p:txBody>
        </p:sp>
        <p:sp>
          <p:nvSpPr>
            <p:cNvPr id="61443" name="Line 3"/>
            <p:cNvSpPr>
              <a:spLocks noChangeShapeType="1"/>
            </p:cNvSpPr>
            <p:nvPr/>
          </p:nvSpPr>
          <p:spPr bwMode="auto">
            <a:xfrm>
              <a:off x="6394" y="2849"/>
              <a:ext cx="291" cy="0"/>
            </a:xfrm>
            <a:prstGeom prst="line">
              <a:avLst/>
            </a:prstGeom>
            <a:noFill/>
            <a:ln w="31750">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44" name="Line 4"/>
            <p:cNvSpPr>
              <a:spLocks noChangeShapeType="1"/>
            </p:cNvSpPr>
            <p:nvPr/>
          </p:nvSpPr>
          <p:spPr bwMode="auto">
            <a:xfrm>
              <a:off x="6432" y="2920"/>
              <a:ext cx="219" cy="0"/>
            </a:xfrm>
            <a:prstGeom prst="line">
              <a:avLst/>
            </a:prstGeom>
            <a:noFill/>
            <a:ln w="31750">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46" name="Line 6"/>
            <p:cNvSpPr>
              <a:spLocks noChangeShapeType="1"/>
            </p:cNvSpPr>
            <p:nvPr/>
          </p:nvSpPr>
          <p:spPr bwMode="auto">
            <a:xfrm>
              <a:off x="6509" y="2993"/>
              <a:ext cx="68" cy="0"/>
            </a:xfrm>
            <a:prstGeom prst="line">
              <a:avLst/>
            </a:prstGeom>
            <a:noFill/>
            <a:ln w="31750">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600200" y="2628900"/>
            <a:ext cx="2895600" cy="1790700"/>
            <a:chOff x="1600200" y="2628900"/>
            <a:chExt cx="2895600" cy="1790700"/>
          </a:xfrm>
        </p:grpSpPr>
        <p:cxnSp>
          <p:nvCxnSpPr>
            <p:cNvPr id="63" name="Straight Connector 62"/>
            <p:cNvCxnSpPr/>
            <p:nvPr/>
          </p:nvCxnSpPr>
          <p:spPr>
            <a:xfrm flipV="1">
              <a:off x="2133600" y="4406900"/>
              <a:ext cx="1596189" cy="12030"/>
            </a:xfrm>
            <a:prstGeom prst="line">
              <a:avLst/>
            </a:prstGeom>
            <a:ln w="508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00200" y="2628900"/>
              <a:ext cx="533400" cy="1588"/>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3455067" y="4093495"/>
              <a:ext cx="569497" cy="12032"/>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1258094" y="3542506"/>
              <a:ext cx="1752600" cy="1588"/>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33800" y="3824289"/>
              <a:ext cx="762000" cy="1588"/>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600200" y="2009274"/>
            <a:ext cx="2895600" cy="1802314"/>
            <a:chOff x="1600200" y="2009274"/>
            <a:chExt cx="2895600" cy="1802314"/>
          </a:xfrm>
        </p:grpSpPr>
        <p:cxnSp>
          <p:nvCxnSpPr>
            <p:cNvPr id="52" name="Straight Connector 51"/>
            <p:cNvCxnSpPr/>
            <p:nvPr/>
          </p:nvCxnSpPr>
          <p:spPr>
            <a:xfrm flipV="1">
              <a:off x="2133600" y="2009274"/>
              <a:ext cx="1596189" cy="12030"/>
            </a:xfrm>
            <a:prstGeom prst="line">
              <a:avLst/>
            </a:prstGeom>
            <a:ln w="508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00200" y="2611398"/>
              <a:ext cx="5334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1866900" y="2336133"/>
              <a:ext cx="569497" cy="1203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2857500" y="2933700"/>
              <a:ext cx="17526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33800" y="3810000"/>
              <a:ext cx="7620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6299200" y="2794000"/>
            <a:ext cx="533400" cy="289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2"/>
          <p:cNvSpPr>
            <a:spLocks noGrp="1" noChangeArrowheads="1"/>
          </p:cNvSpPr>
          <p:nvPr>
            <p:ph type="title"/>
          </p:nvPr>
        </p:nvSpPr>
        <p:spPr>
          <a:xfrm>
            <a:off x="685800" y="152400"/>
            <a:ext cx="7772400" cy="838200"/>
          </a:xfrm>
        </p:spPr>
        <p:txBody>
          <a:bodyPr>
            <a:noAutofit/>
          </a:bodyPr>
          <a:lstStyle/>
          <a:p>
            <a:pPr lvl="1" algn="ctr" rtl="0">
              <a:spcBef>
                <a:spcPct val="0"/>
              </a:spcBef>
            </a:pPr>
            <a:r>
              <a:rPr lang="sr-Latn-CS" sz="4400" dirty="0">
                <a:latin typeface="+mj-lt"/>
              </a:rPr>
              <a:t>Ograničenje diodama</a:t>
            </a:r>
            <a:br>
              <a:rPr lang="sr-Latn-CS" sz="4400" dirty="0">
                <a:latin typeface="+mj-lt"/>
              </a:rPr>
            </a:br>
            <a:r>
              <a:rPr lang="sr-Latn-CS" sz="3200" dirty="0">
                <a:latin typeface="+mj-lt"/>
              </a:rPr>
              <a:t>5</a:t>
            </a:r>
            <a:r>
              <a:rPr lang="sr-Latn-CS" sz="3200" dirty="0" smtClean="0">
                <a:latin typeface="+mj-lt"/>
              </a:rPr>
              <a:t> </a:t>
            </a:r>
            <a:r>
              <a:rPr lang="sr-Latn-CS" sz="3200" dirty="0">
                <a:latin typeface="+mj-lt"/>
              </a:rPr>
              <a:t>nivoa</a:t>
            </a:r>
            <a:endParaRPr lang="en-US" sz="7200" dirty="0" smtClean="0">
              <a:latin typeface="+mj-lt"/>
            </a:endParaRPr>
          </a:p>
        </p:txBody>
      </p:sp>
      <p:grpSp>
        <p:nvGrpSpPr>
          <p:cNvPr id="48" name="Group 47"/>
          <p:cNvGrpSpPr/>
          <p:nvPr/>
        </p:nvGrpSpPr>
        <p:grpSpPr>
          <a:xfrm>
            <a:off x="228600" y="1066800"/>
            <a:ext cx="4626207" cy="5334000"/>
            <a:chOff x="228600" y="1066800"/>
            <a:chExt cx="4626207" cy="5334000"/>
          </a:xfrm>
        </p:grpSpPr>
        <p:graphicFrame>
          <p:nvGraphicFramePr>
            <p:cNvPr id="1026" name="Object 5"/>
            <p:cNvGraphicFramePr>
              <a:graphicFrameLocks noChangeAspect="1"/>
            </p:cNvGraphicFramePr>
            <p:nvPr/>
          </p:nvGraphicFramePr>
          <p:xfrm>
            <a:off x="247607" y="1066800"/>
            <a:ext cx="4607200" cy="5334000"/>
          </p:xfrm>
          <a:graphic>
            <a:graphicData uri="http://schemas.openxmlformats.org/presentationml/2006/ole">
              <mc:AlternateContent xmlns:mc="http://schemas.openxmlformats.org/markup-compatibility/2006">
                <mc:Choice xmlns:v="urn:schemas-microsoft-com:vml" Requires="v">
                  <p:oleObj spid="_x0000_s30724" name="VISIO" r:id="rId4" imgW="3970080" imgH="4074120" progId="">
                    <p:embed/>
                  </p:oleObj>
                </mc:Choice>
                <mc:Fallback>
                  <p:oleObj name="VISIO" r:id="rId4" imgW="3970080" imgH="407412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07" y="1066800"/>
                          <a:ext cx="46072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28600" y="3429000"/>
              <a:ext cx="516488" cy="400110"/>
            </a:xfrm>
            <a:prstGeom prst="rect">
              <a:avLst/>
            </a:prstGeom>
            <a:solidFill>
              <a:schemeClr val="bg1"/>
            </a:solidFill>
          </p:spPr>
          <p:txBody>
            <a:bodyPr wrap="none" rtlCol="0">
              <a:spAutoFit/>
            </a:bodyPr>
            <a:lstStyle/>
            <a:p>
              <a:r>
                <a:rPr lang="sr-Latn-CS" sz="2000" b="1" i="1" dirty="0" smtClean="0">
                  <a:latin typeface="Times New Roman" pitchFamily="18" charset="0"/>
                  <a:cs typeface="Times New Roman" pitchFamily="18" charset="0"/>
                </a:rPr>
                <a:t>V</a:t>
              </a:r>
              <a:r>
                <a:rPr lang="sr-Latn-CS" sz="2000" b="1" i="1" baseline="-25000" dirty="0" smtClean="0">
                  <a:latin typeface="Times New Roman" pitchFamily="18" charset="0"/>
                  <a:cs typeface="Times New Roman" pitchFamily="18" charset="0"/>
                </a:rPr>
                <a:t>dc</a:t>
              </a:r>
              <a:endParaRPr lang="en-US" sz="2000" b="1" i="1" baseline="-25000" dirty="0">
                <a:latin typeface="Times New Roman" pitchFamily="18" charset="0"/>
                <a:cs typeface="Times New Roman" pitchFamily="18" charset="0"/>
              </a:endParaRPr>
            </a:p>
          </p:txBody>
        </p:sp>
        <p:sp>
          <p:nvSpPr>
            <p:cNvPr id="8" name="TextBox 7"/>
            <p:cNvSpPr txBox="1"/>
            <p:nvPr/>
          </p:nvSpPr>
          <p:spPr>
            <a:xfrm>
              <a:off x="968130" y="1955800"/>
              <a:ext cx="460062" cy="338554"/>
            </a:xfrm>
            <a:prstGeom prst="rect">
              <a:avLst/>
            </a:prstGeom>
            <a:solidFill>
              <a:schemeClr val="bg1"/>
            </a:solidFill>
          </p:spPr>
          <p:txBody>
            <a:bodyPr wrap="none" lIns="0" rIns="0" rtlCol="0">
              <a:spAutoFit/>
            </a:bodyPr>
            <a:lstStyle/>
            <a:p>
              <a:r>
                <a:rPr lang="sr-Latn-CS" sz="1600" b="1" i="1" dirty="0" smtClean="0">
                  <a:latin typeface="Times New Roman" pitchFamily="18" charset="0"/>
                  <a:cs typeface="Times New Roman" pitchFamily="18" charset="0"/>
                </a:rPr>
                <a:t>V</a:t>
              </a:r>
              <a:r>
                <a:rPr lang="sr-Latn-CS" sz="1600" b="1" i="1" baseline="-25000" dirty="0" smtClean="0">
                  <a:latin typeface="Times New Roman" pitchFamily="18" charset="0"/>
                  <a:cs typeface="Times New Roman" pitchFamily="18" charset="0"/>
                </a:rPr>
                <a:t>dc </a:t>
              </a:r>
              <a:r>
                <a:rPr lang="sr-Latn-CS" sz="1600" b="1" dirty="0" smtClean="0">
                  <a:latin typeface="Times New Roman" pitchFamily="18" charset="0"/>
                  <a:cs typeface="Times New Roman" pitchFamily="18" charset="0"/>
                </a:rPr>
                <a:t>/4</a:t>
              </a:r>
              <a:endParaRPr lang="en-US" sz="1600" b="1" dirty="0">
                <a:latin typeface="Times New Roman" pitchFamily="18" charset="0"/>
                <a:cs typeface="Times New Roman" pitchFamily="18" charset="0"/>
              </a:endParaRPr>
            </a:p>
          </p:txBody>
        </p:sp>
        <p:sp>
          <p:nvSpPr>
            <p:cNvPr id="9" name="TextBox 8"/>
            <p:cNvSpPr txBox="1"/>
            <p:nvPr/>
          </p:nvSpPr>
          <p:spPr>
            <a:xfrm>
              <a:off x="987738" y="3014246"/>
              <a:ext cx="460062" cy="338554"/>
            </a:xfrm>
            <a:prstGeom prst="rect">
              <a:avLst/>
            </a:prstGeom>
            <a:solidFill>
              <a:schemeClr val="bg1"/>
            </a:solidFill>
          </p:spPr>
          <p:txBody>
            <a:bodyPr wrap="none" lIns="0" rIns="0" rtlCol="0">
              <a:spAutoFit/>
            </a:bodyPr>
            <a:lstStyle/>
            <a:p>
              <a:r>
                <a:rPr lang="sr-Latn-CS" sz="1600" b="1" i="1" dirty="0" smtClean="0">
                  <a:latin typeface="Times New Roman" pitchFamily="18" charset="0"/>
                  <a:cs typeface="Times New Roman" pitchFamily="18" charset="0"/>
                </a:rPr>
                <a:t>V</a:t>
              </a:r>
              <a:r>
                <a:rPr lang="sr-Latn-CS" sz="1600" b="1" i="1" baseline="-25000" dirty="0" smtClean="0">
                  <a:latin typeface="Times New Roman" pitchFamily="18" charset="0"/>
                  <a:cs typeface="Times New Roman" pitchFamily="18" charset="0"/>
                </a:rPr>
                <a:t>dc </a:t>
              </a:r>
              <a:r>
                <a:rPr lang="sr-Latn-CS" sz="1600" b="1" dirty="0" smtClean="0">
                  <a:latin typeface="Times New Roman" pitchFamily="18" charset="0"/>
                  <a:cs typeface="Times New Roman" pitchFamily="18" charset="0"/>
                </a:rPr>
                <a:t>/4</a:t>
              </a:r>
              <a:endParaRPr lang="en-US" sz="1600" b="1" dirty="0">
                <a:latin typeface="Times New Roman" pitchFamily="18" charset="0"/>
                <a:cs typeface="Times New Roman" pitchFamily="18" charset="0"/>
              </a:endParaRPr>
            </a:p>
          </p:txBody>
        </p:sp>
        <p:sp>
          <p:nvSpPr>
            <p:cNvPr id="10" name="TextBox 9"/>
            <p:cNvSpPr txBox="1"/>
            <p:nvPr/>
          </p:nvSpPr>
          <p:spPr>
            <a:xfrm>
              <a:off x="987738" y="4191000"/>
              <a:ext cx="460062" cy="338554"/>
            </a:xfrm>
            <a:prstGeom prst="rect">
              <a:avLst/>
            </a:prstGeom>
            <a:solidFill>
              <a:schemeClr val="bg1"/>
            </a:solidFill>
          </p:spPr>
          <p:txBody>
            <a:bodyPr wrap="none" lIns="0" rIns="0" rtlCol="0">
              <a:spAutoFit/>
            </a:bodyPr>
            <a:lstStyle/>
            <a:p>
              <a:r>
                <a:rPr lang="sr-Latn-CS" sz="1600" b="1" i="1" dirty="0" smtClean="0">
                  <a:latin typeface="Times New Roman" pitchFamily="18" charset="0"/>
                  <a:cs typeface="Times New Roman" pitchFamily="18" charset="0"/>
                </a:rPr>
                <a:t>V</a:t>
              </a:r>
              <a:r>
                <a:rPr lang="sr-Latn-CS" sz="1600" b="1" i="1" baseline="-25000" dirty="0" smtClean="0">
                  <a:latin typeface="Times New Roman" pitchFamily="18" charset="0"/>
                  <a:cs typeface="Times New Roman" pitchFamily="18" charset="0"/>
                </a:rPr>
                <a:t>dc </a:t>
              </a:r>
              <a:r>
                <a:rPr lang="sr-Latn-CS" sz="1600" b="1" dirty="0" smtClean="0">
                  <a:latin typeface="Times New Roman" pitchFamily="18" charset="0"/>
                  <a:cs typeface="Times New Roman" pitchFamily="18" charset="0"/>
                </a:rPr>
                <a:t>/4</a:t>
              </a:r>
              <a:endParaRPr lang="en-US" sz="1600" b="1" dirty="0">
                <a:latin typeface="Times New Roman" pitchFamily="18" charset="0"/>
                <a:cs typeface="Times New Roman" pitchFamily="18" charset="0"/>
              </a:endParaRPr>
            </a:p>
          </p:txBody>
        </p:sp>
        <p:sp>
          <p:nvSpPr>
            <p:cNvPr id="11" name="TextBox 10"/>
            <p:cNvSpPr txBox="1"/>
            <p:nvPr/>
          </p:nvSpPr>
          <p:spPr>
            <a:xfrm>
              <a:off x="990600" y="5410200"/>
              <a:ext cx="460062" cy="338554"/>
            </a:xfrm>
            <a:prstGeom prst="rect">
              <a:avLst/>
            </a:prstGeom>
            <a:solidFill>
              <a:schemeClr val="bg1"/>
            </a:solidFill>
          </p:spPr>
          <p:txBody>
            <a:bodyPr wrap="none" lIns="0" rIns="0" rtlCol="0">
              <a:spAutoFit/>
            </a:bodyPr>
            <a:lstStyle/>
            <a:p>
              <a:r>
                <a:rPr lang="sr-Latn-CS" sz="1600" b="1" i="1" dirty="0" smtClean="0">
                  <a:latin typeface="Times New Roman" pitchFamily="18" charset="0"/>
                  <a:cs typeface="Times New Roman" pitchFamily="18" charset="0"/>
                </a:rPr>
                <a:t>V</a:t>
              </a:r>
              <a:r>
                <a:rPr lang="sr-Latn-CS" sz="1600" b="1" i="1" baseline="-25000" dirty="0" smtClean="0">
                  <a:latin typeface="Times New Roman" pitchFamily="18" charset="0"/>
                  <a:cs typeface="Times New Roman" pitchFamily="18" charset="0"/>
                </a:rPr>
                <a:t>dc </a:t>
              </a:r>
              <a:r>
                <a:rPr lang="sr-Latn-CS" sz="1600" b="1" dirty="0" smtClean="0">
                  <a:latin typeface="Times New Roman" pitchFamily="18" charset="0"/>
                  <a:cs typeface="Times New Roman" pitchFamily="18" charset="0"/>
                </a:rPr>
                <a:t>/4</a:t>
              </a:r>
              <a:endParaRPr lang="en-US" sz="1600" b="1" dirty="0">
                <a:latin typeface="Times New Roman" pitchFamily="18" charset="0"/>
                <a:cs typeface="Times New Roman" pitchFamily="18" charset="0"/>
              </a:endParaRPr>
            </a:p>
          </p:txBody>
        </p:sp>
        <p:sp>
          <p:nvSpPr>
            <p:cNvPr id="12" name="TextBox 11"/>
            <p:cNvSpPr txBox="1"/>
            <p:nvPr/>
          </p:nvSpPr>
          <p:spPr>
            <a:xfrm>
              <a:off x="2244923" y="2176046"/>
              <a:ext cx="275717" cy="307777"/>
            </a:xfrm>
            <a:prstGeom prst="rect">
              <a:avLst/>
            </a:prstGeom>
            <a:solidFill>
              <a:schemeClr val="bg1"/>
            </a:solidFill>
          </p:spPr>
          <p:txBody>
            <a:bodyPr wrap="none" lIns="0" rIns="0" rtlCol="0">
              <a:spAutoFit/>
            </a:bodyPr>
            <a:lstStyle/>
            <a:p>
              <a:r>
                <a:rPr lang="sr-Latn-CS" sz="1400" dirty="0" smtClean="0">
                  <a:latin typeface="Times New Roman" pitchFamily="18" charset="0"/>
                  <a:cs typeface="Times New Roman" pitchFamily="18" charset="0"/>
                </a:rPr>
                <a:t>D</a:t>
              </a:r>
              <a:r>
                <a:rPr lang="sr-Latn-CS" sz="1400" baseline="-25000" dirty="0" smtClean="0">
                  <a:latin typeface="Times New Roman" pitchFamily="18" charset="0"/>
                  <a:cs typeface="Times New Roman" pitchFamily="18" charset="0"/>
                </a:rPr>
                <a:t>C1</a:t>
              </a:r>
              <a:endParaRPr lang="en-US" sz="1400" dirty="0">
                <a:latin typeface="Times New Roman" pitchFamily="18" charset="0"/>
                <a:cs typeface="Times New Roman" pitchFamily="18" charset="0"/>
              </a:endParaRPr>
            </a:p>
          </p:txBody>
        </p:sp>
        <p:sp>
          <p:nvSpPr>
            <p:cNvPr id="13" name="TextBox 12"/>
            <p:cNvSpPr txBox="1"/>
            <p:nvPr/>
          </p:nvSpPr>
          <p:spPr>
            <a:xfrm>
              <a:off x="2848483" y="2856089"/>
              <a:ext cx="275717" cy="307777"/>
            </a:xfrm>
            <a:prstGeom prst="rect">
              <a:avLst/>
            </a:prstGeom>
            <a:solidFill>
              <a:schemeClr val="bg1"/>
            </a:solidFill>
          </p:spPr>
          <p:txBody>
            <a:bodyPr wrap="none" lIns="0" rIns="0" rtlCol="0">
              <a:spAutoFit/>
            </a:bodyPr>
            <a:lstStyle/>
            <a:p>
              <a:r>
                <a:rPr lang="sr-Latn-CS" sz="1400" dirty="0" smtClean="0">
                  <a:latin typeface="Times New Roman" pitchFamily="18" charset="0"/>
                  <a:cs typeface="Times New Roman" pitchFamily="18" charset="0"/>
                </a:rPr>
                <a:t>D</a:t>
              </a:r>
              <a:r>
                <a:rPr lang="sr-Latn-CS" sz="1400" baseline="-25000" dirty="0" smtClean="0">
                  <a:latin typeface="Times New Roman" pitchFamily="18" charset="0"/>
                  <a:cs typeface="Times New Roman" pitchFamily="18" charset="0"/>
                </a:rPr>
                <a:t>C2</a:t>
              </a:r>
              <a:endParaRPr lang="en-US" sz="1400" dirty="0">
                <a:latin typeface="Times New Roman" pitchFamily="18" charset="0"/>
                <a:cs typeface="Times New Roman" pitchFamily="18" charset="0"/>
              </a:endParaRPr>
            </a:p>
          </p:txBody>
        </p:sp>
        <p:sp>
          <p:nvSpPr>
            <p:cNvPr id="14" name="TextBox 13"/>
            <p:cNvSpPr txBox="1"/>
            <p:nvPr/>
          </p:nvSpPr>
          <p:spPr>
            <a:xfrm>
              <a:off x="2238883" y="2819400"/>
              <a:ext cx="275717" cy="307777"/>
            </a:xfrm>
            <a:prstGeom prst="rect">
              <a:avLst/>
            </a:prstGeom>
            <a:solidFill>
              <a:schemeClr val="bg1"/>
            </a:solidFill>
          </p:spPr>
          <p:txBody>
            <a:bodyPr wrap="none" lIns="0" rIns="0" rtlCol="0">
              <a:spAutoFit/>
            </a:bodyPr>
            <a:lstStyle/>
            <a:p>
              <a:r>
                <a:rPr lang="sr-Latn-CS" sz="1400" dirty="0" smtClean="0">
                  <a:latin typeface="Times New Roman" pitchFamily="18" charset="0"/>
                  <a:cs typeface="Times New Roman" pitchFamily="18" charset="0"/>
                </a:rPr>
                <a:t>D</a:t>
              </a:r>
              <a:r>
                <a:rPr lang="sr-Latn-CS" sz="1400" baseline="-25000" dirty="0" smtClean="0">
                  <a:latin typeface="Times New Roman" pitchFamily="18" charset="0"/>
                  <a:cs typeface="Times New Roman" pitchFamily="18" charset="0"/>
                </a:rPr>
                <a:t>C4</a:t>
              </a:r>
              <a:endParaRPr lang="en-US" sz="1400" dirty="0">
                <a:latin typeface="Times New Roman" pitchFamily="18" charset="0"/>
                <a:cs typeface="Times New Roman" pitchFamily="18" charset="0"/>
              </a:endParaRPr>
            </a:p>
          </p:txBody>
        </p:sp>
        <p:sp>
          <p:nvSpPr>
            <p:cNvPr id="15" name="TextBox 14"/>
            <p:cNvSpPr txBox="1"/>
            <p:nvPr/>
          </p:nvSpPr>
          <p:spPr>
            <a:xfrm>
              <a:off x="2848483" y="4492823"/>
              <a:ext cx="275717" cy="307777"/>
            </a:xfrm>
            <a:prstGeom prst="rect">
              <a:avLst/>
            </a:prstGeom>
            <a:solidFill>
              <a:schemeClr val="bg1"/>
            </a:solidFill>
          </p:spPr>
          <p:txBody>
            <a:bodyPr wrap="none" lIns="0" rIns="0" rtlCol="0">
              <a:spAutoFit/>
            </a:bodyPr>
            <a:lstStyle/>
            <a:p>
              <a:r>
                <a:rPr lang="sr-Latn-CS" sz="1400" dirty="0" smtClean="0">
                  <a:latin typeface="Times New Roman" pitchFamily="18" charset="0"/>
                  <a:cs typeface="Times New Roman" pitchFamily="18" charset="0"/>
                </a:rPr>
                <a:t>D</a:t>
              </a:r>
              <a:r>
                <a:rPr lang="sr-Latn-CS" sz="1400" baseline="-25000" dirty="0" smtClean="0">
                  <a:latin typeface="Times New Roman" pitchFamily="18" charset="0"/>
                  <a:cs typeface="Times New Roman" pitchFamily="18" charset="0"/>
                </a:rPr>
                <a:t>C5</a:t>
              </a:r>
              <a:endParaRPr lang="en-US" sz="1400" dirty="0">
                <a:latin typeface="Times New Roman" pitchFamily="18" charset="0"/>
                <a:cs typeface="Times New Roman" pitchFamily="18" charset="0"/>
              </a:endParaRPr>
            </a:p>
          </p:txBody>
        </p:sp>
        <p:sp>
          <p:nvSpPr>
            <p:cNvPr id="16" name="TextBox 15"/>
            <p:cNvSpPr txBox="1"/>
            <p:nvPr/>
          </p:nvSpPr>
          <p:spPr>
            <a:xfrm>
              <a:off x="2315083" y="4546600"/>
              <a:ext cx="275717" cy="307777"/>
            </a:xfrm>
            <a:prstGeom prst="rect">
              <a:avLst/>
            </a:prstGeom>
            <a:solidFill>
              <a:schemeClr val="bg1"/>
            </a:solidFill>
          </p:spPr>
          <p:txBody>
            <a:bodyPr wrap="none" lIns="0" rIns="0" rtlCol="0">
              <a:spAutoFit/>
            </a:bodyPr>
            <a:lstStyle/>
            <a:p>
              <a:r>
                <a:rPr lang="sr-Latn-CS" sz="1400" dirty="0" smtClean="0">
                  <a:latin typeface="Times New Roman" pitchFamily="18" charset="0"/>
                  <a:cs typeface="Times New Roman" pitchFamily="18" charset="0"/>
                </a:rPr>
                <a:t>D</a:t>
              </a:r>
              <a:r>
                <a:rPr lang="sr-Latn-CS" sz="1400" baseline="-25000" dirty="0" smtClean="0">
                  <a:latin typeface="Times New Roman" pitchFamily="18" charset="0"/>
                  <a:cs typeface="Times New Roman" pitchFamily="18" charset="0"/>
                </a:rPr>
                <a:t>C3</a:t>
              </a:r>
              <a:endParaRPr lang="en-US" sz="1400" dirty="0">
                <a:latin typeface="Times New Roman" pitchFamily="18" charset="0"/>
                <a:cs typeface="Times New Roman" pitchFamily="18" charset="0"/>
              </a:endParaRPr>
            </a:p>
          </p:txBody>
        </p:sp>
        <p:sp>
          <p:nvSpPr>
            <p:cNvPr id="17" name="TextBox 16"/>
            <p:cNvSpPr txBox="1"/>
            <p:nvPr/>
          </p:nvSpPr>
          <p:spPr>
            <a:xfrm>
              <a:off x="2286000" y="5181600"/>
              <a:ext cx="275717" cy="307777"/>
            </a:xfrm>
            <a:prstGeom prst="rect">
              <a:avLst/>
            </a:prstGeom>
            <a:solidFill>
              <a:schemeClr val="bg1"/>
            </a:solidFill>
          </p:spPr>
          <p:txBody>
            <a:bodyPr wrap="none" lIns="0" rIns="0" rtlCol="0">
              <a:spAutoFit/>
            </a:bodyPr>
            <a:lstStyle/>
            <a:p>
              <a:r>
                <a:rPr lang="sr-Latn-CS" sz="1400" dirty="0" smtClean="0">
                  <a:latin typeface="Times New Roman" pitchFamily="18" charset="0"/>
                  <a:cs typeface="Times New Roman" pitchFamily="18" charset="0"/>
                </a:rPr>
                <a:t>D</a:t>
              </a:r>
              <a:r>
                <a:rPr lang="sr-Latn-CS" sz="1400" baseline="-25000" dirty="0" smtClean="0">
                  <a:latin typeface="Times New Roman" pitchFamily="18" charset="0"/>
                  <a:cs typeface="Times New Roman" pitchFamily="18" charset="0"/>
                </a:rPr>
                <a:t>C6</a:t>
              </a:r>
              <a:endParaRPr lang="en-US" sz="1400" dirty="0">
                <a:latin typeface="Times New Roman" pitchFamily="18" charset="0"/>
                <a:cs typeface="Times New Roman" pitchFamily="18" charset="0"/>
              </a:endParaRPr>
            </a:p>
          </p:txBody>
        </p:sp>
        <p:grpSp>
          <p:nvGrpSpPr>
            <p:cNvPr id="30724" name="Group 4"/>
            <p:cNvGrpSpPr>
              <a:grpSpLocks/>
            </p:cNvGrpSpPr>
            <p:nvPr/>
          </p:nvGrpSpPr>
          <p:grpSpPr bwMode="auto">
            <a:xfrm rot="16200000">
              <a:off x="1921034" y="2265519"/>
              <a:ext cx="447675" cy="183840"/>
              <a:chOff x="9077" y="9154"/>
              <a:chExt cx="706" cy="289"/>
            </a:xfrm>
          </p:grpSpPr>
          <p:sp>
            <p:nvSpPr>
              <p:cNvPr id="30725" name="AutoShape 5"/>
              <p:cNvSpPr>
                <a:spLocks noChangeArrowheads="1"/>
              </p:cNvSpPr>
              <p:nvPr/>
            </p:nvSpPr>
            <p:spPr bwMode="auto">
              <a:xfrm rot="5400000">
                <a:off x="9294" y="9193"/>
                <a:ext cx="282" cy="204"/>
              </a:xfrm>
              <a:prstGeom prst="triangle">
                <a:avLst>
                  <a:gd name="adj" fmla="val 50000"/>
                </a:avLst>
              </a:prstGeom>
              <a:solidFill>
                <a:srgbClr val="00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0726" name="Line 6"/>
              <p:cNvSpPr>
                <a:spLocks noChangeShapeType="1"/>
              </p:cNvSpPr>
              <p:nvPr/>
            </p:nvSpPr>
            <p:spPr bwMode="auto">
              <a:xfrm rot="10800000">
                <a:off x="9077" y="9303"/>
                <a:ext cx="45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0727" name="Line 7"/>
              <p:cNvSpPr>
                <a:spLocks noChangeShapeType="1"/>
              </p:cNvSpPr>
              <p:nvPr/>
            </p:nvSpPr>
            <p:spPr bwMode="auto">
              <a:xfrm rot="10800000">
                <a:off x="9537" y="9299"/>
                <a:ext cx="246"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0728" name="Line 8"/>
              <p:cNvSpPr>
                <a:spLocks noChangeShapeType="1"/>
              </p:cNvSpPr>
              <p:nvPr/>
            </p:nvSpPr>
            <p:spPr bwMode="auto">
              <a:xfrm>
                <a:off x="9543" y="9161"/>
                <a:ext cx="0" cy="28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grpSp>
        <p:grpSp>
          <p:nvGrpSpPr>
            <p:cNvPr id="23" name="Group 4"/>
            <p:cNvGrpSpPr>
              <a:grpSpLocks/>
            </p:cNvGrpSpPr>
            <p:nvPr/>
          </p:nvGrpSpPr>
          <p:grpSpPr bwMode="auto">
            <a:xfrm rot="16200000">
              <a:off x="1912787" y="2849718"/>
              <a:ext cx="447675" cy="183840"/>
              <a:chOff x="9077" y="9161"/>
              <a:chExt cx="706" cy="289"/>
            </a:xfrm>
          </p:grpSpPr>
          <p:sp>
            <p:nvSpPr>
              <p:cNvPr id="24" name="AutoShape 5"/>
              <p:cNvSpPr>
                <a:spLocks noChangeArrowheads="1"/>
              </p:cNvSpPr>
              <p:nvPr/>
            </p:nvSpPr>
            <p:spPr bwMode="auto">
              <a:xfrm rot="5400000">
                <a:off x="9286" y="9207"/>
                <a:ext cx="282" cy="204"/>
              </a:xfrm>
              <a:prstGeom prst="triangle">
                <a:avLst>
                  <a:gd name="adj" fmla="val 50000"/>
                </a:avLst>
              </a:prstGeom>
              <a:solidFill>
                <a:srgbClr val="00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25" name="Line 6"/>
              <p:cNvSpPr>
                <a:spLocks noChangeShapeType="1"/>
              </p:cNvSpPr>
              <p:nvPr/>
            </p:nvSpPr>
            <p:spPr bwMode="auto">
              <a:xfrm rot="10800000">
                <a:off x="9077" y="9306"/>
                <a:ext cx="45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26" name="Line 7"/>
              <p:cNvSpPr>
                <a:spLocks noChangeShapeType="1"/>
              </p:cNvSpPr>
              <p:nvPr/>
            </p:nvSpPr>
            <p:spPr bwMode="auto">
              <a:xfrm rot="10800000">
                <a:off x="9537" y="9306"/>
                <a:ext cx="246"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27" name="Line 8"/>
              <p:cNvSpPr>
                <a:spLocks noChangeShapeType="1"/>
              </p:cNvSpPr>
              <p:nvPr/>
            </p:nvSpPr>
            <p:spPr bwMode="auto">
              <a:xfrm>
                <a:off x="9535" y="9161"/>
                <a:ext cx="0" cy="28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grpSp>
        <p:grpSp>
          <p:nvGrpSpPr>
            <p:cNvPr id="28" name="Group 4"/>
            <p:cNvGrpSpPr>
              <a:grpSpLocks/>
            </p:cNvGrpSpPr>
            <p:nvPr/>
          </p:nvGrpSpPr>
          <p:grpSpPr bwMode="auto">
            <a:xfrm rot="16200000">
              <a:off x="2441734" y="4653119"/>
              <a:ext cx="447675" cy="183840"/>
              <a:chOff x="9077" y="9154"/>
              <a:chExt cx="706" cy="289"/>
            </a:xfrm>
          </p:grpSpPr>
          <p:sp>
            <p:nvSpPr>
              <p:cNvPr id="29" name="AutoShape 5"/>
              <p:cNvSpPr>
                <a:spLocks noChangeArrowheads="1"/>
              </p:cNvSpPr>
              <p:nvPr/>
            </p:nvSpPr>
            <p:spPr bwMode="auto">
              <a:xfrm rot="5400000">
                <a:off x="9286" y="9193"/>
                <a:ext cx="282" cy="204"/>
              </a:xfrm>
              <a:prstGeom prst="triangle">
                <a:avLst>
                  <a:gd name="adj" fmla="val 50000"/>
                </a:avLst>
              </a:prstGeom>
              <a:solidFill>
                <a:srgbClr val="00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0" name="Line 6"/>
              <p:cNvSpPr>
                <a:spLocks noChangeShapeType="1"/>
              </p:cNvSpPr>
              <p:nvPr/>
            </p:nvSpPr>
            <p:spPr bwMode="auto">
              <a:xfrm rot="10800000">
                <a:off x="9077" y="9299"/>
                <a:ext cx="45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1" name="Line 7"/>
              <p:cNvSpPr>
                <a:spLocks noChangeShapeType="1"/>
              </p:cNvSpPr>
              <p:nvPr/>
            </p:nvSpPr>
            <p:spPr bwMode="auto">
              <a:xfrm rot="10800000">
                <a:off x="9537" y="9299"/>
                <a:ext cx="246"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2" name="Line 8"/>
              <p:cNvSpPr>
                <a:spLocks noChangeShapeType="1"/>
              </p:cNvSpPr>
              <p:nvPr/>
            </p:nvSpPr>
            <p:spPr bwMode="auto">
              <a:xfrm>
                <a:off x="9550" y="9161"/>
                <a:ext cx="0" cy="28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grpSp>
        <p:grpSp>
          <p:nvGrpSpPr>
            <p:cNvPr id="33" name="Group 4"/>
            <p:cNvGrpSpPr>
              <a:grpSpLocks/>
            </p:cNvGrpSpPr>
            <p:nvPr/>
          </p:nvGrpSpPr>
          <p:grpSpPr bwMode="auto">
            <a:xfrm rot="16200000">
              <a:off x="2443956" y="5252244"/>
              <a:ext cx="447675" cy="179387"/>
              <a:chOff x="9077" y="9161"/>
              <a:chExt cx="706" cy="282"/>
            </a:xfrm>
          </p:grpSpPr>
          <p:sp>
            <p:nvSpPr>
              <p:cNvPr id="34" name="AutoShape 5"/>
              <p:cNvSpPr>
                <a:spLocks noChangeArrowheads="1"/>
              </p:cNvSpPr>
              <p:nvPr/>
            </p:nvSpPr>
            <p:spPr bwMode="auto">
              <a:xfrm rot="5400000">
                <a:off x="9286" y="9200"/>
                <a:ext cx="282" cy="204"/>
              </a:xfrm>
              <a:prstGeom prst="triangle">
                <a:avLst>
                  <a:gd name="adj" fmla="val 50000"/>
                </a:avLst>
              </a:prstGeom>
              <a:solidFill>
                <a:srgbClr val="00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5" name="Line 6"/>
              <p:cNvSpPr>
                <a:spLocks noChangeShapeType="1"/>
              </p:cNvSpPr>
              <p:nvPr/>
            </p:nvSpPr>
            <p:spPr bwMode="auto">
              <a:xfrm rot="10800000">
                <a:off x="9077" y="9306"/>
                <a:ext cx="45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6" name="Line 7"/>
              <p:cNvSpPr>
                <a:spLocks noChangeShapeType="1"/>
              </p:cNvSpPr>
              <p:nvPr/>
            </p:nvSpPr>
            <p:spPr bwMode="auto">
              <a:xfrm rot="10800000">
                <a:off x="9537" y="9306"/>
                <a:ext cx="246"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37" name="Line 8"/>
              <p:cNvSpPr>
                <a:spLocks noChangeShapeType="1"/>
              </p:cNvSpPr>
              <p:nvPr/>
            </p:nvSpPr>
            <p:spPr bwMode="auto">
              <a:xfrm>
                <a:off x="9550" y="9161"/>
                <a:ext cx="0" cy="28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grpSp>
        <p:grpSp>
          <p:nvGrpSpPr>
            <p:cNvPr id="38" name="Group 4"/>
            <p:cNvGrpSpPr>
              <a:grpSpLocks/>
            </p:cNvGrpSpPr>
            <p:nvPr/>
          </p:nvGrpSpPr>
          <p:grpSpPr bwMode="auto">
            <a:xfrm rot="16200000">
              <a:off x="2977356" y="4502944"/>
              <a:ext cx="447675" cy="179387"/>
              <a:chOff x="9077" y="9161"/>
              <a:chExt cx="706" cy="282"/>
            </a:xfrm>
          </p:grpSpPr>
          <p:sp>
            <p:nvSpPr>
              <p:cNvPr id="39" name="AutoShape 5"/>
              <p:cNvSpPr>
                <a:spLocks noChangeArrowheads="1"/>
              </p:cNvSpPr>
              <p:nvPr/>
            </p:nvSpPr>
            <p:spPr bwMode="auto">
              <a:xfrm rot="5400000">
                <a:off x="9286" y="9200"/>
                <a:ext cx="282" cy="204"/>
              </a:xfrm>
              <a:prstGeom prst="triangle">
                <a:avLst>
                  <a:gd name="adj" fmla="val 50000"/>
                </a:avLst>
              </a:prstGeom>
              <a:solidFill>
                <a:srgbClr val="00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40" name="Line 6"/>
              <p:cNvSpPr>
                <a:spLocks noChangeShapeType="1"/>
              </p:cNvSpPr>
              <p:nvPr/>
            </p:nvSpPr>
            <p:spPr bwMode="auto">
              <a:xfrm rot="10800000">
                <a:off x="9077" y="9299"/>
                <a:ext cx="45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41" name="Line 7"/>
              <p:cNvSpPr>
                <a:spLocks noChangeShapeType="1"/>
              </p:cNvSpPr>
              <p:nvPr/>
            </p:nvSpPr>
            <p:spPr bwMode="auto">
              <a:xfrm rot="10800000">
                <a:off x="9537" y="9299"/>
                <a:ext cx="246"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42" name="Line 8"/>
              <p:cNvSpPr>
                <a:spLocks noChangeShapeType="1"/>
              </p:cNvSpPr>
              <p:nvPr/>
            </p:nvSpPr>
            <p:spPr bwMode="auto">
              <a:xfrm>
                <a:off x="9543" y="9161"/>
                <a:ext cx="0" cy="28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grpSp>
        <p:grpSp>
          <p:nvGrpSpPr>
            <p:cNvPr id="43" name="Group 4"/>
            <p:cNvGrpSpPr>
              <a:grpSpLocks/>
            </p:cNvGrpSpPr>
            <p:nvPr/>
          </p:nvGrpSpPr>
          <p:grpSpPr bwMode="auto">
            <a:xfrm rot="16200000">
              <a:off x="2977356" y="3001169"/>
              <a:ext cx="447675" cy="179387"/>
              <a:chOff x="9077" y="9161"/>
              <a:chExt cx="706" cy="282"/>
            </a:xfrm>
          </p:grpSpPr>
          <p:sp>
            <p:nvSpPr>
              <p:cNvPr id="44" name="AutoShape 5"/>
              <p:cNvSpPr>
                <a:spLocks noChangeArrowheads="1"/>
              </p:cNvSpPr>
              <p:nvPr/>
            </p:nvSpPr>
            <p:spPr bwMode="auto">
              <a:xfrm rot="5400000">
                <a:off x="9286" y="9200"/>
                <a:ext cx="282" cy="204"/>
              </a:xfrm>
              <a:prstGeom prst="triangle">
                <a:avLst>
                  <a:gd name="adj" fmla="val 50000"/>
                </a:avLst>
              </a:prstGeom>
              <a:solidFill>
                <a:srgbClr val="000000"/>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45" name="Line 6"/>
              <p:cNvSpPr>
                <a:spLocks noChangeShapeType="1"/>
              </p:cNvSpPr>
              <p:nvPr/>
            </p:nvSpPr>
            <p:spPr bwMode="auto">
              <a:xfrm rot="10800000">
                <a:off x="9077" y="9299"/>
                <a:ext cx="45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46" name="Line 7"/>
              <p:cNvSpPr>
                <a:spLocks noChangeShapeType="1"/>
              </p:cNvSpPr>
              <p:nvPr/>
            </p:nvSpPr>
            <p:spPr bwMode="auto">
              <a:xfrm rot="10800000">
                <a:off x="9537" y="9299"/>
                <a:ext cx="246"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sp>
            <p:nvSpPr>
              <p:cNvPr id="47" name="Line 8"/>
              <p:cNvSpPr>
                <a:spLocks noChangeShapeType="1"/>
              </p:cNvSpPr>
              <p:nvPr/>
            </p:nvSpPr>
            <p:spPr bwMode="auto">
              <a:xfrm>
                <a:off x="9535" y="9161"/>
                <a:ext cx="0" cy="28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pPr algn="r"/>
                <a:endParaRPr lang="en-US"/>
              </a:p>
            </p:txBody>
          </p:sp>
        </p:grpSp>
      </p:grpSp>
      <p:graphicFrame>
        <p:nvGraphicFramePr>
          <p:cNvPr id="49" name="Table 48"/>
          <p:cNvGraphicFramePr>
            <a:graphicFrameLocks noGrp="1"/>
          </p:cNvGraphicFramePr>
          <p:nvPr/>
        </p:nvGraphicFramePr>
        <p:xfrm>
          <a:off x="5257800" y="2057400"/>
          <a:ext cx="3124200" cy="3657600"/>
        </p:xfrm>
        <a:graphic>
          <a:graphicData uri="http://schemas.openxmlformats.org/drawingml/2006/table">
            <a:tbl>
              <a:tblPr firstRow="1" bandRow="1">
                <a:tableStyleId>{5940675A-B579-460E-94D1-54222C63F5DA}</a:tableStyleId>
              </a:tblPr>
              <a:tblGrid>
                <a:gridCol w="520700"/>
                <a:gridCol w="520700"/>
                <a:gridCol w="520700"/>
                <a:gridCol w="520700"/>
                <a:gridCol w="520700"/>
                <a:gridCol w="520700"/>
              </a:tblGrid>
              <a:tr h="342900">
                <a:tc rowSpan="2">
                  <a:txBody>
                    <a:bodyPr/>
                    <a:lstStyle/>
                    <a:p>
                      <a:endParaRPr lang="en-US" dirty="0"/>
                    </a:p>
                  </a:txBody>
                  <a:tcPr/>
                </a:tc>
                <a:tc gridSpan="5">
                  <a:txBody>
                    <a:bodyPr/>
                    <a:lstStyle/>
                    <a:p>
                      <a:pPr algn="ctr"/>
                      <a:r>
                        <a:rPr lang="sr-Latn-CS" dirty="0" smtClean="0"/>
                        <a:t>Izlazni napon</a:t>
                      </a:r>
                      <a:r>
                        <a:rPr lang="sr-Latn-CS" baseline="0" dirty="0" smtClean="0"/>
                        <a:t> (Vo)</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900">
                <a:tc vMerge="1">
                  <a:txBody>
                    <a:bodyPr/>
                    <a:lstStyle/>
                    <a:p>
                      <a:endParaRPr lang="en-US"/>
                    </a:p>
                  </a:txBody>
                  <a:tcPr/>
                </a:tc>
                <a:tc>
                  <a:txBody>
                    <a:bodyPr/>
                    <a:lstStyle/>
                    <a:p>
                      <a:pPr algn="ctr"/>
                      <a:r>
                        <a:rPr lang="sr-Latn-CS" b="1" dirty="0" smtClean="0"/>
                        <a:t>V</a:t>
                      </a:r>
                      <a:r>
                        <a:rPr lang="sr-Latn-CS" b="1" baseline="-25000" dirty="0" smtClean="0"/>
                        <a:t>1</a:t>
                      </a:r>
                      <a:endParaRPr lang="en-US" b="1"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b="1" dirty="0" smtClean="0"/>
                        <a:t>V</a:t>
                      </a:r>
                      <a:r>
                        <a:rPr lang="sr-Latn-CS" b="1" baseline="-25000" dirty="0" smtClean="0"/>
                        <a:t>2</a:t>
                      </a:r>
                      <a:endParaRPr lang="en-US" b="1"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b="1" dirty="0" smtClean="0"/>
                        <a:t>V</a:t>
                      </a:r>
                      <a:r>
                        <a:rPr lang="sr-Latn-CS" b="1" baseline="-25000" dirty="0" smtClean="0"/>
                        <a:t>3</a:t>
                      </a:r>
                      <a:endParaRPr lang="en-US" b="1"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b="1" dirty="0" smtClean="0"/>
                        <a:t>V</a:t>
                      </a:r>
                      <a:r>
                        <a:rPr lang="sr-Latn-CS" b="1" baseline="-25000" dirty="0" smtClean="0"/>
                        <a:t>4</a:t>
                      </a:r>
                      <a:endParaRPr lang="en-US" b="1"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b="1" dirty="0" smtClean="0"/>
                        <a:t>V</a:t>
                      </a:r>
                      <a:r>
                        <a:rPr lang="sr-Latn-CS" b="1" baseline="-25000" dirty="0" smtClean="0"/>
                        <a:t>5</a:t>
                      </a:r>
                      <a:endParaRPr lang="en-US" b="1" baseline="-25000" dirty="0" smtClean="0"/>
                    </a:p>
                  </a:txBody>
                  <a:tcPr/>
                </a:tc>
              </a:tr>
              <a:tr h="342900">
                <a:tc>
                  <a:txBody>
                    <a:bodyPr/>
                    <a:lstStyle/>
                    <a:p>
                      <a:pPr algn="ctr"/>
                      <a:r>
                        <a:rPr lang="sr-Latn-CS" dirty="0" smtClean="0"/>
                        <a:t>S</a:t>
                      </a:r>
                      <a:r>
                        <a:rPr lang="sr-Latn-CS" baseline="-25000" dirty="0" smtClean="0"/>
                        <a:t>1</a:t>
                      </a:r>
                      <a:endParaRPr lang="en-US"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sz="1600" baseline="0" dirty="0" smtClean="0"/>
                        <a:t>1</a:t>
                      </a:r>
                      <a:endParaRPr lang="en-US" sz="1600" baseline="0" dirty="0" smtClean="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r>
              <a:tr h="342900">
                <a:tc>
                  <a:txBody>
                    <a:bodyPr/>
                    <a:lstStyle/>
                    <a:p>
                      <a:pPr algn="ctr"/>
                      <a:r>
                        <a:rPr lang="sr-Latn-CS" dirty="0" smtClean="0"/>
                        <a:t>S</a:t>
                      </a:r>
                      <a:r>
                        <a:rPr lang="sr-Latn-CS" baseline="-25000" dirty="0" smtClean="0"/>
                        <a:t>2</a:t>
                      </a:r>
                      <a:endParaRPr lang="en-US"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r>
              <a:tr h="342900">
                <a:tc>
                  <a:txBody>
                    <a:bodyPr/>
                    <a:lstStyle/>
                    <a:p>
                      <a:pPr algn="ctr"/>
                      <a:r>
                        <a:rPr lang="sr-Latn-CS" dirty="0" smtClean="0"/>
                        <a:t>S</a:t>
                      </a:r>
                      <a:r>
                        <a:rPr lang="sr-Latn-CS" baseline="-25000" dirty="0" smtClean="0"/>
                        <a:t>3</a:t>
                      </a:r>
                      <a:endParaRPr lang="en-US"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r>
              <a:tr h="342900">
                <a:tc>
                  <a:txBody>
                    <a:bodyPr/>
                    <a:lstStyle/>
                    <a:p>
                      <a:pPr algn="ctr"/>
                      <a:r>
                        <a:rPr lang="sr-Latn-CS" dirty="0" smtClean="0"/>
                        <a:t>S</a:t>
                      </a:r>
                      <a:r>
                        <a:rPr lang="sr-Latn-CS" baseline="-25000" dirty="0" smtClean="0"/>
                        <a:t>4</a:t>
                      </a:r>
                      <a:endParaRPr lang="en-US"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0</a:t>
                      </a:r>
                      <a:endParaRPr lang="en-US" sz="1600" dirty="0"/>
                    </a:p>
                  </a:txBody>
                  <a:tcPr/>
                </a:tc>
              </a:tr>
              <a:tr h="342900">
                <a:tc>
                  <a:txBody>
                    <a:bodyPr/>
                    <a:lstStyle/>
                    <a:p>
                      <a:pPr algn="ctr"/>
                      <a:r>
                        <a:rPr lang="sr-Latn-CS" dirty="0" smtClean="0"/>
                        <a:t>S</a:t>
                      </a:r>
                      <a:r>
                        <a:rPr lang="sr-Latn-CS" baseline="-25000" dirty="0" smtClean="0"/>
                        <a:t>5</a:t>
                      </a:r>
                      <a:endParaRPr lang="en-US" dirty="0"/>
                    </a:p>
                  </a:txBody>
                  <a:tcPr/>
                </a:tc>
                <a:tc>
                  <a:txBody>
                    <a:bodyPr/>
                    <a:lstStyle/>
                    <a:p>
                      <a:pPr algn="ctr"/>
                      <a:r>
                        <a:rPr lang="sr-Latn-CS" sz="1600" dirty="0" smtClean="0"/>
                        <a:t>0</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r>
              <a:tr h="342900">
                <a:tc>
                  <a:txBody>
                    <a:bodyPr/>
                    <a:lstStyle/>
                    <a:p>
                      <a:pPr algn="ctr"/>
                      <a:r>
                        <a:rPr lang="sr-Latn-CS" dirty="0" smtClean="0"/>
                        <a:t>S</a:t>
                      </a:r>
                      <a:r>
                        <a:rPr lang="sr-Latn-CS" baseline="-25000" dirty="0" smtClean="0"/>
                        <a:t>6</a:t>
                      </a:r>
                      <a:endParaRPr lang="en-US"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r>
              <a:tr h="342900">
                <a:tc>
                  <a:txBody>
                    <a:bodyPr/>
                    <a:lstStyle/>
                    <a:p>
                      <a:pPr algn="ctr"/>
                      <a:r>
                        <a:rPr lang="sr-Latn-CS" dirty="0" smtClean="0"/>
                        <a:t>S</a:t>
                      </a:r>
                      <a:r>
                        <a:rPr lang="sr-Latn-CS" baseline="-25000" dirty="0" smtClean="0"/>
                        <a:t>7</a:t>
                      </a:r>
                      <a:endParaRPr lang="en-US"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1</a:t>
                      </a:r>
                      <a:endParaRPr lang="en-US" sz="1600" dirty="0"/>
                    </a:p>
                  </a:txBody>
                  <a:tcPr/>
                </a:tc>
                <a:tc>
                  <a:txBody>
                    <a:bodyPr/>
                    <a:lstStyle/>
                    <a:p>
                      <a:pPr algn="ctr"/>
                      <a:r>
                        <a:rPr lang="sr-Latn-CS" sz="1600" dirty="0" smtClean="0"/>
                        <a:t>1</a:t>
                      </a:r>
                      <a:endParaRPr lang="en-US" sz="1600" dirty="0"/>
                    </a:p>
                  </a:txBody>
                  <a:tcPr/>
                </a:tc>
              </a:tr>
              <a:tr h="342900">
                <a:tc>
                  <a:txBody>
                    <a:bodyPr/>
                    <a:lstStyle/>
                    <a:p>
                      <a:pPr algn="ctr"/>
                      <a:r>
                        <a:rPr lang="sr-Latn-CS" dirty="0" smtClean="0"/>
                        <a:t>S</a:t>
                      </a:r>
                      <a:r>
                        <a:rPr lang="sr-Latn-CS" baseline="-25000" dirty="0" smtClean="0"/>
                        <a:t>8</a:t>
                      </a:r>
                      <a:endParaRPr lang="en-US"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0</a:t>
                      </a:r>
                      <a:endParaRPr lang="en-US" sz="1600" dirty="0"/>
                    </a:p>
                  </a:txBody>
                  <a:tcPr/>
                </a:tc>
                <a:tc>
                  <a:txBody>
                    <a:bodyPr/>
                    <a:lstStyle/>
                    <a:p>
                      <a:pPr algn="ctr"/>
                      <a:r>
                        <a:rPr lang="sr-Latn-CS" sz="1600" dirty="0" smtClean="0"/>
                        <a:t>1</a:t>
                      </a:r>
                      <a:endParaRPr lang="en-US" sz="16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000"/>
                                        <p:tgtEl>
                                          <p:spTgt spid="61"/>
                                        </p:tgtEl>
                                      </p:cBhvr>
                                    </p:animEffect>
                                    <p:set>
                                      <p:cBhvr>
                                        <p:cTn id="13" dur="1" fill="hold">
                                          <p:stCondLst>
                                            <p:cond delay="999"/>
                                          </p:stCondLst>
                                        </p:cTn>
                                        <p:tgtEl>
                                          <p:spTgt spid="61"/>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normAutofit fontScale="90000"/>
          </a:bodyPr>
          <a:lstStyle/>
          <a:p>
            <a:pPr lvl="1" algn="ctr" rtl="0">
              <a:spcBef>
                <a:spcPct val="0"/>
              </a:spcBef>
            </a:pPr>
            <a:r>
              <a:rPr lang="sr-Latn-CS" sz="4900" dirty="0">
                <a:latin typeface="+mj-lt"/>
              </a:rPr>
              <a:t>Ograničenje diodama</a:t>
            </a:r>
            <a:r>
              <a:rPr lang="sr-Latn-CS" dirty="0"/>
              <a:t/>
            </a:r>
            <a:br>
              <a:rPr lang="sr-Latn-CS" dirty="0"/>
            </a:br>
            <a:r>
              <a:rPr lang="sr-Latn-CS" sz="3600" dirty="0" smtClean="0">
                <a:latin typeface="+mj-lt"/>
              </a:rPr>
              <a:t>H-most sa po 3 nivoa</a:t>
            </a:r>
            <a:endParaRPr lang="en-US" sz="3600" dirty="0">
              <a:latin typeface="+mj-lt"/>
            </a:endParaRPr>
          </a:p>
        </p:txBody>
      </p:sp>
      <p:pic>
        <p:nvPicPr>
          <p:cNvPr id="20482" name="Picture 2"/>
          <p:cNvPicPr>
            <a:picLocks noChangeAspect="1" noChangeArrowheads="1"/>
          </p:cNvPicPr>
          <p:nvPr/>
        </p:nvPicPr>
        <p:blipFill>
          <a:blip r:embed="rId3"/>
          <a:srcRect/>
          <a:stretch>
            <a:fillRect/>
          </a:stretch>
        </p:blipFill>
        <p:spPr bwMode="auto">
          <a:xfrm>
            <a:off x="381001" y="1828801"/>
            <a:ext cx="4317234" cy="3352800"/>
          </a:xfrm>
          <a:prstGeom prst="rect">
            <a:avLst/>
          </a:prstGeom>
          <a:noFill/>
          <a:ln w="9525">
            <a:noFill/>
            <a:miter lim="800000"/>
            <a:headEnd/>
            <a:tailEnd/>
          </a:ln>
          <a:effectLst/>
        </p:spPr>
      </p:pic>
      <p:sp>
        <p:nvSpPr>
          <p:cNvPr id="5" name="TextBox 4"/>
          <p:cNvSpPr txBox="1"/>
          <p:nvPr/>
        </p:nvSpPr>
        <p:spPr>
          <a:xfrm>
            <a:off x="457200" y="5334000"/>
            <a:ext cx="4290470" cy="369332"/>
          </a:xfrm>
          <a:prstGeom prst="rect">
            <a:avLst/>
          </a:prstGeom>
          <a:noFill/>
        </p:spPr>
        <p:txBody>
          <a:bodyPr wrap="none" rtlCol="0">
            <a:spAutoFit/>
          </a:bodyPr>
          <a:lstStyle/>
          <a:p>
            <a:r>
              <a:rPr lang="sr-Latn-CS" dirty="0" smtClean="0"/>
              <a:t>2 grane po 3 nivoa – </a:t>
            </a:r>
            <a:r>
              <a:rPr lang="sr-Latn-CS" b="1" dirty="0" smtClean="0"/>
              <a:t>5 nivoa </a:t>
            </a:r>
            <a:r>
              <a:rPr lang="sr-Latn-CS" dirty="0" smtClean="0"/>
              <a:t>na opterećenju</a:t>
            </a:r>
            <a:endParaRPr lang="en-US" dirty="0"/>
          </a:p>
        </p:txBody>
      </p:sp>
      <p:pic>
        <p:nvPicPr>
          <p:cNvPr id="20483" name="Picture 3"/>
          <p:cNvPicPr>
            <a:picLocks noChangeAspect="1" noChangeArrowheads="1"/>
          </p:cNvPicPr>
          <p:nvPr/>
        </p:nvPicPr>
        <p:blipFill>
          <a:blip r:embed="rId4"/>
          <a:srcRect/>
          <a:stretch>
            <a:fillRect/>
          </a:stretch>
        </p:blipFill>
        <p:spPr bwMode="auto">
          <a:xfrm>
            <a:off x="4953000" y="1559593"/>
            <a:ext cx="3886430" cy="42316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lvl="1" algn="ctr" rtl="0">
              <a:spcBef>
                <a:spcPct val="0"/>
              </a:spcBef>
            </a:pPr>
            <a:r>
              <a:rPr lang="sr-Latn-CS" sz="4400" dirty="0" smtClean="0">
                <a:latin typeface="+mj-lt"/>
              </a:rPr>
              <a:t>Plivajući kondenzator</a:t>
            </a:r>
            <a:endParaRPr lang="en-US" dirty="0"/>
          </a:p>
        </p:txBody>
      </p:sp>
      <p:pic>
        <p:nvPicPr>
          <p:cNvPr id="25602" name="Picture 2"/>
          <p:cNvPicPr>
            <a:picLocks noChangeAspect="1" noChangeArrowheads="1"/>
          </p:cNvPicPr>
          <p:nvPr/>
        </p:nvPicPr>
        <p:blipFill>
          <a:blip r:embed="rId3"/>
          <a:srcRect/>
          <a:stretch>
            <a:fillRect/>
          </a:stretch>
        </p:blipFill>
        <p:spPr bwMode="auto">
          <a:xfrm>
            <a:off x="381000" y="1524000"/>
            <a:ext cx="4495800" cy="4533900"/>
          </a:xfrm>
          <a:prstGeom prst="rect">
            <a:avLst/>
          </a:prstGeom>
          <a:noFill/>
          <a:ln w="9525">
            <a:noFill/>
            <a:miter lim="800000"/>
            <a:headEnd/>
            <a:tailEnd/>
          </a:ln>
          <a:effectLst/>
        </p:spPr>
      </p:pic>
      <p:sp>
        <p:nvSpPr>
          <p:cNvPr id="4" name="TextBox 3"/>
          <p:cNvSpPr txBox="1"/>
          <p:nvPr/>
        </p:nvSpPr>
        <p:spPr>
          <a:xfrm>
            <a:off x="5486400" y="2438400"/>
            <a:ext cx="2952603" cy="2554545"/>
          </a:xfrm>
          <a:prstGeom prst="rect">
            <a:avLst/>
          </a:prstGeom>
          <a:noFill/>
        </p:spPr>
        <p:txBody>
          <a:bodyPr wrap="square" rtlCol="0">
            <a:spAutoFit/>
          </a:bodyPr>
          <a:lstStyle/>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1</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2</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dc</a:t>
            </a:r>
            <a:r>
              <a:rPr lang="sr-Latn-CS" sz="2400" dirty="0" smtClean="0">
                <a:latin typeface="Times New Roman" pitchFamily="18" charset="0"/>
                <a:cs typeface="Times New Roman" pitchFamily="18" charset="0"/>
              </a:rPr>
              <a:t>/2</a:t>
            </a:r>
          </a:p>
          <a:p>
            <a:endParaRPr lang="sr-Latn-CS" sz="2400" b="1" i="1" dirty="0" smtClean="0">
              <a:latin typeface="Times New Roman" pitchFamily="18" charset="0"/>
              <a:cs typeface="Times New Roman" pitchFamily="18" charset="0"/>
            </a:endParaRPr>
          </a:p>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1</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3</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0</a:t>
            </a:r>
          </a:p>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2</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4</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0</a:t>
            </a:r>
          </a:p>
          <a:p>
            <a:endParaRPr lang="sr-Latn-CS" sz="2400" b="1" i="1" dirty="0" smtClean="0">
              <a:latin typeface="Times New Roman" pitchFamily="18" charset="0"/>
              <a:cs typeface="Times New Roman" pitchFamily="18" charset="0"/>
            </a:endParaRPr>
          </a:p>
          <a:p>
            <a:r>
              <a:rPr lang="sr-Latn-CS" sz="2400" i="1" dirty="0" smtClean="0">
                <a:latin typeface="Times New Roman" pitchFamily="18" charset="0"/>
                <a:cs typeface="Times New Roman" pitchFamily="18" charset="0"/>
              </a:rPr>
              <a:t>S</a:t>
            </a:r>
            <a:r>
              <a:rPr lang="sr-Latn-CS" sz="2400" i="1" baseline="-25000" dirty="0" smtClean="0">
                <a:latin typeface="Times New Roman" pitchFamily="18" charset="0"/>
                <a:cs typeface="Times New Roman" pitchFamily="18" charset="0"/>
              </a:rPr>
              <a:t>3</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i</a:t>
            </a:r>
            <a:r>
              <a:rPr lang="sr-Latn-CS" sz="2400" i="1" dirty="0" smtClean="0">
                <a:latin typeface="Times New Roman" pitchFamily="18" charset="0"/>
                <a:cs typeface="Times New Roman" pitchFamily="18" charset="0"/>
              </a:rPr>
              <a:t> S</a:t>
            </a:r>
            <a:r>
              <a:rPr lang="sr-Latn-CS" sz="2400" i="1" baseline="-25000" dirty="0" smtClean="0">
                <a:latin typeface="Times New Roman" pitchFamily="18" charset="0"/>
                <a:cs typeface="Times New Roman" pitchFamily="18" charset="0"/>
              </a:rPr>
              <a:t>4</a:t>
            </a:r>
            <a:r>
              <a:rPr lang="sr-Latn-CS" sz="2400" i="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r>
              <a:rPr lang="sr-Latn-CS" sz="2400" baseline="-250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dc</a:t>
            </a:r>
            <a:r>
              <a:rPr lang="sr-Latn-CS" sz="2400" dirty="0" smtClean="0">
                <a:latin typeface="Times New Roman" pitchFamily="18" charset="0"/>
                <a:cs typeface="Times New Roman" pitchFamily="18" charset="0"/>
              </a:rPr>
              <a:t>/2</a:t>
            </a:r>
            <a:endParaRPr lang="sr-Latn-CS" sz="2400" b="1" i="1" dirty="0" smtClean="0">
              <a:latin typeface="Times New Roman" pitchFamily="18" charset="0"/>
              <a:cs typeface="Times New Roman" pitchFamily="18" charset="0"/>
            </a:endParaRPr>
          </a:p>
          <a:p>
            <a:endParaRPr lang="en-US" sz="2400" b="1" i="1" baseline="-25000" dirty="0">
              <a:latin typeface="Times New Roman" pitchFamily="18" charset="0"/>
              <a:cs typeface="Times New Roman" pitchFamily="18" charset="0"/>
            </a:endParaRPr>
          </a:p>
        </p:txBody>
      </p:sp>
      <p:grpSp>
        <p:nvGrpSpPr>
          <p:cNvPr id="5" name="Group 1"/>
          <p:cNvGrpSpPr>
            <a:grpSpLocks/>
          </p:cNvGrpSpPr>
          <p:nvPr/>
        </p:nvGrpSpPr>
        <p:grpSpPr bwMode="auto">
          <a:xfrm>
            <a:off x="3962400" y="4038600"/>
            <a:ext cx="185738" cy="254000"/>
            <a:chOff x="6394" y="2591"/>
            <a:chExt cx="291" cy="402"/>
          </a:xfrm>
        </p:grpSpPr>
        <p:sp>
          <p:nvSpPr>
            <p:cNvPr id="6" name="Line 2"/>
            <p:cNvSpPr>
              <a:spLocks noChangeShapeType="1"/>
            </p:cNvSpPr>
            <p:nvPr/>
          </p:nvSpPr>
          <p:spPr bwMode="auto">
            <a:xfrm rot="-5400000">
              <a:off x="6420" y="2714"/>
              <a:ext cx="246" cy="0"/>
            </a:xfrm>
            <a:prstGeom prst="line">
              <a:avLst/>
            </a:prstGeom>
            <a:noFill/>
            <a:ln w="31750">
              <a:solidFill>
                <a:srgbClr val="002060"/>
              </a:solidFill>
              <a:round/>
              <a:headEnd/>
              <a:tailEnd type="oval" w="med" len="med"/>
            </a:ln>
          </p:spPr>
          <p:txBody>
            <a:bodyPr vert="horz" wrap="square" lIns="91440" tIns="45720" rIns="91440" bIns="45720" numCol="1" anchor="t" anchorCtr="0" compatLnSpc="1">
              <a:prstTxWarp prst="textNoShape">
                <a:avLst/>
              </a:prstTxWarp>
            </a:bodyPr>
            <a:lstStyle/>
            <a:p>
              <a:endParaRPr lang="en-US"/>
            </a:p>
          </p:txBody>
        </p:sp>
        <p:sp>
          <p:nvSpPr>
            <p:cNvPr id="7" name="Line 3"/>
            <p:cNvSpPr>
              <a:spLocks noChangeShapeType="1"/>
            </p:cNvSpPr>
            <p:nvPr/>
          </p:nvSpPr>
          <p:spPr bwMode="auto">
            <a:xfrm>
              <a:off x="6394" y="2849"/>
              <a:ext cx="291" cy="0"/>
            </a:xfrm>
            <a:prstGeom prst="line">
              <a:avLst/>
            </a:prstGeom>
            <a:noFill/>
            <a:ln w="31750">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4"/>
            <p:cNvSpPr>
              <a:spLocks noChangeShapeType="1"/>
            </p:cNvSpPr>
            <p:nvPr/>
          </p:nvSpPr>
          <p:spPr bwMode="auto">
            <a:xfrm>
              <a:off x="6432" y="2920"/>
              <a:ext cx="219" cy="0"/>
            </a:xfrm>
            <a:prstGeom prst="line">
              <a:avLst/>
            </a:prstGeom>
            <a:noFill/>
            <a:ln w="31750">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6509" y="2993"/>
              <a:ext cx="68" cy="0"/>
            </a:xfrm>
            <a:prstGeom prst="line">
              <a:avLst/>
            </a:prstGeom>
            <a:noFill/>
            <a:ln w="31750">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3705222" y="2157415"/>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86185" y="5062541"/>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00400" y="1981200"/>
            <a:ext cx="389850" cy="369332"/>
          </a:xfrm>
          <a:prstGeom prst="rect">
            <a:avLst/>
          </a:prstGeom>
          <a:noFill/>
        </p:spPr>
        <p:txBody>
          <a:bodyPr wrap="none" rtlCol="0">
            <a:spAutoFit/>
          </a:bodyPr>
          <a:lstStyle/>
          <a:p>
            <a:r>
              <a:rPr lang="en-US" dirty="0" smtClean="0">
                <a:sym typeface="Wingdings"/>
              </a:rPr>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1371600" y="2095500"/>
            <a:ext cx="1898650" cy="2581275"/>
            <a:chOff x="1371600" y="2105026"/>
            <a:chExt cx="1898650" cy="2581275"/>
          </a:xfrm>
        </p:grpSpPr>
        <p:cxnSp>
          <p:nvCxnSpPr>
            <p:cNvPr id="45" name="Straight Connector 44"/>
            <p:cNvCxnSpPr/>
            <p:nvPr/>
          </p:nvCxnSpPr>
          <p:spPr>
            <a:xfrm>
              <a:off x="2660650" y="3778250"/>
              <a:ext cx="609600" cy="1"/>
            </a:xfrm>
            <a:prstGeom prst="line">
              <a:avLst/>
            </a:prstGeom>
            <a:ln w="5080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038350" y="2117726"/>
              <a:ext cx="628650" cy="317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2259807" y="2512219"/>
              <a:ext cx="821534" cy="714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65226" y="3806825"/>
              <a:ext cx="1733549"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590799" y="4292601"/>
              <a:ext cx="457202"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57400" y="2940049"/>
              <a:ext cx="609600" cy="1"/>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1050" y="4686300"/>
              <a:ext cx="609600" cy="1"/>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489994" y="3936206"/>
              <a:ext cx="3556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591594" y="4609306"/>
              <a:ext cx="1524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2667000" y="4089400"/>
              <a:ext cx="1524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667000" y="4527550"/>
              <a:ext cx="1524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371600" y="2120900"/>
              <a:ext cx="704850" cy="3174"/>
            </a:xfrm>
            <a:prstGeom prst="line">
              <a:avLst/>
            </a:prstGeom>
            <a:ln w="508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724275" y="3676650"/>
            <a:ext cx="3810000" cy="914400"/>
            <a:chOff x="3733800" y="3657600"/>
            <a:chExt cx="3810000" cy="914400"/>
          </a:xfrm>
        </p:grpSpPr>
        <p:sp>
          <p:nvSpPr>
            <p:cNvPr id="25" name="Rectangle 24"/>
            <p:cNvSpPr/>
            <p:nvPr/>
          </p:nvSpPr>
          <p:spPr>
            <a:xfrm>
              <a:off x="3733800" y="3657600"/>
              <a:ext cx="38100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72000" y="3886200"/>
              <a:ext cx="990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33800" y="3886200"/>
              <a:ext cx="8382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0"/>
            <a:ext cx="8229600" cy="1143000"/>
          </a:xfrm>
        </p:spPr>
        <p:txBody>
          <a:bodyPr>
            <a:normAutofit/>
          </a:bodyPr>
          <a:lstStyle/>
          <a:p>
            <a:r>
              <a:rPr lang="sr-Latn-CS" dirty="0" smtClean="0"/>
              <a:t>Plivajući kondenzator</a:t>
            </a:r>
            <a:endParaRPr lang="en-US" dirty="0"/>
          </a:p>
        </p:txBody>
      </p:sp>
      <p:grpSp>
        <p:nvGrpSpPr>
          <p:cNvPr id="62465" name="Group 1"/>
          <p:cNvGrpSpPr>
            <a:grpSpLocks/>
          </p:cNvGrpSpPr>
          <p:nvPr/>
        </p:nvGrpSpPr>
        <p:grpSpPr bwMode="auto">
          <a:xfrm>
            <a:off x="3143250" y="4546600"/>
            <a:ext cx="185738" cy="254000"/>
            <a:chOff x="6394" y="2591"/>
            <a:chExt cx="291" cy="402"/>
          </a:xfrm>
        </p:grpSpPr>
        <p:sp>
          <p:nvSpPr>
            <p:cNvPr id="62466" name="Line 2"/>
            <p:cNvSpPr>
              <a:spLocks noChangeShapeType="1"/>
            </p:cNvSpPr>
            <p:nvPr/>
          </p:nvSpPr>
          <p:spPr bwMode="auto">
            <a:xfrm rot="-5400000">
              <a:off x="6420" y="2714"/>
              <a:ext cx="246" cy="0"/>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62467" name="Line 3"/>
            <p:cNvSpPr>
              <a:spLocks noChangeShapeType="1"/>
            </p:cNvSpPr>
            <p:nvPr/>
          </p:nvSpPr>
          <p:spPr bwMode="auto">
            <a:xfrm>
              <a:off x="6394" y="2849"/>
              <a:ext cx="29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68" name="Line 4"/>
            <p:cNvSpPr>
              <a:spLocks noChangeShapeType="1"/>
            </p:cNvSpPr>
            <p:nvPr/>
          </p:nvSpPr>
          <p:spPr bwMode="auto">
            <a:xfrm>
              <a:off x="6432" y="2897"/>
              <a:ext cx="21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69" name="Line 5"/>
            <p:cNvSpPr>
              <a:spLocks noChangeShapeType="1"/>
            </p:cNvSpPr>
            <p:nvPr/>
          </p:nvSpPr>
          <p:spPr bwMode="auto">
            <a:xfrm>
              <a:off x="6474" y="2945"/>
              <a:ext cx="14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70" name="Line 6"/>
            <p:cNvSpPr>
              <a:spLocks noChangeShapeType="1"/>
            </p:cNvSpPr>
            <p:nvPr/>
          </p:nvSpPr>
          <p:spPr bwMode="auto">
            <a:xfrm>
              <a:off x="6509" y="2993"/>
              <a:ext cx="6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3657600" y="2743200"/>
            <a:ext cx="5486400" cy="2350180"/>
            <a:chOff x="3810000" y="2743200"/>
            <a:chExt cx="5486400" cy="2350180"/>
          </a:xfrm>
        </p:grpSpPr>
        <p:pic>
          <p:nvPicPr>
            <p:cNvPr id="19459" name="Picture 3"/>
            <p:cNvPicPr>
              <a:picLocks noChangeAspect="1" noChangeArrowheads="1"/>
            </p:cNvPicPr>
            <p:nvPr/>
          </p:nvPicPr>
          <p:blipFill>
            <a:blip r:embed="rId3">
              <a:clrChange>
                <a:clrFrom>
                  <a:srgbClr val="FFFFFF"/>
                </a:clrFrom>
                <a:clrTo>
                  <a:srgbClr val="FFFFFF">
                    <a:alpha val="0"/>
                  </a:srgbClr>
                </a:clrTo>
              </a:clrChange>
            </a:blip>
            <a:srcRect t="2581" b="1935"/>
            <a:stretch>
              <a:fillRect/>
            </a:stretch>
          </p:blipFill>
          <p:spPr bwMode="auto">
            <a:xfrm>
              <a:off x="3810000" y="2743200"/>
              <a:ext cx="5486400" cy="2350180"/>
            </a:xfrm>
            <a:prstGeom prst="rect">
              <a:avLst/>
            </a:prstGeom>
            <a:noFill/>
            <a:ln w="9525">
              <a:noFill/>
              <a:miter lim="800000"/>
              <a:headEnd/>
              <a:tailEnd/>
            </a:ln>
            <a:effectLst/>
          </p:spPr>
        </p:pic>
        <p:sp>
          <p:nvSpPr>
            <p:cNvPr id="11" name="TextBox 10"/>
            <p:cNvSpPr txBox="1"/>
            <p:nvPr/>
          </p:nvSpPr>
          <p:spPr>
            <a:xfrm>
              <a:off x="3910015" y="2771778"/>
              <a:ext cx="7620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Napon </a:t>
              </a:r>
            </a:p>
            <a:p>
              <a:pPr algn="ctr"/>
              <a:r>
                <a:rPr lang="sr-Latn-CS" sz="1400" dirty="0" smtClean="0">
                  <a:latin typeface="Times New Roman" pitchFamily="18" charset="0"/>
                  <a:cs typeface="Times New Roman" pitchFamily="18" charset="0"/>
                </a:rPr>
                <a:t>V</a:t>
              </a:r>
              <a:r>
                <a:rPr lang="sr-Latn-CS" sz="1400" baseline="-25000" dirty="0" smtClean="0">
                  <a:latin typeface="Times New Roman" pitchFamily="18" charset="0"/>
                  <a:cs typeface="Times New Roman" pitchFamily="18" charset="0"/>
                </a:rPr>
                <a:t>a0</a:t>
              </a:r>
              <a:endParaRPr lang="en-US" sz="1400" baseline="-25000" dirty="0">
                <a:latin typeface="Times New Roman" pitchFamily="18" charset="0"/>
                <a:cs typeface="Times New Roman" pitchFamily="18" charset="0"/>
              </a:endParaRPr>
            </a:p>
          </p:txBody>
        </p:sp>
        <p:sp>
          <p:nvSpPr>
            <p:cNvPr id="12" name="TextBox 11"/>
            <p:cNvSpPr txBox="1"/>
            <p:nvPr/>
          </p:nvSpPr>
          <p:spPr>
            <a:xfrm>
              <a:off x="4791074" y="2776533"/>
              <a:ext cx="8382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Stanje  </a:t>
              </a:r>
            </a:p>
            <a:p>
              <a:pPr algn="ctr"/>
              <a:r>
                <a:rPr lang="sr-Latn-CS" sz="1400" dirty="0" smtClean="0">
                  <a:latin typeface="Times New Roman" pitchFamily="18" charset="0"/>
                  <a:cs typeface="Times New Roman" pitchFamily="18" charset="0"/>
                </a:rPr>
                <a:t>prekidača</a:t>
              </a:r>
              <a:endParaRPr lang="en-US" sz="1400" dirty="0">
                <a:latin typeface="Times New Roman" pitchFamily="18" charset="0"/>
                <a:cs typeface="Times New Roman" pitchFamily="18" charset="0"/>
              </a:endParaRPr>
            </a:p>
          </p:txBody>
        </p:sp>
        <p:sp>
          <p:nvSpPr>
            <p:cNvPr id="13" name="TextBox 12"/>
            <p:cNvSpPr txBox="1"/>
            <p:nvPr/>
          </p:nvSpPr>
          <p:spPr>
            <a:xfrm>
              <a:off x="5715000" y="2771778"/>
              <a:ext cx="7620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Smer </a:t>
              </a:r>
            </a:p>
            <a:p>
              <a:pPr algn="ctr"/>
              <a:r>
                <a:rPr lang="sr-Latn-CS" sz="1400" dirty="0" smtClean="0">
                  <a:latin typeface="Times New Roman" pitchFamily="18" charset="0"/>
                  <a:cs typeface="Times New Roman" pitchFamily="18" charset="0"/>
                </a:rPr>
                <a:t>struje</a:t>
              </a:r>
              <a:endParaRPr lang="en-US" sz="1400" dirty="0">
                <a:latin typeface="Times New Roman" pitchFamily="18" charset="0"/>
                <a:cs typeface="Times New Roman" pitchFamily="18" charset="0"/>
              </a:endParaRPr>
            </a:p>
          </p:txBody>
        </p:sp>
        <p:sp>
          <p:nvSpPr>
            <p:cNvPr id="14" name="TextBox 13"/>
            <p:cNvSpPr txBox="1"/>
            <p:nvPr/>
          </p:nvSpPr>
          <p:spPr>
            <a:xfrm>
              <a:off x="6619874" y="2769513"/>
              <a:ext cx="9906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Putanja</a:t>
              </a:r>
            </a:p>
            <a:p>
              <a:pPr algn="ctr"/>
              <a:r>
                <a:rPr lang="sr-Latn-CS" sz="1400" dirty="0" smtClean="0">
                  <a:latin typeface="Times New Roman" pitchFamily="18" charset="0"/>
                  <a:cs typeface="Times New Roman" pitchFamily="18" charset="0"/>
                </a:rPr>
                <a:t>struje</a:t>
              </a:r>
              <a:endParaRPr lang="en-US" sz="1400" dirty="0">
                <a:latin typeface="Times New Roman" pitchFamily="18" charset="0"/>
                <a:cs typeface="Times New Roman" pitchFamily="18" charset="0"/>
              </a:endParaRPr>
            </a:p>
          </p:txBody>
        </p:sp>
        <p:sp>
          <p:nvSpPr>
            <p:cNvPr id="15" name="TextBox 14"/>
            <p:cNvSpPr txBox="1"/>
            <p:nvPr/>
          </p:nvSpPr>
          <p:spPr>
            <a:xfrm>
              <a:off x="7858126" y="2771778"/>
              <a:ext cx="9906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Stanje</a:t>
              </a:r>
            </a:p>
            <a:p>
              <a:pPr algn="ctr"/>
              <a:r>
                <a:rPr lang="sr-Latn-CS" sz="1400" dirty="0" smtClean="0">
                  <a:latin typeface="Times New Roman" pitchFamily="18" charset="0"/>
                  <a:cs typeface="Times New Roman" pitchFamily="18" charset="0"/>
                </a:rPr>
                <a:t>kondenzatora</a:t>
              </a:r>
              <a:endParaRPr lang="en-US" sz="1400" dirty="0">
                <a:latin typeface="Times New Roman" pitchFamily="18" charset="0"/>
                <a:cs typeface="Times New Roman" pitchFamily="18" charset="0"/>
              </a:endParaRPr>
            </a:p>
          </p:txBody>
        </p:sp>
        <p:sp>
          <p:nvSpPr>
            <p:cNvPr id="16" name="TextBox 15"/>
            <p:cNvSpPr txBox="1"/>
            <p:nvPr/>
          </p:nvSpPr>
          <p:spPr>
            <a:xfrm>
              <a:off x="7805733" y="3238504"/>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sp>
          <p:nvSpPr>
            <p:cNvPr id="17" name="TextBox 16"/>
            <p:cNvSpPr txBox="1"/>
            <p:nvPr/>
          </p:nvSpPr>
          <p:spPr>
            <a:xfrm>
              <a:off x="7805741" y="3468171"/>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sp>
          <p:nvSpPr>
            <p:cNvPr id="18" name="TextBox 17"/>
            <p:cNvSpPr txBox="1"/>
            <p:nvPr/>
          </p:nvSpPr>
          <p:spPr>
            <a:xfrm>
              <a:off x="7772400" y="370840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FF0000"/>
                  </a:solidFill>
                  <a:latin typeface="Times New Roman" pitchFamily="18" charset="0"/>
                  <a:cs typeface="Times New Roman" pitchFamily="18" charset="0"/>
                </a:rPr>
                <a:t>C</a:t>
              </a:r>
              <a:r>
                <a:rPr lang="sr-Latn-CS" sz="1200" baseline="-25000" dirty="0" smtClean="0">
                  <a:solidFill>
                    <a:srgbClr val="FF0000"/>
                  </a:solidFill>
                  <a:latin typeface="Times New Roman" pitchFamily="18" charset="0"/>
                  <a:cs typeface="Times New Roman" pitchFamily="18" charset="0"/>
                </a:rPr>
                <a:t>1</a:t>
              </a:r>
              <a:r>
                <a:rPr lang="sr-Latn-CS" sz="1200" dirty="0" smtClean="0">
                  <a:solidFill>
                    <a:srgbClr val="FF0000"/>
                  </a:solidFill>
                  <a:latin typeface="Times New Roman" pitchFamily="18" charset="0"/>
                  <a:cs typeface="Times New Roman" pitchFamily="18" charset="0"/>
                </a:rPr>
                <a:t> se puni</a:t>
              </a:r>
              <a:endParaRPr lang="en-US" sz="1200" dirty="0">
                <a:solidFill>
                  <a:srgbClr val="FF0000"/>
                </a:solidFill>
                <a:latin typeface="Times New Roman" pitchFamily="18" charset="0"/>
                <a:cs typeface="Times New Roman" pitchFamily="18" charset="0"/>
              </a:endParaRPr>
            </a:p>
          </p:txBody>
        </p:sp>
        <p:sp>
          <p:nvSpPr>
            <p:cNvPr id="19" name="TextBox 18"/>
            <p:cNvSpPr txBox="1"/>
            <p:nvPr/>
          </p:nvSpPr>
          <p:spPr>
            <a:xfrm>
              <a:off x="7772400" y="440055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FF0000"/>
                  </a:solidFill>
                  <a:latin typeface="Times New Roman" pitchFamily="18" charset="0"/>
                  <a:cs typeface="Times New Roman" pitchFamily="18" charset="0"/>
                </a:rPr>
                <a:t>C</a:t>
              </a:r>
              <a:r>
                <a:rPr lang="sr-Latn-CS" sz="1200" baseline="-25000" dirty="0" smtClean="0">
                  <a:solidFill>
                    <a:srgbClr val="FF0000"/>
                  </a:solidFill>
                  <a:latin typeface="Times New Roman" pitchFamily="18" charset="0"/>
                  <a:cs typeface="Times New Roman" pitchFamily="18" charset="0"/>
                </a:rPr>
                <a:t>1</a:t>
              </a:r>
              <a:r>
                <a:rPr lang="sr-Latn-CS" sz="1200" dirty="0" smtClean="0">
                  <a:solidFill>
                    <a:srgbClr val="FF0000"/>
                  </a:solidFill>
                  <a:latin typeface="Times New Roman" pitchFamily="18" charset="0"/>
                  <a:cs typeface="Times New Roman" pitchFamily="18" charset="0"/>
                </a:rPr>
                <a:t> se puni</a:t>
              </a:r>
              <a:endParaRPr lang="en-US" sz="1200" dirty="0">
                <a:solidFill>
                  <a:srgbClr val="FF0000"/>
                </a:solidFill>
                <a:latin typeface="Times New Roman" pitchFamily="18" charset="0"/>
                <a:cs typeface="Times New Roman" pitchFamily="18" charset="0"/>
              </a:endParaRPr>
            </a:p>
          </p:txBody>
        </p:sp>
        <p:sp>
          <p:nvSpPr>
            <p:cNvPr id="20" name="TextBox 19"/>
            <p:cNvSpPr txBox="1"/>
            <p:nvPr/>
          </p:nvSpPr>
          <p:spPr>
            <a:xfrm>
              <a:off x="7772400" y="394335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0070C0"/>
                  </a:solidFill>
                  <a:latin typeface="Times New Roman" pitchFamily="18" charset="0"/>
                  <a:cs typeface="Times New Roman" pitchFamily="18" charset="0"/>
                </a:rPr>
                <a:t>C</a:t>
              </a:r>
              <a:r>
                <a:rPr lang="sr-Latn-CS" sz="1200" baseline="-25000" dirty="0" smtClean="0">
                  <a:solidFill>
                    <a:srgbClr val="0070C0"/>
                  </a:solidFill>
                  <a:latin typeface="Times New Roman" pitchFamily="18" charset="0"/>
                  <a:cs typeface="Times New Roman" pitchFamily="18" charset="0"/>
                </a:rPr>
                <a:t>1</a:t>
              </a:r>
              <a:r>
                <a:rPr lang="sr-Latn-CS" sz="1200" dirty="0" smtClean="0">
                  <a:solidFill>
                    <a:srgbClr val="0070C0"/>
                  </a:solidFill>
                  <a:latin typeface="Times New Roman" pitchFamily="18" charset="0"/>
                  <a:cs typeface="Times New Roman" pitchFamily="18" charset="0"/>
                </a:rPr>
                <a:t> se prazni</a:t>
              </a:r>
              <a:endParaRPr lang="en-US" sz="1200" dirty="0">
                <a:solidFill>
                  <a:srgbClr val="0070C0"/>
                </a:solidFill>
                <a:latin typeface="Times New Roman" pitchFamily="18" charset="0"/>
                <a:cs typeface="Times New Roman" pitchFamily="18" charset="0"/>
              </a:endParaRPr>
            </a:p>
          </p:txBody>
        </p:sp>
        <p:sp>
          <p:nvSpPr>
            <p:cNvPr id="21" name="TextBox 20"/>
            <p:cNvSpPr txBox="1"/>
            <p:nvPr/>
          </p:nvSpPr>
          <p:spPr>
            <a:xfrm>
              <a:off x="7772400" y="416560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0070C0"/>
                  </a:solidFill>
                  <a:latin typeface="Times New Roman" pitchFamily="18" charset="0"/>
                  <a:cs typeface="Times New Roman" pitchFamily="18" charset="0"/>
                </a:rPr>
                <a:t>C</a:t>
              </a:r>
              <a:r>
                <a:rPr lang="sr-Latn-CS" sz="1200" baseline="-25000" dirty="0" smtClean="0">
                  <a:solidFill>
                    <a:srgbClr val="0070C0"/>
                  </a:solidFill>
                  <a:latin typeface="Times New Roman" pitchFamily="18" charset="0"/>
                  <a:cs typeface="Times New Roman" pitchFamily="18" charset="0"/>
                </a:rPr>
                <a:t>1</a:t>
              </a:r>
              <a:r>
                <a:rPr lang="sr-Latn-CS" sz="1200" dirty="0" smtClean="0">
                  <a:solidFill>
                    <a:srgbClr val="0070C0"/>
                  </a:solidFill>
                  <a:latin typeface="Times New Roman" pitchFamily="18" charset="0"/>
                  <a:cs typeface="Times New Roman" pitchFamily="18" charset="0"/>
                </a:rPr>
                <a:t> se prazni</a:t>
              </a:r>
              <a:endParaRPr lang="en-US" sz="1200" dirty="0">
                <a:solidFill>
                  <a:srgbClr val="0070C0"/>
                </a:solidFill>
                <a:latin typeface="Times New Roman" pitchFamily="18" charset="0"/>
                <a:cs typeface="Times New Roman" pitchFamily="18" charset="0"/>
              </a:endParaRPr>
            </a:p>
          </p:txBody>
        </p:sp>
        <p:sp>
          <p:nvSpPr>
            <p:cNvPr id="22" name="TextBox 21"/>
            <p:cNvSpPr txBox="1"/>
            <p:nvPr/>
          </p:nvSpPr>
          <p:spPr>
            <a:xfrm>
              <a:off x="7772400" y="4635500"/>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sp>
          <p:nvSpPr>
            <p:cNvPr id="23" name="TextBox 22"/>
            <p:cNvSpPr txBox="1"/>
            <p:nvPr/>
          </p:nvSpPr>
          <p:spPr>
            <a:xfrm>
              <a:off x="7772400" y="4876800"/>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grpSp>
      <p:grpSp>
        <p:nvGrpSpPr>
          <p:cNvPr id="67" name="Group 66"/>
          <p:cNvGrpSpPr/>
          <p:nvPr/>
        </p:nvGrpSpPr>
        <p:grpSpPr>
          <a:xfrm>
            <a:off x="152400" y="1854284"/>
            <a:ext cx="3312669" cy="3905082"/>
            <a:chOff x="152400" y="1854284"/>
            <a:chExt cx="3312669" cy="3905082"/>
          </a:xfrm>
        </p:grpSpPr>
        <p:pic>
          <p:nvPicPr>
            <p:cNvPr id="1945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2057400"/>
              <a:ext cx="3312669" cy="3505200"/>
            </a:xfrm>
            <a:prstGeom prst="rect">
              <a:avLst/>
            </a:prstGeom>
            <a:noFill/>
            <a:ln w="9525">
              <a:noFill/>
              <a:miter lim="800000"/>
              <a:headEnd/>
              <a:tailEnd/>
            </a:ln>
            <a:effectLst/>
          </p:spPr>
        </p:pic>
        <p:sp>
          <p:nvSpPr>
            <p:cNvPr id="64" name="TextBox 63"/>
            <p:cNvSpPr txBox="1"/>
            <p:nvPr/>
          </p:nvSpPr>
          <p:spPr>
            <a:xfrm>
              <a:off x="1183791" y="1854284"/>
              <a:ext cx="378309" cy="253916"/>
            </a:xfrm>
            <a:prstGeom prst="rect">
              <a:avLst/>
            </a:prstGeom>
            <a:noFill/>
          </p:spPr>
          <p:txBody>
            <a:bodyPr wrap="none" lIns="0" rIns="0" rtlCol="0">
              <a:spAutoFit/>
            </a:bodyPr>
            <a:lstStyle/>
            <a:p>
              <a:r>
                <a:rPr lang="sr-Cyrl-CS" sz="1050" b="1" i="1" dirty="0" smtClean="0">
                  <a:latin typeface="Times New Roman" pitchFamily="18" charset="0"/>
                  <a:cs typeface="Times New Roman" pitchFamily="18" charset="0"/>
                </a:rPr>
                <a:t>+</a:t>
              </a:r>
              <a:r>
                <a:rPr lang="sr-Latn-CS" sz="1050" b="1" i="1" dirty="0" smtClean="0">
                  <a:latin typeface="Times New Roman" pitchFamily="18" charset="0"/>
                  <a:cs typeface="Times New Roman" pitchFamily="18" charset="0"/>
                </a:rPr>
                <a:t>V</a:t>
              </a:r>
              <a:r>
                <a:rPr lang="sr-Latn-CS" sz="1050" b="1" i="1" baseline="-25000" dirty="0" smtClean="0">
                  <a:latin typeface="Times New Roman" pitchFamily="18" charset="0"/>
                  <a:cs typeface="Times New Roman" pitchFamily="18" charset="0"/>
                </a:rPr>
                <a:t>dc </a:t>
              </a:r>
              <a:r>
                <a:rPr lang="sr-Latn-CS" sz="1050" b="1" dirty="0" smtClean="0">
                  <a:latin typeface="Times New Roman" pitchFamily="18" charset="0"/>
                  <a:cs typeface="Times New Roman" pitchFamily="18" charset="0"/>
                </a:rPr>
                <a:t>/</a:t>
              </a:r>
              <a:r>
                <a:rPr lang="sr-Cyrl-CS" sz="1050" b="1" dirty="0" smtClean="0">
                  <a:latin typeface="Times New Roman" pitchFamily="18" charset="0"/>
                  <a:cs typeface="Times New Roman" pitchFamily="18" charset="0"/>
                </a:rPr>
                <a:t>2</a:t>
              </a:r>
              <a:endParaRPr lang="en-US" sz="1050" b="1" dirty="0">
                <a:latin typeface="Times New Roman" pitchFamily="18" charset="0"/>
                <a:cs typeface="Times New Roman" pitchFamily="18" charset="0"/>
              </a:endParaRPr>
            </a:p>
          </p:txBody>
        </p:sp>
        <p:sp>
          <p:nvSpPr>
            <p:cNvPr id="65" name="TextBox 64"/>
            <p:cNvSpPr txBox="1"/>
            <p:nvPr/>
          </p:nvSpPr>
          <p:spPr>
            <a:xfrm>
              <a:off x="1168400" y="5505450"/>
              <a:ext cx="383118" cy="253916"/>
            </a:xfrm>
            <a:prstGeom prst="rect">
              <a:avLst/>
            </a:prstGeom>
            <a:noFill/>
          </p:spPr>
          <p:txBody>
            <a:bodyPr wrap="none" lIns="0" rIns="0" rtlCol="0">
              <a:spAutoFit/>
            </a:bodyPr>
            <a:lstStyle/>
            <a:p>
              <a:r>
                <a:rPr lang="sr-Cyrl-CS" sz="1050" b="1" i="1" dirty="0" smtClean="0">
                  <a:latin typeface="Times New Roman" pitchFamily="18" charset="0"/>
                  <a:cs typeface="Times New Roman" pitchFamily="18" charset="0"/>
                </a:rPr>
                <a:t>−</a:t>
              </a:r>
              <a:r>
                <a:rPr lang="sr-Latn-CS" sz="1050" b="1" i="1" dirty="0" smtClean="0">
                  <a:latin typeface="Times New Roman" pitchFamily="18" charset="0"/>
                  <a:cs typeface="Times New Roman" pitchFamily="18" charset="0"/>
                </a:rPr>
                <a:t>V</a:t>
              </a:r>
              <a:r>
                <a:rPr lang="sr-Latn-CS" sz="1050" b="1" i="1" baseline="-25000" dirty="0" smtClean="0">
                  <a:latin typeface="Times New Roman" pitchFamily="18" charset="0"/>
                  <a:cs typeface="Times New Roman" pitchFamily="18" charset="0"/>
                </a:rPr>
                <a:t>dc </a:t>
              </a:r>
              <a:r>
                <a:rPr lang="sr-Latn-CS" sz="1050" b="1" dirty="0" smtClean="0">
                  <a:latin typeface="Times New Roman" pitchFamily="18" charset="0"/>
                  <a:cs typeface="Times New Roman" pitchFamily="18" charset="0"/>
                </a:rPr>
                <a:t>/</a:t>
              </a:r>
              <a:r>
                <a:rPr lang="sr-Cyrl-CS" sz="1050" b="1" dirty="0" smtClean="0">
                  <a:latin typeface="Times New Roman" pitchFamily="18" charset="0"/>
                  <a:cs typeface="Times New Roman" pitchFamily="18" charset="0"/>
                </a:rPr>
                <a:t>2</a:t>
              </a:r>
              <a:endParaRPr lang="en-US" sz="1050" b="1" dirty="0">
                <a:latin typeface="Times New Roman" pitchFamily="18" charset="0"/>
                <a:cs typeface="Times New Roman" pitchFamily="18" charset="0"/>
              </a:endParaRPr>
            </a:p>
          </p:txBody>
        </p:sp>
        <p:cxnSp>
          <p:nvCxnSpPr>
            <p:cNvPr id="47" name="Straight Connector 46"/>
            <p:cNvCxnSpPr/>
            <p:nvPr/>
          </p:nvCxnSpPr>
          <p:spPr>
            <a:xfrm>
              <a:off x="1676400" y="3352800"/>
              <a:ext cx="354806" cy="1588"/>
            </a:xfrm>
            <a:prstGeom prst="line">
              <a:avLst/>
            </a:prstGeom>
            <a:ln w="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676400" y="4036219"/>
              <a:ext cx="350044" cy="2382"/>
            </a:xfrm>
            <a:prstGeom prst="line">
              <a:avLst/>
            </a:prstGeom>
            <a:ln w="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409700" y="3695700"/>
              <a:ext cx="685800" cy="1588"/>
            </a:xfrm>
            <a:prstGeom prst="line">
              <a:avLst/>
            </a:prstGeom>
            <a:ln w="0">
              <a:solidFill>
                <a:schemeClr val="tx2">
                  <a:lumMod val="75000"/>
                </a:schemeClr>
              </a:solidFill>
              <a:headEnd type="none" w="sm" len="sm"/>
              <a:tailEnd type="triangle" w="sm"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24856" y="3327400"/>
              <a:ext cx="76944" cy="161583"/>
            </a:xfrm>
            <a:prstGeom prst="rect">
              <a:avLst/>
            </a:prstGeom>
            <a:noFill/>
          </p:spPr>
          <p:txBody>
            <a:bodyPr wrap="none" lIns="0" tIns="0" rIns="0" bIns="0" rtlCol="0">
              <a:spAutoFit/>
            </a:bodyPr>
            <a:lstStyle/>
            <a:p>
              <a:r>
                <a:rPr lang="sr-Cyrl-CS" sz="1050" b="1" i="1" dirty="0" smtClean="0">
                  <a:latin typeface="Times New Roman" pitchFamily="18" charset="0"/>
                  <a:cs typeface="Times New Roman" pitchFamily="18" charset="0"/>
                </a:rPr>
                <a:t>+</a:t>
              </a:r>
              <a:endParaRPr lang="en-US" sz="1050" b="1" dirty="0">
                <a:latin typeface="Times New Roman" pitchFamily="18" charset="0"/>
                <a:cs typeface="Times New Roman" pitchFamily="18" charset="0"/>
              </a:endParaRPr>
            </a:p>
          </p:txBody>
        </p:sp>
        <p:sp>
          <p:nvSpPr>
            <p:cNvPr id="53" name="TextBox 52"/>
            <p:cNvSpPr txBox="1"/>
            <p:nvPr/>
          </p:nvSpPr>
          <p:spPr>
            <a:xfrm>
              <a:off x="1571967" y="3517900"/>
              <a:ext cx="153888" cy="379271"/>
            </a:xfrm>
            <a:prstGeom prst="rect">
              <a:avLst/>
            </a:prstGeom>
            <a:noFill/>
          </p:spPr>
          <p:txBody>
            <a:bodyPr vert="vert270" wrap="none" lIns="0" rIns="0" rtlCol="0">
              <a:spAutoFit/>
            </a:bodyPr>
            <a:lstStyle/>
            <a:p>
              <a:r>
                <a:rPr lang="sr-Latn-CS" sz="1000" b="1" i="1" dirty="0" smtClean="0">
                  <a:latin typeface="Times New Roman" pitchFamily="18" charset="0"/>
                  <a:cs typeface="Times New Roman" pitchFamily="18" charset="0"/>
                </a:rPr>
                <a:t>V</a:t>
              </a:r>
              <a:r>
                <a:rPr lang="sr-Latn-CS" sz="1000" b="1" i="1" baseline="-25000" dirty="0" smtClean="0">
                  <a:latin typeface="Times New Roman" pitchFamily="18" charset="0"/>
                  <a:cs typeface="Times New Roman" pitchFamily="18" charset="0"/>
                </a:rPr>
                <a:t>dc </a:t>
              </a:r>
              <a:r>
                <a:rPr lang="sr-Latn-CS" sz="1000" b="1" dirty="0" smtClean="0">
                  <a:latin typeface="Times New Roman" pitchFamily="18" charset="0"/>
                  <a:cs typeface="Times New Roman" pitchFamily="18" charset="0"/>
                </a:rPr>
                <a:t>/</a:t>
              </a:r>
              <a:r>
                <a:rPr lang="sr-Cyrl-CS" sz="1000" b="1" dirty="0" smtClean="0">
                  <a:latin typeface="Times New Roman" pitchFamily="18" charset="0"/>
                  <a:cs typeface="Times New Roman" pitchFamily="18" charset="0"/>
                </a:rPr>
                <a:t>2</a:t>
              </a:r>
              <a:endParaRPr lang="en-US" sz="1000" b="1" dirty="0">
                <a:latin typeface="Times New Roman" pitchFamily="18" charset="0"/>
                <a:cs typeface="Times New Roman" pitchFamily="18" charset="0"/>
              </a:endParaRPr>
            </a:p>
          </p:txBody>
        </p:sp>
      </p:grpSp>
      <p:sp>
        <p:nvSpPr>
          <p:cNvPr id="31" name="TextBox 30"/>
          <p:cNvSpPr txBox="1"/>
          <p:nvPr/>
        </p:nvSpPr>
        <p:spPr>
          <a:xfrm>
            <a:off x="2971800" y="3549134"/>
            <a:ext cx="94578" cy="184666"/>
          </a:xfrm>
          <a:prstGeom prst="rect">
            <a:avLst/>
          </a:prstGeom>
          <a:solidFill>
            <a:schemeClr val="bg1"/>
          </a:solidFill>
        </p:spPr>
        <p:txBody>
          <a:bodyPr wrap="none" lIns="0" tIns="0" rIns="0" bIns="0" rtlCol="0">
            <a:spAutoFit/>
          </a:bodyPr>
          <a:lstStyle/>
          <a:p>
            <a:r>
              <a:rPr lang="sr-Latn-CS" sz="1200" b="1" i="1" dirty="0" smtClean="0">
                <a:latin typeface="Times New Roman" pitchFamily="18" charset="0"/>
                <a:cs typeface="Times New Roman" pitchFamily="18" charset="0"/>
              </a:rPr>
              <a:t>i</a:t>
            </a:r>
            <a:r>
              <a:rPr lang="sr-Latn-CS" sz="1200" b="1" i="1" baseline="-25000" dirty="0" smtClean="0">
                <a:latin typeface="Times New Roman" pitchFamily="18" charset="0"/>
                <a:cs typeface="Times New Roman" pitchFamily="18" charset="0"/>
              </a:rPr>
              <a:t>a</a:t>
            </a:r>
            <a:endParaRPr lang="en-US" b="1" i="1" baseline="-25000" dirty="0">
              <a:latin typeface="Times New Roman" pitchFamily="18" charset="0"/>
              <a:cs typeface="Times New Roman" pitchFamily="18" charset="0"/>
            </a:endParaRPr>
          </a:p>
        </p:txBody>
      </p:sp>
      <p:sp>
        <p:nvSpPr>
          <p:cNvPr id="54" name="TextBox 53"/>
          <p:cNvSpPr txBox="1"/>
          <p:nvPr/>
        </p:nvSpPr>
        <p:spPr>
          <a:xfrm>
            <a:off x="4762500" y="5105400"/>
            <a:ext cx="304892" cy="230832"/>
          </a:xfrm>
          <a:prstGeom prst="rect">
            <a:avLst/>
          </a:prstGeom>
          <a:noFill/>
        </p:spPr>
        <p:txBody>
          <a:bodyPr wrap="none" rtlCol="0">
            <a:spAutoFit/>
          </a:bodyPr>
          <a:lstStyle/>
          <a:p>
            <a:r>
              <a:rPr lang="sr-Latn-CS" sz="900" b="1" dirty="0" smtClean="0">
                <a:latin typeface="Arial" pitchFamily="34" charset="0"/>
                <a:cs typeface="Arial" pitchFamily="34" charset="0"/>
              </a:rPr>
              <a:t>S</a:t>
            </a:r>
            <a:r>
              <a:rPr lang="sr-Latn-CS" sz="900" b="1" baseline="-25000" dirty="0" smtClean="0">
                <a:latin typeface="Arial" pitchFamily="34" charset="0"/>
                <a:cs typeface="Arial" pitchFamily="34" charset="0"/>
              </a:rPr>
              <a:t>1</a:t>
            </a:r>
            <a:endParaRPr lang="en-US" sz="900" b="1" baseline="-25000" dirty="0">
              <a:latin typeface="Arial" pitchFamily="34" charset="0"/>
              <a:cs typeface="Arial" pitchFamily="34" charset="0"/>
            </a:endParaRPr>
          </a:p>
        </p:txBody>
      </p:sp>
      <p:sp>
        <p:nvSpPr>
          <p:cNvPr id="56" name="TextBox 55"/>
          <p:cNvSpPr txBox="1"/>
          <p:nvPr/>
        </p:nvSpPr>
        <p:spPr>
          <a:xfrm>
            <a:off x="5029200" y="5105400"/>
            <a:ext cx="304892" cy="230832"/>
          </a:xfrm>
          <a:prstGeom prst="rect">
            <a:avLst/>
          </a:prstGeom>
          <a:noFill/>
        </p:spPr>
        <p:txBody>
          <a:bodyPr wrap="none" rtlCol="0">
            <a:spAutoFit/>
          </a:bodyPr>
          <a:lstStyle/>
          <a:p>
            <a:r>
              <a:rPr lang="sr-Latn-CS" sz="900" b="1" dirty="0" smtClean="0">
                <a:latin typeface="Arial" pitchFamily="34" charset="0"/>
                <a:cs typeface="Arial" pitchFamily="34" charset="0"/>
              </a:rPr>
              <a:t>S</a:t>
            </a:r>
            <a:r>
              <a:rPr lang="sr-Latn-CS" sz="900" b="1" baseline="-25000" dirty="0" smtClean="0">
                <a:latin typeface="Arial" pitchFamily="34" charset="0"/>
                <a:cs typeface="Arial" pitchFamily="34" charset="0"/>
              </a:rPr>
              <a:t>4</a:t>
            </a:r>
            <a:endParaRPr lang="en-US" sz="900" b="1" baseline="-25000" dirty="0">
              <a:latin typeface="Arial" pitchFamily="34" charset="0"/>
              <a:cs typeface="Arial" pitchFamily="34" charset="0"/>
            </a:endParaRPr>
          </a:p>
        </p:txBody>
      </p:sp>
      <p:cxnSp>
        <p:nvCxnSpPr>
          <p:cNvPr id="61" name="Straight Arrow Connector 60"/>
          <p:cNvCxnSpPr/>
          <p:nvPr/>
        </p:nvCxnSpPr>
        <p:spPr>
          <a:xfrm rot="5400000" flipH="1" flipV="1">
            <a:off x="4785360" y="5013960"/>
            <a:ext cx="24384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5060474" y="5013166"/>
            <a:ext cx="24384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1371600" y="2924970"/>
            <a:ext cx="1898650" cy="2583654"/>
            <a:chOff x="1371600" y="2934496"/>
            <a:chExt cx="1898650" cy="2583654"/>
          </a:xfrm>
        </p:grpSpPr>
        <p:cxnSp>
          <p:nvCxnSpPr>
            <p:cNvPr id="45" name="Straight Connector 44"/>
            <p:cNvCxnSpPr/>
            <p:nvPr/>
          </p:nvCxnSpPr>
          <p:spPr>
            <a:xfrm>
              <a:off x="2660650" y="3778250"/>
              <a:ext cx="609600" cy="1"/>
            </a:xfrm>
            <a:prstGeom prst="line">
              <a:avLst/>
            </a:prstGeom>
            <a:ln w="5080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047875" y="5514976"/>
              <a:ext cx="628650" cy="317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248694" y="3352802"/>
              <a:ext cx="837408" cy="79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65226" y="3806825"/>
              <a:ext cx="1733549"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591593" y="5066508"/>
              <a:ext cx="457202"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57400" y="2940049"/>
              <a:ext cx="609600" cy="1"/>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1050" y="4686300"/>
              <a:ext cx="609600" cy="1"/>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567782" y="4756944"/>
              <a:ext cx="200025"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571750" y="5400676"/>
              <a:ext cx="1905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2667794" y="4863307"/>
              <a:ext cx="1524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667794" y="5301457"/>
              <a:ext cx="15240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371600" y="5514976"/>
              <a:ext cx="704850" cy="3174"/>
            </a:xfrm>
            <a:prstGeom prst="line">
              <a:avLst/>
            </a:prstGeom>
            <a:ln w="508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 name="Group 27"/>
          <p:cNvGrpSpPr/>
          <p:nvPr/>
        </p:nvGrpSpPr>
        <p:grpSpPr>
          <a:xfrm>
            <a:off x="3714750" y="3695699"/>
            <a:ext cx="3819525" cy="914401"/>
            <a:chOff x="3724275" y="3676649"/>
            <a:chExt cx="3819525" cy="914401"/>
          </a:xfrm>
        </p:grpSpPr>
        <p:sp>
          <p:nvSpPr>
            <p:cNvPr id="26" name="Rectangle 25"/>
            <p:cNvSpPr/>
            <p:nvPr/>
          </p:nvSpPr>
          <p:spPr>
            <a:xfrm>
              <a:off x="4562475" y="4124324"/>
              <a:ext cx="990600" cy="4667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24275" y="3676649"/>
              <a:ext cx="838200" cy="904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562600" y="4124325"/>
              <a:ext cx="1981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0"/>
            <a:ext cx="8229600" cy="1143000"/>
          </a:xfrm>
        </p:spPr>
        <p:txBody>
          <a:bodyPr>
            <a:normAutofit/>
          </a:bodyPr>
          <a:lstStyle/>
          <a:p>
            <a:r>
              <a:rPr lang="sr-Latn-CS" dirty="0" smtClean="0"/>
              <a:t>Plivajući kondenzator</a:t>
            </a:r>
            <a:endParaRPr lang="en-US" dirty="0"/>
          </a:p>
        </p:txBody>
      </p:sp>
      <p:grpSp>
        <p:nvGrpSpPr>
          <p:cNvPr id="5" name="Group 1"/>
          <p:cNvGrpSpPr>
            <a:grpSpLocks/>
          </p:cNvGrpSpPr>
          <p:nvPr/>
        </p:nvGrpSpPr>
        <p:grpSpPr bwMode="auto">
          <a:xfrm>
            <a:off x="3143250" y="4546600"/>
            <a:ext cx="185738" cy="254000"/>
            <a:chOff x="6394" y="2591"/>
            <a:chExt cx="291" cy="402"/>
          </a:xfrm>
        </p:grpSpPr>
        <p:sp>
          <p:nvSpPr>
            <p:cNvPr id="62466" name="Line 2"/>
            <p:cNvSpPr>
              <a:spLocks noChangeShapeType="1"/>
            </p:cNvSpPr>
            <p:nvPr/>
          </p:nvSpPr>
          <p:spPr bwMode="auto">
            <a:xfrm rot="-5400000">
              <a:off x="6420" y="2714"/>
              <a:ext cx="246" cy="0"/>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62467" name="Line 3"/>
            <p:cNvSpPr>
              <a:spLocks noChangeShapeType="1"/>
            </p:cNvSpPr>
            <p:nvPr/>
          </p:nvSpPr>
          <p:spPr bwMode="auto">
            <a:xfrm>
              <a:off x="6394" y="2849"/>
              <a:ext cx="29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68" name="Line 4"/>
            <p:cNvSpPr>
              <a:spLocks noChangeShapeType="1"/>
            </p:cNvSpPr>
            <p:nvPr/>
          </p:nvSpPr>
          <p:spPr bwMode="auto">
            <a:xfrm>
              <a:off x="6432" y="2897"/>
              <a:ext cx="21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69" name="Line 5"/>
            <p:cNvSpPr>
              <a:spLocks noChangeShapeType="1"/>
            </p:cNvSpPr>
            <p:nvPr/>
          </p:nvSpPr>
          <p:spPr bwMode="auto">
            <a:xfrm>
              <a:off x="6474" y="2945"/>
              <a:ext cx="14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70" name="Line 6"/>
            <p:cNvSpPr>
              <a:spLocks noChangeShapeType="1"/>
            </p:cNvSpPr>
            <p:nvPr/>
          </p:nvSpPr>
          <p:spPr bwMode="auto">
            <a:xfrm>
              <a:off x="6509" y="2993"/>
              <a:ext cx="6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23"/>
          <p:cNvGrpSpPr/>
          <p:nvPr/>
        </p:nvGrpSpPr>
        <p:grpSpPr>
          <a:xfrm>
            <a:off x="3657600" y="2743200"/>
            <a:ext cx="5486400" cy="2350180"/>
            <a:chOff x="3810000" y="2743200"/>
            <a:chExt cx="5486400" cy="2350180"/>
          </a:xfrm>
        </p:grpSpPr>
        <p:pic>
          <p:nvPicPr>
            <p:cNvPr id="19459" name="Picture 3"/>
            <p:cNvPicPr>
              <a:picLocks noChangeAspect="1" noChangeArrowheads="1"/>
            </p:cNvPicPr>
            <p:nvPr/>
          </p:nvPicPr>
          <p:blipFill>
            <a:blip r:embed="rId3">
              <a:clrChange>
                <a:clrFrom>
                  <a:srgbClr val="FFFFFF"/>
                </a:clrFrom>
                <a:clrTo>
                  <a:srgbClr val="FFFFFF">
                    <a:alpha val="0"/>
                  </a:srgbClr>
                </a:clrTo>
              </a:clrChange>
            </a:blip>
            <a:srcRect t="2581" b="1935"/>
            <a:stretch>
              <a:fillRect/>
            </a:stretch>
          </p:blipFill>
          <p:spPr bwMode="auto">
            <a:xfrm>
              <a:off x="3810000" y="2743200"/>
              <a:ext cx="5486400" cy="2350180"/>
            </a:xfrm>
            <a:prstGeom prst="rect">
              <a:avLst/>
            </a:prstGeom>
            <a:noFill/>
            <a:ln w="9525">
              <a:noFill/>
              <a:miter lim="800000"/>
              <a:headEnd/>
              <a:tailEnd/>
            </a:ln>
            <a:effectLst/>
          </p:spPr>
        </p:pic>
        <p:sp>
          <p:nvSpPr>
            <p:cNvPr id="11" name="TextBox 10"/>
            <p:cNvSpPr txBox="1"/>
            <p:nvPr/>
          </p:nvSpPr>
          <p:spPr>
            <a:xfrm>
              <a:off x="3910015" y="2771778"/>
              <a:ext cx="7620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Napon </a:t>
              </a:r>
            </a:p>
            <a:p>
              <a:pPr algn="ctr"/>
              <a:r>
                <a:rPr lang="sr-Latn-CS" sz="1400" dirty="0" smtClean="0">
                  <a:latin typeface="Times New Roman" pitchFamily="18" charset="0"/>
                  <a:cs typeface="Times New Roman" pitchFamily="18" charset="0"/>
                </a:rPr>
                <a:t>V</a:t>
              </a:r>
              <a:r>
                <a:rPr lang="sr-Latn-CS" sz="1400" baseline="-25000" dirty="0" smtClean="0">
                  <a:latin typeface="Times New Roman" pitchFamily="18" charset="0"/>
                  <a:cs typeface="Times New Roman" pitchFamily="18" charset="0"/>
                </a:rPr>
                <a:t>a0</a:t>
              </a:r>
              <a:endParaRPr lang="en-US" sz="1400" baseline="-25000" dirty="0">
                <a:latin typeface="Times New Roman" pitchFamily="18" charset="0"/>
                <a:cs typeface="Times New Roman" pitchFamily="18" charset="0"/>
              </a:endParaRPr>
            </a:p>
          </p:txBody>
        </p:sp>
        <p:sp>
          <p:nvSpPr>
            <p:cNvPr id="12" name="TextBox 11"/>
            <p:cNvSpPr txBox="1"/>
            <p:nvPr/>
          </p:nvSpPr>
          <p:spPr>
            <a:xfrm>
              <a:off x="4791074" y="2776533"/>
              <a:ext cx="8382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Stanje  </a:t>
              </a:r>
            </a:p>
            <a:p>
              <a:pPr algn="ctr"/>
              <a:r>
                <a:rPr lang="sr-Latn-CS" sz="1400" dirty="0" smtClean="0">
                  <a:latin typeface="Times New Roman" pitchFamily="18" charset="0"/>
                  <a:cs typeface="Times New Roman" pitchFamily="18" charset="0"/>
                </a:rPr>
                <a:t>prekidača</a:t>
              </a:r>
              <a:endParaRPr lang="en-US" sz="1400" dirty="0">
                <a:latin typeface="Times New Roman" pitchFamily="18" charset="0"/>
                <a:cs typeface="Times New Roman" pitchFamily="18" charset="0"/>
              </a:endParaRPr>
            </a:p>
          </p:txBody>
        </p:sp>
        <p:sp>
          <p:nvSpPr>
            <p:cNvPr id="13" name="TextBox 12"/>
            <p:cNvSpPr txBox="1"/>
            <p:nvPr/>
          </p:nvSpPr>
          <p:spPr>
            <a:xfrm>
              <a:off x="5715000" y="2771778"/>
              <a:ext cx="7620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Smer </a:t>
              </a:r>
            </a:p>
            <a:p>
              <a:pPr algn="ctr"/>
              <a:r>
                <a:rPr lang="sr-Latn-CS" sz="1400" dirty="0" smtClean="0">
                  <a:latin typeface="Times New Roman" pitchFamily="18" charset="0"/>
                  <a:cs typeface="Times New Roman" pitchFamily="18" charset="0"/>
                </a:rPr>
                <a:t>struje</a:t>
              </a:r>
              <a:endParaRPr lang="en-US" sz="1400" dirty="0">
                <a:latin typeface="Times New Roman" pitchFamily="18" charset="0"/>
                <a:cs typeface="Times New Roman" pitchFamily="18" charset="0"/>
              </a:endParaRPr>
            </a:p>
          </p:txBody>
        </p:sp>
        <p:sp>
          <p:nvSpPr>
            <p:cNvPr id="14" name="TextBox 13"/>
            <p:cNvSpPr txBox="1"/>
            <p:nvPr/>
          </p:nvSpPr>
          <p:spPr>
            <a:xfrm>
              <a:off x="6619874" y="2769513"/>
              <a:ext cx="9906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Putanja</a:t>
              </a:r>
            </a:p>
            <a:p>
              <a:pPr algn="ctr"/>
              <a:r>
                <a:rPr lang="sr-Latn-CS" sz="1400" dirty="0" smtClean="0">
                  <a:latin typeface="Times New Roman" pitchFamily="18" charset="0"/>
                  <a:cs typeface="Times New Roman" pitchFamily="18" charset="0"/>
                </a:rPr>
                <a:t>struje</a:t>
              </a:r>
              <a:endParaRPr lang="en-US" sz="1400" dirty="0">
                <a:latin typeface="Times New Roman" pitchFamily="18" charset="0"/>
                <a:cs typeface="Times New Roman" pitchFamily="18" charset="0"/>
              </a:endParaRPr>
            </a:p>
          </p:txBody>
        </p:sp>
        <p:sp>
          <p:nvSpPr>
            <p:cNvPr id="15" name="TextBox 14"/>
            <p:cNvSpPr txBox="1"/>
            <p:nvPr/>
          </p:nvSpPr>
          <p:spPr>
            <a:xfrm>
              <a:off x="7858126" y="2771778"/>
              <a:ext cx="990600" cy="430887"/>
            </a:xfrm>
            <a:prstGeom prst="rect">
              <a:avLst/>
            </a:prstGeom>
            <a:solidFill>
              <a:schemeClr val="bg1"/>
            </a:solidFill>
          </p:spPr>
          <p:txBody>
            <a:bodyPr wrap="square" lIns="0" tIns="0" rIns="0" bIns="0" rtlCol="0">
              <a:spAutoFit/>
            </a:bodyPr>
            <a:lstStyle/>
            <a:p>
              <a:pPr algn="ctr"/>
              <a:r>
                <a:rPr lang="sr-Latn-CS" sz="1400" dirty="0" smtClean="0">
                  <a:latin typeface="Times New Roman" pitchFamily="18" charset="0"/>
                  <a:cs typeface="Times New Roman" pitchFamily="18" charset="0"/>
                </a:rPr>
                <a:t>Stanje</a:t>
              </a:r>
            </a:p>
            <a:p>
              <a:pPr algn="ctr"/>
              <a:r>
                <a:rPr lang="sr-Latn-CS" sz="1400" dirty="0" smtClean="0">
                  <a:latin typeface="Times New Roman" pitchFamily="18" charset="0"/>
                  <a:cs typeface="Times New Roman" pitchFamily="18" charset="0"/>
                </a:rPr>
                <a:t>kondenzatora</a:t>
              </a:r>
              <a:endParaRPr lang="en-US" sz="1400" dirty="0">
                <a:latin typeface="Times New Roman" pitchFamily="18" charset="0"/>
                <a:cs typeface="Times New Roman" pitchFamily="18" charset="0"/>
              </a:endParaRPr>
            </a:p>
          </p:txBody>
        </p:sp>
        <p:sp>
          <p:nvSpPr>
            <p:cNvPr id="16" name="TextBox 15"/>
            <p:cNvSpPr txBox="1"/>
            <p:nvPr/>
          </p:nvSpPr>
          <p:spPr>
            <a:xfrm>
              <a:off x="7805733" y="3238504"/>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sp>
          <p:nvSpPr>
            <p:cNvPr id="17" name="TextBox 16"/>
            <p:cNvSpPr txBox="1"/>
            <p:nvPr/>
          </p:nvSpPr>
          <p:spPr>
            <a:xfrm>
              <a:off x="7805741" y="3468171"/>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sp>
          <p:nvSpPr>
            <p:cNvPr id="18" name="TextBox 17"/>
            <p:cNvSpPr txBox="1"/>
            <p:nvPr/>
          </p:nvSpPr>
          <p:spPr>
            <a:xfrm>
              <a:off x="7772400" y="370840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FF0000"/>
                  </a:solidFill>
                  <a:latin typeface="Times New Roman" pitchFamily="18" charset="0"/>
                  <a:cs typeface="Times New Roman" pitchFamily="18" charset="0"/>
                </a:rPr>
                <a:t>C</a:t>
              </a:r>
              <a:r>
                <a:rPr lang="sr-Latn-CS" sz="1200" baseline="-25000" dirty="0" smtClean="0">
                  <a:solidFill>
                    <a:srgbClr val="FF0000"/>
                  </a:solidFill>
                  <a:latin typeface="Times New Roman" pitchFamily="18" charset="0"/>
                  <a:cs typeface="Times New Roman" pitchFamily="18" charset="0"/>
                </a:rPr>
                <a:t>1</a:t>
              </a:r>
              <a:r>
                <a:rPr lang="sr-Latn-CS" sz="1200" dirty="0" smtClean="0">
                  <a:solidFill>
                    <a:srgbClr val="FF0000"/>
                  </a:solidFill>
                  <a:latin typeface="Times New Roman" pitchFamily="18" charset="0"/>
                  <a:cs typeface="Times New Roman" pitchFamily="18" charset="0"/>
                </a:rPr>
                <a:t> se puni</a:t>
              </a:r>
              <a:endParaRPr lang="en-US" sz="1200" dirty="0">
                <a:solidFill>
                  <a:srgbClr val="FF0000"/>
                </a:solidFill>
                <a:latin typeface="Times New Roman" pitchFamily="18" charset="0"/>
                <a:cs typeface="Times New Roman" pitchFamily="18" charset="0"/>
              </a:endParaRPr>
            </a:p>
          </p:txBody>
        </p:sp>
        <p:sp>
          <p:nvSpPr>
            <p:cNvPr id="19" name="TextBox 18"/>
            <p:cNvSpPr txBox="1"/>
            <p:nvPr/>
          </p:nvSpPr>
          <p:spPr>
            <a:xfrm>
              <a:off x="7772400" y="440055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FF0000"/>
                  </a:solidFill>
                  <a:latin typeface="Times New Roman" pitchFamily="18" charset="0"/>
                  <a:cs typeface="Times New Roman" pitchFamily="18" charset="0"/>
                </a:rPr>
                <a:t>C</a:t>
              </a:r>
              <a:r>
                <a:rPr lang="sr-Latn-CS" sz="1200" baseline="-25000" dirty="0" smtClean="0">
                  <a:solidFill>
                    <a:srgbClr val="FF0000"/>
                  </a:solidFill>
                  <a:latin typeface="Times New Roman" pitchFamily="18" charset="0"/>
                  <a:cs typeface="Times New Roman" pitchFamily="18" charset="0"/>
                </a:rPr>
                <a:t>1</a:t>
              </a:r>
              <a:r>
                <a:rPr lang="sr-Latn-CS" sz="1200" dirty="0" smtClean="0">
                  <a:solidFill>
                    <a:srgbClr val="FF0000"/>
                  </a:solidFill>
                  <a:latin typeface="Times New Roman" pitchFamily="18" charset="0"/>
                  <a:cs typeface="Times New Roman" pitchFamily="18" charset="0"/>
                </a:rPr>
                <a:t> se puni</a:t>
              </a:r>
              <a:endParaRPr lang="en-US" sz="1200" dirty="0">
                <a:solidFill>
                  <a:srgbClr val="FF0000"/>
                </a:solidFill>
                <a:latin typeface="Times New Roman" pitchFamily="18" charset="0"/>
                <a:cs typeface="Times New Roman" pitchFamily="18" charset="0"/>
              </a:endParaRPr>
            </a:p>
          </p:txBody>
        </p:sp>
        <p:sp>
          <p:nvSpPr>
            <p:cNvPr id="20" name="TextBox 19"/>
            <p:cNvSpPr txBox="1"/>
            <p:nvPr/>
          </p:nvSpPr>
          <p:spPr>
            <a:xfrm>
              <a:off x="7772400" y="394335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0070C0"/>
                  </a:solidFill>
                  <a:latin typeface="Times New Roman" pitchFamily="18" charset="0"/>
                  <a:cs typeface="Times New Roman" pitchFamily="18" charset="0"/>
                </a:rPr>
                <a:t>C</a:t>
              </a:r>
              <a:r>
                <a:rPr lang="sr-Latn-CS" sz="1200" baseline="-25000" dirty="0" smtClean="0">
                  <a:solidFill>
                    <a:srgbClr val="0070C0"/>
                  </a:solidFill>
                  <a:latin typeface="Times New Roman" pitchFamily="18" charset="0"/>
                  <a:cs typeface="Times New Roman" pitchFamily="18" charset="0"/>
                </a:rPr>
                <a:t>1</a:t>
              </a:r>
              <a:r>
                <a:rPr lang="sr-Latn-CS" sz="1200" dirty="0" smtClean="0">
                  <a:solidFill>
                    <a:srgbClr val="0070C0"/>
                  </a:solidFill>
                  <a:latin typeface="Times New Roman" pitchFamily="18" charset="0"/>
                  <a:cs typeface="Times New Roman" pitchFamily="18" charset="0"/>
                </a:rPr>
                <a:t> se prazni</a:t>
              </a:r>
              <a:endParaRPr lang="en-US" sz="1200" dirty="0">
                <a:solidFill>
                  <a:srgbClr val="0070C0"/>
                </a:solidFill>
                <a:latin typeface="Times New Roman" pitchFamily="18" charset="0"/>
                <a:cs typeface="Times New Roman" pitchFamily="18" charset="0"/>
              </a:endParaRPr>
            </a:p>
          </p:txBody>
        </p:sp>
        <p:sp>
          <p:nvSpPr>
            <p:cNvPr id="21" name="TextBox 20"/>
            <p:cNvSpPr txBox="1"/>
            <p:nvPr/>
          </p:nvSpPr>
          <p:spPr>
            <a:xfrm>
              <a:off x="7772400" y="4165600"/>
              <a:ext cx="1143000" cy="184666"/>
            </a:xfrm>
            <a:prstGeom prst="rect">
              <a:avLst/>
            </a:prstGeom>
            <a:solidFill>
              <a:schemeClr val="bg1"/>
            </a:solidFill>
          </p:spPr>
          <p:txBody>
            <a:bodyPr wrap="square" lIns="0" tIns="0" rIns="0" bIns="0" rtlCol="0">
              <a:spAutoFit/>
            </a:bodyPr>
            <a:lstStyle/>
            <a:p>
              <a:pPr algn="ctr"/>
              <a:r>
                <a:rPr lang="sr-Latn-CS" sz="1200" dirty="0" smtClean="0">
                  <a:solidFill>
                    <a:srgbClr val="0070C0"/>
                  </a:solidFill>
                  <a:latin typeface="Times New Roman" pitchFamily="18" charset="0"/>
                  <a:cs typeface="Times New Roman" pitchFamily="18" charset="0"/>
                </a:rPr>
                <a:t>C</a:t>
              </a:r>
              <a:r>
                <a:rPr lang="sr-Latn-CS" sz="1200" baseline="-25000" dirty="0" smtClean="0">
                  <a:solidFill>
                    <a:srgbClr val="0070C0"/>
                  </a:solidFill>
                  <a:latin typeface="Times New Roman" pitchFamily="18" charset="0"/>
                  <a:cs typeface="Times New Roman" pitchFamily="18" charset="0"/>
                </a:rPr>
                <a:t>1</a:t>
              </a:r>
              <a:r>
                <a:rPr lang="sr-Latn-CS" sz="1200" dirty="0" smtClean="0">
                  <a:solidFill>
                    <a:srgbClr val="0070C0"/>
                  </a:solidFill>
                  <a:latin typeface="Times New Roman" pitchFamily="18" charset="0"/>
                  <a:cs typeface="Times New Roman" pitchFamily="18" charset="0"/>
                </a:rPr>
                <a:t> se prazni</a:t>
              </a:r>
              <a:endParaRPr lang="en-US" sz="1200" dirty="0">
                <a:solidFill>
                  <a:srgbClr val="0070C0"/>
                </a:solidFill>
                <a:latin typeface="Times New Roman" pitchFamily="18" charset="0"/>
                <a:cs typeface="Times New Roman" pitchFamily="18" charset="0"/>
              </a:endParaRPr>
            </a:p>
          </p:txBody>
        </p:sp>
        <p:sp>
          <p:nvSpPr>
            <p:cNvPr id="22" name="TextBox 21"/>
            <p:cNvSpPr txBox="1"/>
            <p:nvPr/>
          </p:nvSpPr>
          <p:spPr>
            <a:xfrm>
              <a:off x="7772400" y="4635500"/>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sp>
          <p:nvSpPr>
            <p:cNvPr id="23" name="TextBox 22"/>
            <p:cNvSpPr txBox="1"/>
            <p:nvPr/>
          </p:nvSpPr>
          <p:spPr>
            <a:xfrm>
              <a:off x="7772400" y="4876800"/>
              <a:ext cx="1143000" cy="184666"/>
            </a:xfrm>
            <a:prstGeom prst="rect">
              <a:avLst/>
            </a:prstGeom>
            <a:solidFill>
              <a:schemeClr val="bg1"/>
            </a:solidFill>
          </p:spPr>
          <p:txBody>
            <a:bodyPr wrap="square" lIns="0" tIns="0" rIns="0" bIns="0" rtlCol="0">
              <a:spAutoFit/>
            </a:bodyPr>
            <a:lstStyle/>
            <a:p>
              <a:pPr algn="ctr"/>
              <a:r>
                <a:rPr lang="sr-Latn-CS" sz="1200" dirty="0" smtClean="0">
                  <a:latin typeface="Times New Roman" pitchFamily="18" charset="0"/>
                  <a:cs typeface="Times New Roman" pitchFamily="18" charset="0"/>
                </a:rPr>
                <a:t>nepromenjeno</a:t>
              </a:r>
              <a:endParaRPr lang="en-US" sz="1200" dirty="0">
                <a:latin typeface="Times New Roman" pitchFamily="18" charset="0"/>
                <a:cs typeface="Times New Roman" pitchFamily="18" charset="0"/>
              </a:endParaRPr>
            </a:p>
          </p:txBody>
        </p:sp>
      </p:grpSp>
      <p:sp>
        <p:nvSpPr>
          <p:cNvPr id="54" name="TextBox 53"/>
          <p:cNvSpPr txBox="1"/>
          <p:nvPr/>
        </p:nvSpPr>
        <p:spPr>
          <a:xfrm>
            <a:off x="4762500" y="5105400"/>
            <a:ext cx="304892" cy="230832"/>
          </a:xfrm>
          <a:prstGeom prst="rect">
            <a:avLst/>
          </a:prstGeom>
          <a:noFill/>
        </p:spPr>
        <p:txBody>
          <a:bodyPr wrap="none" rtlCol="0">
            <a:spAutoFit/>
          </a:bodyPr>
          <a:lstStyle/>
          <a:p>
            <a:r>
              <a:rPr lang="sr-Latn-CS" sz="900" b="1" dirty="0" smtClean="0">
                <a:latin typeface="Arial" pitchFamily="34" charset="0"/>
                <a:cs typeface="Arial" pitchFamily="34" charset="0"/>
              </a:rPr>
              <a:t>S</a:t>
            </a:r>
            <a:r>
              <a:rPr lang="sr-Latn-CS" sz="900" b="1" baseline="-25000" dirty="0" smtClean="0">
                <a:latin typeface="Arial" pitchFamily="34" charset="0"/>
                <a:cs typeface="Arial" pitchFamily="34" charset="0"/>
              </a:rPr>
              <a:t>1</a:t>
            </a:r>
            <a:endParaRPr lang="en-US" sz="900" b="1" baseline="-25000" dirty="0">
              <a:latin typeface="Arial" pitchFamily="34" charset="0"/>
              <a:cs typeface="Arial" pitchFamily="34" charset="0"/>
            </a:endParaRPr>
          </a:p>
        </p:txBody>
      </p:sp>
      <p:sp>
        <p:nvSpPr>
          <p:cNvPr id="56" name="TextBox 55"/>
          <p:cNvSpPr txBox="1"/>
          <p:nvPr/>
        </p:nvSpPr>
        <p:spPr>
          <a:xfrm>
            <a:off x="5029200" y="5105400"/>
            <a:ext cx="304892" cy="230832"/>
          </a:xfrm>
          <a:prstGeom prst="rect">
            <a:avLst/>
          </a:prstGeom>
          <a:noFill/>
        </p:spPr>
        <p:txBody>
          <a:bodyPr wrap="none" rtlCol="0">
            <a:spAutoFit/>
          </a:bodyPr>
          <a:lstStyle/>
          <a:p>
            <a:r>
              <a:rPr lang="sr-Latn-CS" sz="900" b="1" dirty="0" smtClean="0">
                <a:latin typeface="Arial" pitchFamily="34" charset="0"/>
                <a:cs typeface="Arial" pitchFamily="34" charset="0"/>
              </a:rPr>
              <a:t>S</a:t>
            </a:r>
            <a:r>
              <a:rPr lang="sr-Latn-CS" sz="900" b="1" baseline="-25000" dirty="0" smtClean="0">
                <a:latin typeface="Arial" pitchFamily="34" charset="0"/>
                <a:cs typeface="Arial" pitchFamily="34" charset="0"/>
              </a:rPr>
              <a:t>4</a:t>
            </a:r>
            <a:endParaRPr lang="en-US" sz="900" b="1" baseline="-25000" dirty="0">
              <a:latin typeface="Arial" pitchFamily="34" charset="0"/>
              <a:cs typeface="Arial" pitchFamily="34" charset="0"/>
            </a:endParaRPr>
          </a:p>
        </p:txBody>
      </p:sp>
      <p:cxnSp>
        <p:nvCxnSpPr>
          <p:cNvPr id="61" name="Straight Arrow Connector 60"/>
          <p:cNvCxnSpPr/>
          <p:nvPr/>
        </p:nvCxnSpPr>
        <p:spPr>
          <a:xfrm rot="5400000" flipH="1" flipV="1">
            <a:off x="4785360" y="5013960"/>
            <a:ext cx="24384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5060474" y="5013166"/>
            <a:ext cx="24384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grpSp>
        <p:nvGrpSpPr>
          <p:cNvPr id="7" name="Group 66"/>
          <p:cNvGrpSpPr/>
          <p:nvPr/>
        </p:nvGrpSpPr>
        <p:grpSpPr>
          <a:xfrm>
            <a:off x="152400" y="1854284"/>
            <a:ext cx="3312669" cy="3905082"/>
            <a:chOff x="152400" y="1854284"/>
            <a:chExt cx="3312669" cy="3905082"/>
          </a:xfrm>
        </p:grpSpPr>
        <p:pic>
          <p:nvPicPr>
            <p:cNvPr id="1945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2057400"/>
              <a:ext cx="3312669" cy="3505200"/>
            </a:xfrm>
            <a:prstGeom prst="rect">
              <a:avLst/>
            </a:prstGeom>
            <a:noFill/>
            <a:ln w="9525">
              <a:noFill/>
              <a:miter lim="800000"/>
              <a:headEnd/>
              <a:tailEnd/>
            </a:ln>
            <a:effectLst/>
          </p:spPr>
        </p:pic>
        <p:sp>
          <p:nvSpPr>
            <p:cNvPr id="64" name="TextBox 63"/>
            <p:cNvSpPr txBox="1"/>
            <p:nvPr/>
          </p:nvSpPr>
          <p:spPr>
            <a:xfrm>
              <a:off x="1183791" y="1854284"/>
              <a:ext cx="378309" cy="253916"/>
            </a:xfrm>
            <a:prstGeom prst="rect">
              <a:avLst/>
            </a:prstGeom>
            <a:noFill/>
          </p:spPr>
          <p:txBody>
            <a:bodyPr wrap="none" lIns="0" rIns="0" rtlCol="0">
              <a:spAutoFit/>
            </a:bodyPr>
            <a:lstStyle/>
            <a:p>
              <a:r>
                <a:rPr lang="sr-Cyrl-CS" sz="1050" b="1" i="1" dirty="0" smtClean="0">
                  <a:latin typeface="Times New Roman" pitchFamily="18" charset="0"/>
                  <a:cs typeface="Times New Roman" pitchFamily="18" charset="0"/>
                </a:rPr>
                <a:t>+</a:t>
              </a:r>
              <a:r>
                <a:rPr lang="sr-Latn-CS" sz="1050" b="1" i="1" dirty="0" smtClean="0">
                  <a:latin typeface="Times New Roman" pitchFamily="18" charset="0"/>
                  <a:cs typeface="Times New Roman" pitchFamily="18" charset="0"/>
                </a:rPr>
                <a:t>V</a:t>
              </a:r>
              <a:r>
                <a:rPr lang="sr-Latn-CS" sz="1050" b="1" i="1" baseline="-25000" dirty="0" smtClean="0">
                  <a:latin typeface="Times New Roman" pitchFamily="18" charset="0"/>
                  <a:cs typeface="Times New Roman" pitchFamily="18" charset="0"/>
                </a:rPr>
                <a:t>dc </a:t>
              </a:r>
              <a:r>
                <a:rPr lang="sr-Latn-CS" sz="1050" b="1" dirty="0" smtClean="0">
                  <a:latin typeface="Times New Roman" pitchFamily="18" charset="0"/>
                  <a:cs typeface="Times New Roman" pitchFamily="18" charset="0"/>
                </a:rPr>
                <a:t>/</a:t>
              </a:r>
              <a:r>
                <a:rPr lang="sr-Cyrl-CS" sz="1050" b="1" dirty="0" smtClean="0">
                  <a:latin typeface="Times New Roman" pitchFamily="18" charset="0"/>
                  <a:cs typeface="Times New Roman" pitchFamily="18" charset="0"/>
                </a:rPr>
                <a:t>2</a:t>
              </a:r>
              <a:endParaRPr lang="en-US" sz="1050" b="1" dirty="0">
                <a:latin typeface="Times New Roman" pitchFamily="18" charset="0"/>
                <a:cs typeface="Times New Roman" pitchFamily="18" charset="0"/>
              </a:endParaRPr>
            </a:p>
          </p:txBody>
        </p:sp>
        <p:sp>
          <p:nvSpPr>
            <p:cNvPr id="65" name="TextBox 64"/>
            <p:cNvSpPr txBox="1"/>
            <p:nvPr/>
          </p:nvSpPr>
          <p:spPr>
            <a:xfrm>
              <a:off x="1168400" y="5505450"/>
              <a:ext cx="383118" cy="253916"/>
            </a:xfrm>
            <a:prstGeom prst="rect">
              <a:avLst/>
            </a:prstGeom>
            <a:noFill/>
          </p:spPr>
          <p:txBody>
            <a:bodyPr wrap="none" lIns="0" rIns="0" rtlCol="0">
              <a:spAutoFit/>
            </a:bodyPr>
            <a:lstStyle/>
            <a:p>
              <a:r>
                <a:rPr lang="sr-Cyrl-CS" sz="1050" b="1" i="1" dirty="0" smtClean="0">
                  <a:latin typeface="Times New Roman" pitchFamily="18" charset="0"/>
                  <a:cs typeface="Times New Roman" pitchFamily="18" charset="0"/>
                </a:rPr>
                <a:t>−</a:t>
              </a:r>
              <a:r>
                <a:rPr lang="sr-Latn-CS" sz="1050" b="1" i="1" dirty="0" smtClean="0">
                  <a:latin typeface="Times New Roman" pitchFamily="18" charset="0"/>
                  <a:cs typeface="Times New Roman" pitchFamily="18" charset="0"/>
                </a:rPr>
                <a:t>V</a:t>
              </a:r>
              <a:r>
                <a:rPr lang="sr-Latn-CS" sz="1050" b="1" i="1" baseline="-25000" dirty="0" smtClean="0">
                  <a:latin typeface="Times New Roman" pitchFamily="18" charset="0"/>
                  <a:cs typeface="Times New Roman" pitchFamily="18" charset="0"/>
                </a:rPr>
                <a:t>dc </a:t>
              </a:r>
              <a:r>
                <a:rPr lang="sr-Latn-CS" sz="1050" b="1" dirty="0" smtClean="0">
                  <a:latin typeface="Times New Roman" pitchFamily="18" charset="0"/>
                  <a:cs typeface="Times New Roman" pitchFamily="18" charset="0"/>
                </a:rPr>
                <a:t>/</a:t>
              </a:r>
              <a:r>
                <a:rPr lang="sr-Cyrl-CS" sz="1050" b="1" dirty="0" smtClean="0">
                  <a:latin typeface="Times New Roman" pitchFamily="18" charset="0"/>
                  <a:cs typeface="Times New Roman" pitchFamily="18" charset="0"/>
                </a:rPr>
                <a:t>2</a:t>
              </a:r>
              <a:endParaRPr lang="en-US" sz="1050" b="1" dirty="0">
                <a:latin typeface="Times New Roman" pitchFamily="18" charset="0"/>
                <a:cs typeface="Times New Roman" pitchFamily="18" charset="0"/>
              </a:endParaRPr>
            </a:p>
          </p:txBody>
        </p:sp>
        <p:cxnSp>
          <p:nvCxnSpPr>
            <p:cNvPr id="47" name="Straight Connector 46"/>
            <p:cNvCxnSpPr/>
            <p:nvPr/>
          </p:nvCxnSpPr>
          <p:spPr>
            <a:xfrm>
              <a:off x="1676400" y="3352800"/>
              <a:ext cx="354806" cy="1588"/>
            </a:xfrm>
            <a:prstGeom prst="line">
              <a:avLst/>
            </a:prstGeom>
            <a:ln w="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676400" y="4036219"/>
              <a:ext cx="350044" cy="2382"/>
            </a:xfrm>
            <a:prstGeom prst="line">
              <a:avLst/>
            </a:prstGeom>
            <a:ln w="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409700" y="3695700"/>
              <a:ext cx="685800" cy="1588"/>
            </a:xfrm>
            <a:prstGeom prst="line">
              <a:avLst/>
            </a:prstGeom>
            <a:ln w="0">
              <a:solidFill>
                <a:schemeClr val="tx2">
                  <a:lumMod val="75000"/>
                </a:schemeClr>
              </a:solidFill>
              <a:headEnd type="none" w="sm" len="sm"/>
              <a:tailEnd type="triangle" w="sm"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24856" y="3327400"/>
              <a:ext cx="76944" cy="161583"/>
            </a:xfrm>
            <a:prstGeom prst="rect">
              <a:avLst/>
            </a:prstGeom>
            <a:noFill/>
          </p:spPr>
          <p:txBody>
            <a:bodyPr wrap="none" lIns="0" tIns="0" rIns="0" bIns="0" rtlCol="0">
              <a:spAutoFit/>
            </a:bodyPr>
            <a:lstStyle/>
            <a:p>
              <a:r>
                <a:rPr lang="sr-Cyrl-CS" sz="1050" b="1" i="1" dirty="0" smtClean="0">
                  <a:latin typeface="Times New Roman" pitchFamily="18" charset="0"/>
                  <a:cs typeface="Times New Roman" pitchFamily="18" charset="0"/>
                </a:rPr>
                <a:t>+</a:t>
              </a:r>
              <a:endParaRPr lang="en-US" sz="1050" b="1" dirty="0">
                <a:latin typeface="Times New Roman" pitchFamily="18" charset="0"/>
                <a:cs typeface="Times New Roman" pitchFamily="18" charset="0"/>
              </a:endParaRPr>
            </a:p>
          </p:txBody>
        </p:sp>
        <p:sp>
          <p:nvSpPr>
            <p:cNvPr id="53" name="TextBox 52"/>
            <p:cNvSpPr txBox="1"/>
            <p:nvPr/>
          </p:nvSpPr>
          <p:spPr>
            <a:xfrm>
              <a:off x="1571967" y="3517900"/>
              <a:ext cx="153888" cy="379271"/>
            </a:xfrm>
            <a:prstGeom prst="rect">
              <a:avLst/>
            </a:prstGeom>
            <a:noFill/>
          </p:spPr>
          <p:txBody>
            <a:bodyPr vert="vert270" wrap="none" lIns="0" rIns="0" rtlCol="0">
              <a:spAutoFit/>
            </a:bodyPr>
            <a:lstStyle/>
            <a:p>
              <a:r>
                <a:rPr lang="sr-Latn-CS" sz="1000" b="1" i="1" dirty="0" smtClean="0">
                  <a:latin typeface="Times New Roman" pitchFamily="18" charset="0"/>
                  <a:cs typeface="Times New Roman" pitchFamily="18" charset="0"/>
                </a:rPr>
                <a:t>V</a:t>
              </a:r>
              <a:r>
                <a:rPr lang="sr-Latn-CS" sz="1000" b="1" i="1" baseline="-25000" dirty="0" smtClean="0">
                  <a:latin typeface="Times New Roman" pitchFamily="18" charset="0"/>
                  <a:cs typeface="Times New Roman" pitchFamily="18" charset="0"/>
                </a:rPr>
                <a:t>dc </a:t>
              </a:r>
              <a:r>
                <a:rPr lang="sr-Latn-CS" sz="1000" b="1" dirty="0" smtClean="0">
                  <a:latin typeface="Times New Roman" pitchFamily="18" charset="0"/>
                  <a:cs typeface="Times New Roman" pitchFamily="18" charset="0"/>
                </a:rPr>
                <a:t>/</a:t>
              </a:r>
              <a:r>
                <a:rPr lang="sr-Cyrl-CS" sz="1000" b="1" dirty="0" smtClean="0">
                  <a:latin typeface="Times New Roman" pitchFamily="18" charset="0"/>
                  <a:cs typeface="Times New Roman" pitchFamily="18" charset="0"/>
                </a:rPr>
                <a:t>2</a:t>
              </a:r>
              <a:endParaRPr lang="en-US" sz="1000" b="1" dirty="0">
                <a:latin typeface="Times New Roman" pitchFamily="18" charset="0"/>
                <a:cs typeface="Times New Roman" pitchFamily="18" charset="0"/>
              </a:endParaRPr>
            </a:p>
          </p:txBody>
        </p:sp>
      </p:grpSp>
      <p:sp>
        <p:nvSpPr>
          <p:cNvPr id="31" name="TextBox 30"/>
          <p:cNvSpPr txBox="1"/>
          <p:nvPr/>
        </p:nvSpPr>
        <p:spPr>
          <a:xfrm>
            <a:off x="2971800" y="3549134"/>
            <a:ext cx="94578" cy="184666"/>
          </a:xfrm>
          <a:prstGeom prst="rect">
            <a:avLst/>
          </a:prstGeom>
          <a:solidFill>
            <a:schemeClr val="bg1"/>
          </a:solidFill>
        </p:spPr>
        <p:txBody>
          <a:bodyPr wrap="none" lIns="0" tIns="0" rIns="0" bIns="0" rtlCol="0">
            <a:spAutoFit/>
          </a:bodyPr>
          <a:lstStyle/>
          <a:p>
            <a:r>
              <a:rPr lang="sr-Latn-CS" sz="1200" b="1" i="1" dirty="0" smtClean="0">
                <a:latin typeface="Times New Roman" pitchFamily="18" charset="0"/>
                <a:cs typeface="Times New Roman" pitchFamily="18" charset="0"/>
              </a:rPr>
              <a:t>i</a:t>
            </a:r>
            <a:r>
              <a:rPr lang="sr-Latn-CS" sz="1200" b="1" i="1" baseline="-25000" dirty="0" smtClean="0">
                <a:latin typeface="Times New Roman" pitchFamily="18" charset="0"/>
                <a:cs typeface="Times New Roman" pitchFamily="18" charset="0"/>
              </a:rPr>
              <a:t>a</a:t>
            </a:r>
            <a:endParaRPr lang="en-US" b="1" i="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228600" y="0"/>
            <a:ext cx="8763000" cy="1066800"/>
          </a:xfrm>
        </p:spPr>
        <p:txBody>
          <a:bodyPr>
            <a:noAutofit/>
          </a:bodyPr>
          <a:lstStyle/>
          <a:p>
            <a:pPr lvl="1" algn="ctr" rtl="0">
              <a:spcBef>
                <a:spcPct val="0"/>
              </a:spcBef>
            </a:pPr>
            <a:r>
              <a:rPr lang="sr-Latn-CS" sz="4400" dirty="0" smtClean="0">
                <a:latin typeface="+mj-lt"/>
              </a:rPr>
              <a:t>Plivajući kondenzator</a:t>
            </a:r>
            <a:endParaRPr lang="en-US" sz="4400" dirty="0" smtClean="0">
              <a:latin typeface="+mj-lt"/>
            </a:endParaRPr>
          </a:p>
        </p:txBody>
      </p:sp>
      <p:graphicFrame>
        <p:nvGraphicFramePr>
          <p:cNvPr id="3074" name="Object 4"/>
          <p:cNvGraphicFramePr>
            <a:graphicFrameLocks noChangeAspect="1"/>
          </p:cNvGraphicFramePr>
          <p:nvPr/>
        </p:nvGraphicFramePr>
        <p:xfrm>
          <a:off x="1624678" y="1143000"/>
          <a:ext cx="5538122" cy="5247085"/>
        </p:xfrm>
        <a:graphic>
          <a:graphicData uri="http://schemas.openxmlformats.org/presentationml/2006/ole">
            <mc:AlternateContent xmlns:mc="http://schemas.openxmlformats.org/markup-compatibility/2006">
              <mc:Choice xmlns:v="urn:schemas-microsoft-com:vml" Requires="v">
                <p:oleObj spid="_x0000_s28676" name="VISIO" r:id="rId4" imgW="3743280" imgH="3914640" progId="">
                  <p:embed/>
                </p:oleObj>
              </mc:Choice>
              <mc:Fallback>
                <p:oleObj name="VISIO" r:id="rId4" imgW="3743280" imgH="3914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678" y="1143000"/>
                        <a:ext cx="5538122" cy="5247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609600" y="0"/>
            <a:ext cx="7848600" cy="838200"/>
          </a:xfrm>
        </p:spPr>
        <p:txBody>
          <a:bodyPr>
            <a:normAutofit/>
          </a:bodyPr>
          <a:lstStyle/>
          <a:p>
            <a:pPr lvl="1" algn="ctr" rtl="0">
              <a:spcBef>
                <a:spcPct val="0"/>
              </a:spcBef>
            </a:pPr>
            <a:r>
              <a:rPr lang="sr-Latn-CS" sz="4400" dirty="0">
                <a:latin typeface="+mj-lt"/>
              </a:rPr>
              <a:t>Plivajući kondenzator</a:t>
            </a:r>
            <a:endParaRPr lang="en-US" sz="4400" dirty="0" smtClean="0">
              <a:latin typeface="+mj-lt"/>
            </a:endParaRPr>
          </a:p>
        </p:txBody>
      </p:sp>
      <p:sp>
        <p:nvSpPr>
          <p:cNvPr id="4102" name="Rectangle 3"/>
          <p:cNvSpPr>
            <a:spLocks noGrp="1" noChangeArrowheads="1"/>
          </p:cNvSpPr>
          <p:nvPr>
            <p:ph type="body" idx="1"/>
          </p:nvPr>
        </p:nvSpPr>
        <p:spPr>
          <a:xfrm>
            <a:off x="711200" y="1257300"/>
            <a:ext cx="8128000" cy="4914900"/>
          </a:xfrm>
          <a:noFill/>
        </p:spPr>
        <p:txBody>
          <a:bodyPr/>
          <a:lstStyle/>
          <a:p>
            <a:pPr marL="1219200" lvl="2" indent="-304800">
              <a:buFontTx/>
              <a:buNone/>
            </a:pPr>
            <a:endParaRPr lang="en-GB" sz="2000" dirty="0" smtClean="0"/>
          </a:p>
          <a:p>
            <a:pPr marL="1219200" lvl="2" indent="-304800">
              <a:buFontTx/>
              <a:buNone/>
            </a:pPr>
            <a:r>
              <a:rPr lang="sr-Latn-CS" sz="2800" dirty="0" smtClean="0"/>
              <a:t>Čak 5 mogućih načina da se dobije VDC/2</a:t>
            </a:r>
            <a:r>
              <a:rPr lang="en-GB" sz="3200" dirty="0" smtClean="0"/>
              <a:t> </a:t>
            </a:r>
            <a:r>
              <a:rPr lang="sr-Latn-CS" dirty="0" smtClean="0"/>
              <a:t>:</a:t>
            </a:r>
            <a:r>
              <a:rPr lang="en-GB" dirty="0" smtClean="0"/>
              <a:t>  </a:t>
            </a:r>
            <a:endParaRPr lang="sr-Latn-CS" dirty="0" smtClean="0"/>
          </a:p>
          <a:p>
            <a:pPr marL="1219200" lvl="2" indent="-304800">
              <a:buFontTx/>
              <a:buNone/>
            </a:pPr>
            <a:r>
              <a:rPr lang="en-GB" dirty="0" smtClean="0"/>
              <a:t> VDC - VDC/2                                 </a:t>
            </a:r>
          </a:p>
          <a:p>
            <a:pPr marL="1219200" lvl="2" indent="-304800">
              <a:buFontTx/>
              <a:buNone/>
            </a:pPr>
            <a:r>
              <a:rPr lang="en-GB" dirty="0" smtClean="0"/>
              <a:t>VDC – 3VDC/4 + VDC/4</a:t>
            </a:r>
          </a:p>
          <a:p>
            <a:pPr marL="1219200" lvl="2" indent="-304800">
              <a:buFontTx/>
              <a:buNone/>
            </a:pPr>
            <a:r>
              <a:rPr lang="en-GB" dirty="0" smtClean="0"/>
              <a:t>VDC - 3VDC/4 +VDC/2 – VDC/4</a:t>
            </a:r>
          </a:p>
          <a:p>
            <a:pPr marL="1219200" lvl="2" indent="-304800">
              <a:buFontTx/>
              <a:buNone/>
            </a:pPr>
            <a:r>
              <a:rPr lang="en-GB" dirty="0" smtClean="0"/>
              <a:t>3VDC/4 – VDC/2 + VDC/4</a:t>
            </a:r>
          </a:p>
          <a:p>
            <a:pPr marL="1219200" lvl="2" indent="-304800">
              <a:buFontTx/>
              <a:buNone/>
            </a:pPr>
            <a:r>
              <a:rPr lang="en-GB" dirty="0" smtClean="0"/>
              <a:t>3VDC/4 – VDC/4</a:t>
            </a:r>
          </a:p>
          <a:p>
            <a:pPr marL="1219200" lvl="2" indent="-304800">
              <a:buFontTx/>
              <a:buNone/>
            </a:pPr>
            <a:r>
              <a:rPr lang="en-GB" dirty="0" smtClean="0"/>
              <a:t>VDC/2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lvl="1" algn="ctr" rtl="0">
              <a:spcBef>
                <a:spcPct val="0"/>
              </a:spcBef>
            </a:pPr>
            <a:r>
              <a:rPr lang="sr-Latn-CS" sz="4400" dirty="0" smtClean="0">
                <a:latin typeface="+mj-lt"/>
              </a:rPr>
              <a:t>Kaskadna veza mostova</a:t>
            </a:r>
            <a:r>
              <a:rPr lang="sr-Latn-CS" dirty="0" smtClean="0"/>
              <a:t/>
            </a:r>
            <a:br>
              <a:rPr lang="sr-Latn-CS" dirty="0" smtClean="0"/>
            </a:br>
            <a:endParaRPr lang="en-US" dirty="0"/>
          </a:p>
        </p:txBody>
      </p:sp>
      <p:graphicFrame>
        <p:nvGraphicFramePr>
          <p:cNvPr id="57346" name="Object 4"/>
          <p:cNvGraphicFramePr>
            <a:graphicFrameLocks noChangeAspect="1"/>
          </p:cNvGraphicFramePr>
          <p:nvPr/>
        </p:nvGraphicFramePr>
        <p:xfrm>
          <a:off x="2057400" y="962508"/>
          <a:ext cx="4038600" cy="5743092"/>
        </p:xfrm>
        <a:graphic>
          <a:graphicData uri="http://schemas.openxmlformats.org/presentationml/2006/ole">
            <mc:AlternateContent xmlns:mc="http://schemas.openxmlformats.org/markup-compatibility/2006">
              <mc:Choice xmlns:v="urn:schemas-microsoft-com:vml" Requires="v">
                <p:oleObj spid="_x0000_s57348" name="VISIO" r:id="rId3" imgW="3150360" imgH="4486320" progId="">
                  <p:embed/>
                </p:oleObj>
              </mc:Choice>
              <mc:Fallback>
                <p:oleObj name="VISIO" r:id="rId3" imgW="3150360" imgH="4486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62508"/>
                        <a:ext cx="4038600" cy="5743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sr-Latn-CS" dirty="0" smtClean="0"/>
              <a:t>KASKADNA VEZA MOSTOVA</a:t>
            </a:r>
            <a:br>
              <a:rPr lang="sr-Latn-CS" dirty="0" smtClean="0"/>
            </a:br>
            <a:endParaRPr lang="en-US" dirty="0"/>
          </a:p>
        </p:txBody>
      </p:sp>
      <p:pic>
        <p:nvPicPr>
          <p:cNvPr id="21506" name="Picture 2"/>
          <p:cNvPicPr>
            <a:picLocks noChangeAspect="1" noChangeArrowheads="1"/>
          </p:cNvPicPr>
          <p:nvPr/>
        </p:nvPicPr>
        <p:blipFill>
          <a:blip r:embed="rId2"/>
          <a:srcRect/>
          <a:stretch>
            <a:fillRect/>
          </a:stretch>
        </p:blipFill>
        <p:spPr bwMode="auto">
          <a:xfrm>
            <a:off x="1295400" y="1676400"/>
            <a:ext cx="3443197" cy="3967162"/>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5486400" y="990600"/>
            <a:ext cx="2895600" cy="55190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09600"/>
          </a:xfrm>
        </p:spPr>
        <p:txBody>
          <a:bodyPr>
            <a:noAutofit/>
          </a:bodyPr>
          <a:lstStyle/>
          <a:p>
            <a:r>
              <a:rPr lang="sr-Latn-CS" sz="3600" dirty="0" smtClean="0"/>
              <a:t>Invertori sa 2 i 3 nivoa</a:t>
            </a:r>
            <a:endParaRPr lang="en-US" sz="3600" dirty="0"/>
          </a:p>
        </p:txBody>
      </p:sp>
      <p:pic>
        <p:nvPicPr>
          <p:cNvPr id="4" name="Picture 4"/>
          <p:cNvPicPr>
            <a:picLocks noGrp="1" noChangeAspect="1" noChangeArrowheads="1"/>
          </p:cNvPicPr>
          <p:nvPr>
            <p:ph idx="1"/>
          </p:nvPr>
        </p:nvPicPr>
        <p:blipFill>
          <a:blip r:embed="rId3"/>
          <a:srcRect/>
          <a:stretch>
            <a:fillRect/>
          </a:stretch>
        </p:blipFill>
        <p:spPr>
          <a:xfrm>
            <a:off x="126774" y="762000"/>
            <a:ext cx="4286250" cy="3233738"/>
          </a:xfrm>
          <a:noFill/>
        </p:spPr>
      </p:pic>
      <p:pic>
        <p:nvPicPr>
          <p:cNvPr id="16386" name="Picture 2"/>
          <p:cNvPicPr>
            <a:picLocks noChangeAspect="1" noChangeArrowheads="1"/>
          </p:cNvPicPr>
          <p:nvPr/>
        </p:nvPicPr>
        <p:blipFill>
          <a:blip r:embed="rId4">
            <a:clrChange>
              <a:clrFrom>
                <a:srgbClr val="FFFFFF"/>
              </a:clrFrom>
              <a:clrTo>
                <a:srgbClr val="FFFFFF">
                  <a:alpha val="0"/>
                </a:srgbClr>
              </a:clrTo>
            </a:clrChange>
            <a:biLevel thresh="50000"/>
            <a:lum bright="20000" contrast="10000"/>
          </a:blip>
          <a:srcRect l="1143" t="7692" r="1429" b="10256"/>
          <a:stretch>
            <a:fillRect/>
          </a:stretch>
        </p:blipFill>
        <p:spPr bwMode="auto">
          <a:xfrm flipV="1">
            <a:off x="736374" y="1139952"/>
            <a:ext cx="3200400" cy="2438400"/>
          </a:xfrm>
          <a:prstGeom prst="rect">
            <a:avLst/>
          </a:prstGeom>
          <a:solidFill>
            <a:schemeClr val="bg1"/>
          </a:solid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a:xfrm>
            <a:off x="126774" y="3624262"/>
            <a:ext cx="4286250" cy="3233738"/>
          </a:xfrm>
          <a:prstGeom prst="rect">
            <a:avLst/>
          </a:prstGeom>
          <a:noFill/>
        </p:spPr>
      </p:pic>
      <p:sp>
        <p:nvSpPr>
          <p:cNvPr id="7" name="TextBox 6"/>
          <p:cNvSpPr txBox="1"/>
          <p:nvPr/>
        </p:nvSpPr>
        <p:spPr>
          <a:xfrm>
            <a:off x="3962400" y="6107668"/>
            <a:ext cx="878254" cy="369332"/>
          </a:xfrm>
          <a:prstGeom prst="rect">
            <a:avLst/>
          </a:prstGeom>
          <a:noFill/>
        </p:spPr>
        <p:txBody>
          <a:bodyPr wrap="none" rtlCol="0">
            <a:spAutoFit/>
          </a:bodyPr>
          <a:lstStyle/>
          <a:p>
            <a:r>
              <a:rPr lang="sr-Latn-CS" b="1" dirty="0" smtClean="0"/>
              <a:t>3 nivoa</a:t>
            </a:r>
            <a:endParaRPr lang="en-US" b="1" dirty="0"/>
          </a:p>
        </p:txBody>
      </p:sp>
      <p:pic>
        <p:nvPicPr>
          <p:cNvPr id="9" name="Picture 1" descr="D:\POGONI\SLIKE Razne\sinus.png"/>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718086" y="1200156"/>
            <a:ext cx="3276600" cy="2255520"/>
          </a:xfrm>
          <a:prstGeom prst="rect">
            <a:avLst/>
          </a:prstGeom>
          <a:noFill/>
        </p:spPr>
      </p:pic>
      <p:pic>
        <p:nvPicPr>
          <p:cNvPr id="10" name="Picture 1" descr="D:\POGONI\SLIKE Razne\sinus.png"/>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690654" y="4005072"/>
            <a:ext cx="3276600" cy="2368296"/>
          </a:xfrm>
          <a:prstGeom prst="rect">
            <a:avLst/>
          </a:prstGeom>
          <a:noFill/>
        </p:spPr>
      </p:pic>
      <p:grpSp>
        <p:nvGrpSpPr>
          <p:cNvPr id="28" name="Group 27"/>
          <p:cNvGrpSpPr/>
          <p:nvPr/>
        </p:nvGrpSpPr>
        <p:grpSpPr>
          <a:xfrm>
            <a:off x="1193574" y="3886200"/>
            <a:ext cx="2184592" cy="2562999"/>
            <a:chOff x="1600200" y="3886200"/>
            <a:chExt cx="2184592" cy="2562999"/>
          </a:xfrm>
        </p:grpSpPr>
        <p:sp>
          <p:nvSpPr>
            <p:cNvPr id="11" name="TextBox 10"/>
            <p:cNvSpPr txBox="1"/>
            <p:nvPr/>
          </p:nvSpPr>
          <p:spPr>
            <a:xfrm>
              <a:off x="2819400" y="3886200"/>
              <a:ext cx="965392" cy="276999"/>
            </a:xfrm>
            <a:prstGeom prst="rect">
              <a:avLst/>
            </a:prstGeom>
            <a:noFill/>
          </p:spPr>
          <p:txBody>
            <a:bodyPr wrap="none" rtlCol="0">
              <a:spAutoFit/>
            </a:bodyPr>
            <a:lstStyle/>
            <a:p>
              <a:r>
                <a:rPr lang="sr-Latn-CS" sz="1200" dirty="0" smtClean="0"/>
                <a:t>Nivo 1 (+V</a:t>
              </a:r>
              <a:r>
                <a:rPr lang="sr-Latn-CS" sz="1200" baseline="-25000" dirty="0" smtClean="0"/>
                <a:t>dc</a:t>
              </a:r>
              <a:r>
                <a:rPr lang="sr-Latn-CS" sz="1200" dirty="0" smtClean="0"/>
                <a:t>)</a:t>
              </a:r>
              <a:endParaRPr lang="en-US" sz="1200" dirty="0"/>
            </a:p>
          </p:txBody>
        </p:sp>
        <p:sp>
          <p:nvSpPr>
            <p:cNvPr id="12" name="TextBox 11"/>
            <p:cNvSpPr txBox="1"/>
            <p:nvPr/>
          </p:nvSpPr>
          <p:spPr>
            <a:xfrm>
              <a:off x="2819400" y="4800600"/>
              <a:ext cx="789190" cy="276999"/>
            </a:xfrm>
            <a:prstGeom prst="rect">
              <a:avLst/>
            </a:prstGeom>
            <a:noFill/>
          </p:spPr>
          <p:txBody>
            <a:bodyPr wrap="none" rtlCol="0">
              <a:spAutoFit/>
            </a:bodyPr>
            <a:lstStyle/>
            <a:p>
              <a:r>
                <a:rPr lang="sr-Latn-CS" sz="1200" dirty="0" smtClean="0"/>
                <a:t>Nivo 2 (0)</a:t>
              </a:r>
              <a:endParaRPr lang="en-US" sz="1200" dirty="0"/>
            </a:p>
          </p:txBody>
        </p:sp>
        <p:sp>
          <p:nvSpPr>
            <p:cNvPr id="13" name="TextBox 12"/>
            <p:cNvSpPr txBox="1"/>
            <p:nvPr/>
          </p:nvSpPr>
          <p:spPr>
            <a:xfrm>
              <a:off x="1600200" y="6172200"/>
              <a:ext cx="1000659" cy="276999"/>
            </a:xfrm>
            <a:prstGeom prst="rect">
              <a:avLst/>
            </a:prstGeom>
            <a:noFill/>
          </p:spPr>
          <p:txBody>
            <a:bodyPr wrap="none" rtlCol="0">
              <a:spAutoFit/>
            </a:bodyPr>
            <a:lstStyle/>
            <a:p>
              <a:r>
                <a:rPr lang="sr-Latn-CS" sz="1200" dirty="0" smtClean="0"/>
                <a:t>Nivo 3 (−V</a:t>
              </a:r>
              <a:r>
                <a:rPr lang="sr-Latn-CS" sz="1200" baseline="-25000" dirty="0" smtClean="0"/>
                <a:t>dc</a:t>
              </a:r>
              <a:r>
                <a:rPr lang="sr-Latn-CS" sz="1200" dirty="0" smtClean="0"/>
                <a:t>) </a:t>
              </a:r>
              <a:endParaRPr lang="en-US" sz="1200" dirty="0"/>
            </a:p>
          </p:txBody>
        </p:sp>
        <p:cxnSp>
          <p:nvCxnSpPr>
            <p:cNvPr id="15" name="Straight Arrow Connector 14"/>
            <p:cNvCxnSpPr/>
            <p:nvPr/>
          </p:nvCxnSpPr>
          <p:spPr>
            <a:xfrm rot="10800000" flipV="1">
              <a:off x="2618233" y="4010024"/>
              <a:ext cx="224981" cy="1143"/>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693988" y="5003800"/>
              <a:ext cx="227012" cy="128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514607" y="6324598"/>
              <a:ext cx="214307" cy="2"/>
            </a:xfrm>
            <a:prstGeom prst="straightConnector1">
              <a:avLst/>
            </a:prstGeom>
            <a:ln>
              <a:headEnd type="arrow" w="sm" len="sm"/>
              <a:tailEnd type="non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722337" y="1295400"/>
            <a:ext cx="817660" cy="184666"/>
          </a:xfrm>
          <a:prstGeom prst="rect">
            <a:avLst/>
          </a:prstGeom>
          <a:solidFill>
            <a:schemeClr val="bg2"/>
          </a:solidFill>
        </p:spPr>
        <p:txBody>
          <a:bodyPr wrap="none" lIns="18288" tIns="0" rIns="18288" bIns="0" rtlCol="0">
            <a:spAutoFit/>
          </a:bodyPr>
          <a:lstStyle/>
          <a:p>
            <a:r>
              <a:rPr lang="sr-Latn-CS" sz="1200" dirty="0" smtClean="0"/>
              <a:t>Nivo 1 (+V</a:t>
            </a:r>
            <a:r>
              <a:rPr lang="sr-Latn-CS" sz="1200" baseline="-25000" dirty="0" smtClean="0"/>
              <a:t>dc</a:t>
            </a:r>
            <a:r>
              <a:rPr lang="sr-Latn-CS" sz="1200" dirty="0" smtClean="0"/>
              <a:t>)</a:t>
            </a:r>
            <a:endParaRPr lang="en-US" sz="1200" dirty="0"/>
          </a:p>
        </p:txBody>
      </p:sp>
      <p:cxnSp>
        <p:nvCxnSpPr>
          <p:cNvPr id="31" name="Straight Arrow Connector 30"/>
          <p:cNvCxnSpPr>
            <a:endCxn id="9" idx="0"/>
          </p:cNvCxnSpPr>
          <p:nvPr/>
        </p:nvCxnSpPr>
        <p:spPr>
          <a:xfrm rot="10800000">
            <a:off x="2356386" y="1200156"/>
            <a:ext cx="357570" cy="171444"/>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22174" y="3124200"/>
            <a:ext cx="817660" cy="184666"/>
          </a:xfrm>
          <a:prstGeom prst="rect">
            <a:avLst/>
          </a:prstGeom>
          <a:solidFill>
            <a:schemeClr val="bg2"/>
          </a:solidFill>
        </p:spPr>
        <p:txBody>
          <a:bodyPr wrap="none" lIns="18288" tIns="0" rIns="18288" bIns="0" rtlCol="0">
            <a:spAutoFit/>
          </a:bodyPr>
          <a:lstStyle/>
          <a:p>
            <a:r>
              <a:rPr lang="sr-Latn-CS" sz="1200" dirty="0" smtClean="0"/>
              <a:t>Nivo 2 (−V</a:t>
            </a:r>
            <a:r>
              <a:rPr lang="sr-Latn-CS" sz="1200" baseline="-25000" dirty="0" smtClean="0"/>
              <a:t>dc</a:t>
            </a:r>
            <a:r>
              <a:rPr lang="sr-Latn-CS" sz="1200" dirty="0" smtClean="0"/>
              <a:t>)</a:t>
            </a:r>
            <a:endParaRPr lang="en-US" sz="1200" dirty="0"/>
          </a:p>
        </p:txBody>
      </p:sp>
      <p:cxnSp>
        <p:nvCxnSpPr>
          <p:cNvPr id="34" name="Straight Arrow Connector 33"/>
          <p:cNvCxnSpPr/>
          <p:nvPr/>
        </p:nvCxnSpPr>
        <p:spPr>
          <a:xfrm>
            <a:off x="2236944" y="3219444"/>
            <a:ext cx="237743" cy="233369"/>
          </a:xfrm>
          <a:prstGeom prst="straightConnector1">
            <a:avLst/>
          </a:prstGeom>
          <a:ln w="15875">
            <a:tailEnd type="arrow" w="sm"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62400" y="3276600"/>
            <a:ext cx="878254" cy="369332"/>
          </a:xfrm>
          <a:prstGeom prst="rect">
            <a:avLst/>
          </a:prstGeom>
          <a:noFill/>
        </p:spPr>
        <p:txBody>
          <a:bodyPr wrap="none" rtlCol="0">
            <a:spAutoFit/>
          </a:bodyPr>
          <a:lstStyle/>
          <a:p>
            <a:r>
              <a:rPr lang="sr-Latn-CS" b="1" dirty="0" smtClean="0"/>
              <a:t>2 nivoa</a:t>
            </a:r>
            <a:endParaRPr lang="en-US" b="1" dirty="0"/>
          </a:p>
        </p:txBody>
      </p:sp>
      <p:sp>
        <p:nvSpPr>
          <p:cNvPr id="38" name="TextBox 37"/>
          <p:cNvSpPr txBox="1"/>
          <p:nvPr/>
        </p:nvSpPr>
        <p:spPr>
          <a:xfrm>
            <a:off x="1981200" y="6643301"/>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40" name="TextBox 39"/>
          <p:cNvSpPr txBox="1"/>
          <p:nvPr/>
        </p:nvSpPr>
        <p:spPr>
          <a:xfrm>
            <a:off x="1981200" y="3733800"/>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41" name="TextBox 40"/>
          <p:cNvSpPr txBox="1"/>
          <p:nvPr/>
        </p:nvSpPr>
        <p:spPr>
          <a:xfrm>
            <a:off x="272534" y="4800600"/>
            <a:ext cx="184666" cy="778879"/>
          </a:xfrm>
          <a:prstGeom prst="rect">
            <a:avLst/>
          </a:prstGeom>
          <a:solidFill>
            <a:schemeClr val="bg1"/>
          </a:solidFill>
        </p:spPr>
        <p:txBody>
          <a:bodyPr vert="vert270" wrap="square" lIns="0" tIns="0" rIns="0" bIns="0" rtlCol="0">
            <a:spAutoFit/>
          </a:bodyPr>
          <a:lstStyle/>
          <a:p>
            <a:pPr algn="ctr"/>
            <a:r>
              <a:rPr lang="sr-Latn-CS" sz="1200" dirty="0" smtClean="0"/>
              <a:t>V</a:t>
            </a:r>
            <a:r>
              <a:rPr lang="en-US" sz="1200" baseline="-25000" dirty="0" smtClean="0"/>
              <a:t>a </a:t>
            </a:r>
            <a:r>
              <a:rPr lang="en-US" sz="1200" dirty="0" smtClean="0"/>
              <a:t>/</a:t>
            </a:r>
            <a:r>
              <a:rPr lang="en-US" sz="1200" dirty="0" err="1" smtClean="0"/>
              <a:t>V</a:t>
            </a:r>
            <a:r>
              <a:rPr lang="en-US" sz="1200" baseline="-25000" dirty="0" err="1" smtClean="0"/>
              <a:t>dc</a:t>
            </a:r>
            <a:endParaRPr lang="en-US" sz="1200" dirty="0"/>
          </a:p>
        </p:txBody>
      </p:sp>
      <p:sp>
        <p:nvSpPr>
          <p:cNvPr id="42" name="TextBox 41"/>
          <p:cNvSpPr txBox="1"/>
          <p:nvPr/>
        </p:nvSpPr>
        <p:spPr>
          <a:xfrm>
            <a:off x="304800" y="1981200"/>
            <a:ext cx="184666" cy="778879"/>
          </a:xfrm>
          <a:prstGeom prst="rect">
            <a:avLst/>
          </a:prstGeom>
          <a:solidFill>
            <a:schemeClr val="bg1"/>
          </a:solidFill>
        </p:spPr>
        <p:txBody>
          <a:bodyPr vert="vert270" wrap="square" lIns="0" tIns="0" rIns="0" bIns="0" rtlCol="0">
            <a:spAutoFit/>
          </a:bodyPr>
          <a:lstStyle/>
          <a:p>
            <a:pPr algn="ctr"/>
            <a:r>
              <a:rPr lang="sr-Latn-CS" sz="1200" dirty="0" smtClean="0"/>
              <a:t>V</a:t>
            </a:r>
            <a:r>
              <a:rPr lang="en-US" sz="1200" baseline="-25000" dirty="0" smtClean="0"/>
              <a:t>a </a:t>
            </a:r>
            <a:r>
              <a:rPr lang="en-US" sz="1200" dirty="0" smtClean="0"/>
              <a:t>/</a:t>
            </a:r>
            <a:r>
              <a:rPr lang="en-US" sz="1200" dirty="0" err="1" smtClean="0"/>
              <a:t>V</a:t>
            </a:r>
            <a:r>
              <a:rPr lang="en-US" sz="1200" baseline="-25000" dirty="0" err="1" smtClean="0"/>
              <a:t>dc</a:t>
            </a:r>
            <a:endParaRPr lang="en-US" sz="1200" dirty="0"/>
          </a:p>
        </p:txBody>
      </p:sp>
      <p:grpSp>
        <p:nvGrpSpPr>
          <p:cNvPr id="125" name="Group 124"/>
          <p:cNvGrpSpPr/>
          <p:nvPr/>
        </p:nvGrpSpPr>
        <p:grpSpPr>
          <a:xfrm>
            <a:off x="4848225" y="1600200"/>
            <a:ext cx="3445533" cy="1220788"/>
            <a:chOff x="4848225" y="1600200"/>
            <a:chExt cx="3445533" cy="1220788"/>
          </a:xfrm>
        </p:grpSpPr>
        <p:sp>
          <p:nvSpPr>
            <p:cNvPr id="97" name="TextBox 96"/>
            <p:cNvSpPr txBox="1"/>
            <p:nvPr/>
          </p:nvSpPr>
          <p:spPr>
            <a:xfrm>
              <a:off x="4848225" y="2162175"/>
              <a:ext cx="263214" cy="184666"/>
            </a:xfrm>
            <a:prstGeom prst="rect">
              <a:avLst/>
            </a:prstGeom>
            <a:noFill/>
          </p:spPr>
          <p:txBody>
            <a:bodyPr wrap="none" tIns="0" bIns="0" rtlCol="0">
              <a:spAutoFit/>
            </a:bodyPr>
            <a:lstStyle/>
            <a:p>
              <a:r>
                <a:rPr lang="en-US" sz="1200" dirty="0" smtClean="0"/>
                <a:t>0</a:t>
              </a:r>
              <a:endParaRPr lang="en-US" sz="1200" dirty="0"/>
            </a:p>
          </p:txBody>
        </p:sp>
        <p:sp>
          <p:nvSpPr>
            <p:cNvPr id="44" name="Oval 43"/>
            <p:cNvSpPr/>
            <p:nvPr/>
          </p:nvSpPr>
          <p:spPr>
            <a:xfrm>
              <a:off x="5231130" y="17526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231130" y="2438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4" idx="4"/>
              <a:endCxn id="45" idx="0"/>
            </p:cNvCxnSpPr>
            <p:nvPr/>
          </p:nvCxnSpPr>
          <p:spPr>
            <a:xfrm rot="5400000">
              <a:off x="5116830" y="2209800"/>
              <a:ext cx="457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4" idx="0"/>
            </p:cNvCxnSpPr>
            <p:nvPr/>
          </p:nvCxnSpPr>
          <p:spPr>
            <a:xfrm rot="5400000" flipH="1" flipV="1">
              <a:off x="5273040" y="1680210"/>
              <a:ext cx="14478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5272246" y="2738596"/>
              <a:ext cx="14478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6144103" y="790098"/>
              <a:ext cx="1589" cy="1621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6706394" y="1828800"/>
              <a:ext cx="456406" cy="794"/>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34000" y="2819400"/>
              <a:ext cx="1600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705600" y="2590800"/>
              <a:ext cx="457200" cy="1588"/>
            </a:xfrm>
            <a:prstGeom prst="line">
              <a:avLst/>
            </a:prstGeom>
            <a:ln w="19050">
              <a:headEnd type="ova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934200" y="2057400"/>
              <a:ext cx="228600" cy="1524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2800" y="2209800"/>
              <a:ext cx="609600" cy="1588"/>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651750" y="23622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605482" y="2339340"/>
              <a:ext cx="319318" cy="276999"/>
            </a:xfrm>
            <a:prstGeom prst="rect">
              <a:avLst/>
            </a:prstGeom>
            <a:noFill/>
          </p:spPr>
          <p:txBody>
            <a:bodyPr wrap="none" rtlCol="0">
              <a:spAutoFit/>
            </a:bodyPr>
            <a:lstStyle/>
            <a:p>
              <a:r>
                <a:rPr lang="en-US" sz="1200" b="1" dirty="0" smtClean="0"/>
                <a:t>M</a:t>
              </a:r>
              <a:endParaRPr lang="en-US" sz="1200" b="1" dirty="0"/>
            </a:p>
          </p:txBody>
        </p:sp>
        <p:cxnSp>
          <p:nvCxnSpPr>
            <p:cNvPr id="75" name="Straight Connector 74"/>
            <p:cNvCxnSpPr>
              <a:stCxn id="73" idx="0"/>
              <a:endCxn id="73" idx="0"/>
            </p:cNvCxnSpPr>
            <p:nvPr/>
          </p:nvCxnSpPr>
          <p:spPr>
            <a:xfrm rot="5400000" flipH="1" flipV="1">
              <a:off x="7765141" y="233934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681682" y="26035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684857" y="2346325"/>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3" idx="0"/>
            </p:cNvCxnSpPr>
            <p:nvPr/>
          </p:nvCxnSpPr>
          <p:spPr>
            <a:xfrm rot="5400000" flipH="1" flipV="1">
              <a:off x="7701505" y="2273436"/>
              <a:ext cx="129540" cy="2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7692890" y="2654435"/>
              <a:ext cx="129540" cy="2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654925" y="2732088"/>
              <a:ext cx="193675" cy="1587"/>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953000" y="2359819"/>
              <a:ext cx="193675" cy="1587"/>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5051425" y="2209800"/>
              <a:ext cx="292102" cy="2"/>
            </a:xfrm>
            <a:prstGeom prst="line">
              <a:avLst/>
            </a:prstGeom>
            <a:ln w="19050">
              <a:headEnd type="oval" w="sm"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4972844" y="2285206"/>
              <a:ext cx="151606" cy="7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895850" y="1752600"/>
              <a:ext cx="362472" cy="184666"/>
            </a:xfrm>
            <a:prstGeom prst="rect">
              <a:avLst/>
            </a:prstGeom>
            <a:noFill/>
          </p:spPr>
          <p:txBody>
            <a:bodyPr wrap="none" tIns="0" bIns="0" rtlCol="0">
              <a:spAutoFit/>
            </a:bodyPr>
            <a:lstStyle/>
            <a:p>
              <a:r>
                <a:rPr lang="en-US" sz="1200" dirty="0" err="1" smtClean="0"/>
                <a:t>V</a:t>
              </a:r>
              <a:r>
                <a:rPr lang="en-US" sz="1200" baseline="-25000" dirty="0" err="1" smtClean="0"/>
                <a:t>dc</a:t>
              </a:r>
              <a:endParaRPr lang="en-US" sz="1200" baseline="-25000" dirty="0"/>
            </a:p>
          </p:txBody>
        </p:sp>
        <p:sp>
          <p:nvSpPr>
            <p:cNvPr id="99" name="TextBox 98"/>
            <p:cNvSpPr txBox="1"/>
            <p:nvPr/>
          </p:nvSpPr>
          <p:spPr>
            <a:xfrm>
              <a:off x="4895850" y="2438400"/>
              <a:ext cx="362472" cy="184666"/>
            </a:xfrm>
            <a:prstGeom prst="rect">
              <a:avLst/>
            </a:prstGeom>
            <a:noFill/>
          </p:spPr>
          <p:txBody>
            <a:bodyPr wrap="none" tIns="0" bIns="0" rtlCol="0">
              <a:spAutoFit/>
            </a:bodyPr>
            <a:lstStyle/>
            <a:p>
              <a:r>
                <a:rPr lang="en-US" sz="1200" dirty="0" err="1" smtClean="0"/>
                <a:t>V</a:t>
              </a:r>
              <a:r>
                <a:rPr lang="en-US" sz="1200" baseline="-25000" dirty="0" err="1" smtClean="0"/>
                <a:t>dc</a:t>
              </a:r>
              <a:endParaRPr lang="en-US" sz="1200" baseline="-25000" dirty="0"/>
            </a:p>
          </p:txBody>
        </p:sp>
        <p:sp>
          <p:nvSpPr>
            <p:cNvPr id="100" name="TextBox 99"/>
            <p:cNvSpPr txBox="1"/>
            <p:nvPr/>
          </p:nvSpPr>
          <p:spPr>
            <a:xfrm>
              <a:off x="5124450" y="1600200"/>
              <a:ext cx="261610" cy="184666"/>
            </a:xfrm>
            <a:prstGeom prst="rect">
              <a:avLst/>
            </a:prstGeom>
            <a:noFill/>
          </p:spPr>
          <p:txBody>
            <a:bodyPr wrap="none" tIns="0" bIns="0" rtlCol="0">
              <a:spAutoFit/>
            </a:bodyPr>
            <a:lstStyle/>
            <a:p>
              <a:r>
                <a:rPr lang="en-US" sz="1200" dirty="0" smtClean="0"/>
                <a:t>+</a:t>
              </a:r>
              <a:endParaRPr lang="en-US" sz="1200" dirty="0"/>
            </a:p>
          </p:txBody>
        </p:sp>
        <p:sp>
          <p:nvSpPr>
            <p:cNvPr id="101" name="TextBox 100"/>
            <p:cNvSpPr txBox="1"/>
            <p:nvPr/>
          </p:nvSpPr>
          <p:spPr>
            <a:xfrm>
              <a:off x="5124450" y="2286000"/>
              <a:ext cx="261610" cy="184666"/>
            </a:xfrm>
            <a:prstGeom prst="rect">
              <a:avLst/>
            </a:prstGeom>
            <a:noFill/>
          </p:spPr>
          <p:txBody>
            <a:bodyPr wrap="none" tIns="0" bIns="0" rtlCol="0">
              <a:spAutoFit/>
            </a:bodyPr>
            <a:lstStyle/>
            <a:p>
              <a:r>
                <a:rPr lang="en-US" sz="1200" dirty="0" smtClean="0"/>
                <a:t>+</a:t>
              </a:r>
              <a:endParaRPr lang="en-US" sz="1200" dirty="0"/>
            </a:p>
          </p:txBody>
        </p:sp>
        <p:cxnSp>
          <p:nvCxnSpPr>
            <p:cNvPr id="103" name="Straight Arrow Connector 102"/>
            <p:cNvCxnSpPr/>
            <p:nvPr/>
          </p:nvCxnSpPr>
          <p:spPr>
            <a:xfrm rot="5400000">
              <a:off x="7734300" y="2476500"/>
              <a:ext cx="5334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981428" y="2362200"/>
              <a:ext cx="312330" cy="184666"/>
            </a:xfrm>
            <a:prstGeom prst="rect">
              <a:avLst/>
            </a:prstGeom>
            <a:noFill/>
          </p:spPr>
          <p:txBody>
            <a:bodyPr wrap="none" tIns="0" bIns="0" rtlCol="0">
              <a:spAutoFit/>
            </a:bodyPr>
            <a:lstStyle/>
            <a:p>
              <a:r>
                <a:rPr lang="en-US" sz="1200" dirty="0" err="1" smtClean="0"/>
                <a:t>V</a:t>
              </a:r>
              <a:r>
                <a:rPr lang="en-US" sz="1200" baseline="-25000" dirty="0" err="1" smtClean="0"/>
                <a:t>a</a:t>
              </a:r>
              <a:endParaRPr lang="en-US" sz="1200" baseline="-25000" dirty="0"/>
            </a:p>
          </p:txBody>
        </p:sp>
        <p:sp>
          <p:nvSpPr>
            <p:cNvPr id="105" name="TextBox 104"/>
            <p:cNvSpPr txBox="1"/>
            <p:nvPr/>
          </p:nvSpPr>
          <p:spPr>
            <a:xfrm>
              <a:off x="6553200" y="1828800"/>
              <a:ext cx="439416" cy="184666"/>
            </a:xfrm>
            <a:prstGeom prst="rect">
              <a:avLst/>
            </a:prstGeom>
            <a:noFill/>
          </p:spPr>
          <p:txBody>
            <a:bodyPr wrap="none" tIns="0" bIns="0" rtlCol="0">
              <a:spAutoFit/>
            </a:bodyPr>
            <a:lstStyle/>
            <a:p>
              <a:r>
                <a:rPr lang="en-US" sz="1200" dirty="0" smtClean="0"/>
                <a:t>+</a:t>
              </a:r>
              <a:r>
                <a:rPr lang="en-US" sz="1200" dirty="0" err="1" smtClean="0"/>
                <a:t>V</a:t>
              </a:r>
              <a:r>
                <a:rPr lang="en-US" sz="1200" baseline="-25000" dirty="0" err="1" smtClean="0"/>
                <a:t>dc</a:t>
              </a:r>
              <a:endParaRPr lang="en-US" sz="1200" baseline="-25000" dirty="0"/>
            </a:p>
          </p:txBody>
        </p:sp>
        <p:sp>
          <p:nvSpPr>
            <p:cNvPr id="106" name="TextBox 105"/>
            <p:cNvSpPr txBox="1"/>
            <p:nvPr/>
          </p:nvSpPr>
          <p:spPr>
            <a:xfrm>
              <a:off x="6553200" y="2286000"/>
              <a:ext cx="439416" cy="184666"/>
            </a:xfrm>
            <a:prstGeom prst="rect">
              <a:avLst/>
            </a:prstGeom>
            <a:noFill/>
          </p:spPr>
          <p:txBody>
            <a:bodyPr wrap="none" tIns="0" bIns="0" rtlCol="0">
              <a:spAutoFit/>
            </a:bodyPr>
            <a:lstStyle/>
            <a:p>
              <a:r>
                <a:rPr lang="sr-Latn-CS" sz="1200" dirty="0" smtClean="0"/>
                <a:t>−</a:t>
              </a:r>
              <a:r>
                <a:rPr lang="en-US" sz="1200" dirty="0" err="1" smtClean="0"/>
                <a:t>V</a:t>
              </a:r>
              <a:r>
                <a:rPr lang="en-US" sz="1200" baseline="-25000" dirty="0" err="1" smtClean="0"/>
                <a:t>dc</a:t>
              </a:r>
              <a:endParaRPr lang="en-US" sz="1200" baseline="-25000" dirty="0"/>
            </a:p>
          </p:txBody>
        </p:sp>
        <p:sp>
          <p:nvSpPr>
            <p:cNvPr id="107" name="Arc 106"/>
            <p:cNvSpPr/>
            <p:nvPr/>
          </p:nvSpPr>
          <p:spPr>
            <a:xfrm rot="14454480">
              <a:off x="7002790" y="2049791"/>
              <a:ext cx="381000" cy="381000"/>
            </a:xfrm>
            <a:prstGeom prst="arc">
              <a:avLst>
                <a:gd name="adj1" fmla="val 16200000"/>
                <a:gd name="adj2" fmla="val 20481972"/>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TextBox 108"/>
            <p:cNvSpPr txBox="1"/>
            <p:nvPr/>
          </p:nvSpPr>
          <p:spPr>
            <a:xfrm>
              <a:off x="7981950" y="2162175"/>
              <a:ext cx="261610" cy="184666"/>
            </a:xfrm>
            <a:prstGeom prst="rect">
              <a:avLst/>
            </a:prstGeom>
            <a:noFill/>
          </p:spPr>
          <p:txBody>
            <a:bodyPr wrap="none" tIns="0" bIns="0" rtlCol="0">
              <a:spAutoFit/>
            </a:bodyPr>
            <a:lstStyle/>
            <a:p>
              <a:r>
                <a:rPr lang="en-US" sz="1200" dirty="0" smtClean="0"/>
                <a:t>+</a:t>
              </a:r>
              <a:endParaRPr lang="en-US" sz="1200" dirty="0"/>
            </a:p>
          </p:txBody>
        </p:sp>
        <p:cxnSp>
          <p:nvCxnSpPr>
            <p:cNvPr id="111" name="Straight Connector 110"/>
            <p:cNvCxnSpPr/>
            <p:nvPr/>
          </p:nvCxnSpPr>
          <p:spPr>
            <a:xfrm>
              <a:off x="7772400" y="2209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791200" y="2133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791200" y="2209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5676900" y="1866900"/>
              <a:ext cx="533400" cy="1588"/>
            </a:xfrm>
            <a:prstGeom prst="line">
              <a:avLst/>
            </a:prstGeom>
            <a:ln w="19050">
              <a:tailEnd type="oval"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5639594" y="2513806"/>
              <a:ext cx="609600" cy="1588"/>
            </a:xfrm>
            <a:prstGeom prst="line">
              <a:avLst/>
            </a:prstGeom>
            <a:ln w="19050">
              <a:headEnd type="oval"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876800" y="4343400"/>
            <a:ext cx="3445533" cy="1220788"/>
            <a:chOff x="4876800" y="4343400"/>
            <a:chExt cx="3445533" cy="1220788"/>
          </a:xfrm>
        </p:grpSpPr>
        <p:sp>
          <p:nvSpPr>
            <p:cNvPr id="127" name="TextBox 126"/>
            <p:cNvSpPr txBox="1"/>
            <p:nvPr/>
          </p:nvSpPr>
          <p:spPr>
            <a:xfrm>
              <a:off x="4876800" y="4905375"/>
              <a:ext cx="263214" cy="184666"/>
            </a:xfrm>
            <a:prstGeom prst="rect">
              <a:avLst/>
            </a:prstGeom>
            <a:noFill/>
          </p:spPr>
          <p:txBody>
            <a:bodyPr wrap="none" tIns="0" bIns="0" rtlCol="0">
              <a:spAutoFit/>
            </a:bodyPr>
            <a:lstStyle/>
            <a:p>
              <a:r>
                <a:rPr lang="en-US" sz="1200" dirty="0" smtClean="0"/>
                <a:t>0</a:t>
              </a:r>
              <a:endParaRPr lang="en-US" sz="1200" dirty="0"/>
            </a:p>
          </p:txBody>
        </p:sp>
        <p:sp>
          <p:nvSpPr>
            <p:cNvPr id="128" name="Oval 127"/>
            <p:cNvSpPr/>
            <p:nvPr/>
          </p:nvSpPr>
          <p:spPr>
            <a:xfrm>
              <a:off x="5259705" y="44958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9705" y="51816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28" idx="4"/>
              <a:endCxn id="129" idx="0"/>
            </p:cNvCxnSpPr>
            <p:nvPr/>
          </p:nvCxnSpPr>
          <p:spPr>
            <a:xfrm rot="5400000">
              <a:off x="5145405" y="4953000"/>
              <a:ext cx="457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8" idx="0"/>
            </p:cNvCxnSpPr>
            <p:nvPr/>
          </p:nvCxnSpPr>
          <p:spPr>
            <a:xfrm rot="5400000" flipH="1" flipV="1">
              <a:off x="5301615" y="4423410"/>
              <a:ext cx="14478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flipV="1">
              <a:off x="5300821" y="5481796"/>
              <a:ext cx="14478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6172678" y="3533298"/>
              <a:ext cx="1589" cy="1621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6734969" y="4572000"/>
              <a:ext cx="456406" cy="794"/>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362575" y="5562600"/>
              <a:ext cx="1600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6734175" y="5334000"/>
              <a:ext cx="457200" cy="1588"/>
            </a:xfrm>
            <a:prstGeom prst="line">
              <a:avLst/>
            </a:prstGeom>
            <a:ln w="19050">
              <a:headEnd type="oval"/>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962775" y="4800600"/>
              <a:ext cx="228600" cy="1524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191375" y="4953000"/>
              <a:ext cx="609600" cy="1588"/>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7680325" y="5105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7634057" y="5082540"/>
              <a:ext cx="319318" cy="276999"/>
            </a:xfrm>
            <a:prstGeom prst="rect">
              <a:avLst/>
            </a:prstGeom>
            <a:noFill/>
          </p:spPr>
          <p:txBody>
            <a:bodyPr wrap="none" rtlCol="0">
              <a:spAutoFit/>
            </a:bodyPr>
            <a:lstStyle/>
            <a:p>
              <a:r>
                <a:rPr lang="en-US" sz="1200" b="1" dirty="0" smtClean="0"/>
                <a:t>M</a:t>
              </a:r>
              <a:endParaRPr lang="en-US" sz="1200" b="1" dirty="0"/>
            </a:p>
          </p:txBody>
        </p:sp>
        <p:cxnSp>
          <p:nvCxnSpPr>
            <p:cNvPr id="141" name="Straight Connector 140"/>
            <p:cNvCxnSpPr>
              <a:stCxn id="140" idx="0"/>
              <a:endCxn id="140" idx="0"/>
            </p:cNvCxnSpPr>
            <p:nvPr/>
          </p:nvCxnSpPr>
          <p:spPr>
            <a:xfrm rot="5400000" flipH="1" flipV="1">
              <a:off x="7793716" y="508254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710257" y="53467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713432" y="5089525"/>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0" idx="0"/>
            </p:cNvCxnSpPr>
            <p:nvPr/>
          </p:nvCxnSpPr>
          <p:spPr>
            <a:xfrm rot="5400000" flipH="1" flipV="1">
              <a:off x="7730080" y="5016636"/>
              <a:ext cx="129540" cy="2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7721465" y="5397635"/>
              <a:ext cx="129540" cy="2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683500" y="5475288"/>
              <a:ext cx="193675" cy="1587"/>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4981575" y="5103019"/>
              <a:ext cx="193675" cy="1587"/>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5080000" y="4953000"/>
              <a:ext cx="292102" cy="2"/>
            </a:xfrm>
            <a:prstGeom prst="line">
              <a:avLst/>
            </a:prstGeom>
            <a:ln w="19050">
              <a:headEnd type="oval" w="sm" len="sm"/>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5001419" y="5028406"/>
              <a:ext cx="151606" cy="7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924425" y="4495800"/>
              <a:ext cx="362472" cy="184666"/>
            </a:xfrm>
            <a:prstGeom prst="rect">
              <a:avLst/>
            </a:prstGeom>
            <a:noFill/>
          </p:spPr>
          <p:txBody>
            <a:bodyPr wrap="none" tIns="0" bIns="0" rtlCol="0">
              <a:spAutoFit/>
            </a:bodyPr>
            <a:lstStyle/>
            <a:p>
              <a:r>
                <a:rPr lang="en-US" sz="1200" dirty="0" err="1" smtClean="0"/>
                <a:t>V</a:t>
              </a:r>
              <a:r>
                <a:rPr lang="en-US" sz="1200" baseline="-25000" dirty="0" err="1" smtClean="0"/>
                <a:t>dc</a:t>
              </a:r>
              <a:endParaRPr lang="en-US" sz="1200" baseline="-25000" dirty="0"/>
            </a:p>
          </p:txBody>
        </p:sp>
        <p:sp>
          <p:nvSpPr>
            <p:cNvPr id="151" name="TextBox 150"/>
            <p:cNvSpPr txBox="1"/>
            <p:nvPr/>
          </p:nvSpPr>
          <p:spPr>
            <a:xfrm>
              <a:off x="4924425" y="5181600"/>
              <a:ext cx="362472" cy="184666"/>
            </a:xfrm>
            <a:prstGeom prst="rect">
              <a:avLst/>
            </a:prstGeom>
            <a:noFill/>
          </p:spPr>
          <p:txBody>
            <a:bodyPr wrap="none" tIns="0" bIns="0" rtlCol="0">
              <a:spAutoFit/>
            </a:bodyPr>
            <a:lstStyle/>
            <a:p>
              <a:r>
                <a:rPr lang="en-US" sz="1200" dirty="0" err="1" smtClean="0"/>
                <a:t>V</a:t>
              </a:r>
              <a:r>
                <a:rPr lang="en-US" sz="1200" baseline="-25000" dirty="0" err="1" smtClean="0"/>
                <a:t>dc</a:t>
              </a:r>
              <a:endParaRPr lang="en-US" sz="1200" baseline="-25000" dirty="0"/>
            </a:p>
          </p:txBody>
        </p:sp>
        <p:sp>
          <p:nvSpPr>
            <p:cNvPr id="152" name="TextBox 151"/>
            <p:cNvSpPr txBox="1"/>
            <p:nvPr/>
          </p:nvSpPr>
          <p:spPr>
            <a:xfrm>
              <a:off x="5153025" y="4343400"/>
              <a:ext cx="261610" cy="184666"/>
            </a:xfrm>
            <a:prstGeom prst="rect">
              <a:avLst/>
            </a:prstGeom>
            <a:noFill/>
          </p:spPr>
          <p:txBody>
            <a:bodyPr wrap="none" tIns="0" bIns="0" rtlCol="0">
              <a:spAutoFit/>
            </a:bodyPr>
            <a:lstStyle/>
            <a:p>
              <a:r>
                <a:rPr lang="en-US" sz="1200" dirty="0" smtClean="0"/>
                <a:t>+</a:t>
              </a:r>
              <a:endParaRPr lang="en-US" sz="1200" dirty="0"/>
            </a:p>
          </p:txBody>
        </p:sp>
        <p:sp>
          <p:nvSpPr>
            <p:cNvPr id="153" name="TextBox 152"/>
            <p:cNvSpPr txBox="1"/>
            <p:nvPr/>
          </p:nvSpPr>
          <p:spPr>
            <a:xfrm>
              <a:off x="5153025" y="5029200"/>
              <a:ext cx="261610" cy="184666"/>
            </a:xfrm>
            <a:prstGeom prst="rect">
              <a:avLst/>
            </a:prstGeom>
            <a:noFill/>
          </p:spPr>
          <p:txBody>
            <a:bodyPr wrap="none" tIns="0" bIns="0" rtlCol="0">
              <a:spAutoFit/>
            </a:bodyPr>
            <a:lstStyle/>
            <a:p>
              <a:r>
                <a:rPr lang="en-US" sz="1200" dirty="0" smtClean="0"/>
                <a:t>+</a:t>
              </a:r>
              <a:endParaRPr lang="en-US" sz="1200" dirty="0"/>
            </a:p>
          </p:txBody>
        </p:sp>
        <p:cxnSp>
          <p:nvCxnSpPr>
            <p:cNvPr id="154" name="Straight Arrow Connector 153"/>
            <p:cNvCxnSpPr/>
            <p:nvPr/>
          </p:nvCxnSpPr>
          <p:spPr>
            <a:xfrm rot="5400000">
              <a:off x="7762875" y="5219700"/>
              <a:ext cx="5334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8010003" y="5105400"/>
              <a:ext cx="312330" cy="184666"/>
            </a:xfrm>
            <a:prstGeom prst="rect">
              <a:avLst/>
            </a:prstGeom>
            <a:noFill/>
          </p:spPr>
          <p:txBody>
            <a:bodyPr wrap="none" tIns="0" bIns="0" rtlCol="0">
              <a:spAutoFit/>
            </a:bodyPr>
            <a:lstStyle/>
            <a:p>
              <a:r>
                <a:rPr lang="en-US" sz="1200" dirty="0" err="1" smtClean="0"/>
                <a:t>V</a:t>
              </a:r>
              <a:r>
                <a:rPr lang="en-US" sz="1200" baseline="-25000" dirty="0" err="1" smtClean="0"/>
                <a:t>a</a:t>
              </a:r>
              <a:endParaRPr lang="en-US" sz="1200" baseline="-25000" dirty="0"/>
            </a:p>
          </p:txBody>
        </p:sp>
        <p:sp>
          <p:nvSpPr>
            <p:cNvPr id="156" name="TextBox 155"/>
            <p:cNvSpPr txBox="1"/>
            <p:nvPr/>
          </p:nvSpPr>
          <p:spPr>
            <a:xfrm>
              <a:off x="6581775" y="4572000"/>
              <a:ext cx="439416" cy="184666"/>
            </a:xfrm>
            <a:prstGeom prst="rect">
              <a:avLst/>
            </a:prstGeom>
            <a:noFill/>
          </p:spPr>
          <p:txBody>
            <a:bodyPr wrap="none" tIns="0" bIns="0" rtlCol="0">
              <a:spAutoFit/>
            </a:bodyPr>
            <a:lstStyle/>
            <a:p>
              <a:r>
                <a:rPr lang="en-US" sz="1200" dirty="0" smtClean="0"/>
                <a:t>+</a:t>
              </a:r>
              <a:r>
                <a:rPr lang="en-US" sz="1200" dirty="0" err="1" smtClean="0"/>
                <a:t>V</a:t>
              </a:r>
              <a:r>
                <a:rPr lang="en-US" sz="1200" baseline="-25000" dirty="0" err="1" smtClean="0"/>
                <a:t>dc</a:t>
              </a:r>
              <a:endParaRPr lang="en-US" sz="1200" baseline="-25000" dirty="0"/>
            </a:p>
          </p:txBody>
        </p:sp>
        <p:sp>
          <p:nvSpPr>
            <p:cNvPr id="157" name="TextBox 156"/>
            <p:cNvSpPr txBox="1"/>
            <p:nvPr/>
          </p:nvSpPr>
          <p:spPr>
            <a:xfrm>
              <a:off x="6581775" y="5029200"/>
              <a:ext cx="439416" cy="184666"/>
            </a:xfrm>
            <a:prstGeom prst="rect">
              <a:avLst/>
            </a:prstGeom>
            <a:noFill/>
          </p:spPr>
          <p:txBody>
            <a:bodyPr wrap="none" tIns="0" bIns="0" rtlCol="0">
              <a:spAutoFit/>
            </a:bodyPr>
            <a:lstStyle/>
            <a:p>
              <a:r>
                <a:rPr lang="sr-Latn-CS" sz="1200" dirty="0" smtClean="0"/>
                <a:t>−</a:t>
              </a:r>
              <a:r>
                <a:rPr lang="en-US" sz="1200" dirty="0" err="1" smtClean="0"/>
                <a:t>V</a:t>
              </a:r>
              <a:r>
                <a:rPr lang="en-US" sz="1200" baseline="-25000" dirty="0" err="1" smtClean="0"/>
                <a:t>dc</a:t>
              </a:r>
              <a:endParaRPr lang="en-US" sz="1200" baseline="-25000" dirty="0"/>
            </a:p>
          </p:txBody>
        </p:sp>
        <p:sp>
          <p:nvSpPr>
            <p:cNvPr id="158" name="Arc 157"/>
            <p:cNvSpPr/>
            <p:nvPr/>
          </p:nvSpPr>
          <p:spPr>
            <a:xfrm rot="14454480">
              <a:off x="7031365" y="4792991"/>
              <a:ext cx="381000" cy="381000"/>
            </a:xfrm>
            <a:prstGeom prst="arc">
              <a:avLst>
                <a:gd name="adj1" fmla="val 16200000"/>
                <a:gd name="adj2" fmla="val 20481972"/>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TextBox 158"/>
            <p:cNvSpPr txBox="1"/>
            <p:nvPr/>
          </p:nvSpPr>
          <p:spPr>
            <a:xfrm>
              <a:off x="8010525" y="4905375"/>
              <a:ext cx="261610" cy="184666"/>
            </a:xfrm>
            <a:prstGeom prst="rect">
              <a:avLst/>
            </a:prstGeom>
            <a:noFill/>
          </p:spPr>
          <p:txBody>
            <a:bodyPr wrap="none" tIns="0" bIns="0" rtlCol="0">
              <a:spAutoFit/>
            </a:bodyPr>
            <a:lstStyle/>
            <a:p>
              <a:r>
                <a:rPr lang="en-US" sz="1200" dirty="0" smtClean="0"/>
                <a:t>+</a:t>
              </a:r>
              <a:endParaRPr lang="en-US" sz="1200" dirty="0"/>
            </a:p>
          </p:txBody>
        </p:sp>
        <p:cxnSp>
          <p:nvCxnSpPr>
            <p:cNvPr id="160" name="Straight Connector 159"/>
            <p:cNvCxnSpPr/>
            <p:nvPr/>
          </p:nvCxnSpPr>
          <p:spPr>
            <a:xfrm>
              <a:off x="7800975" y="4953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816600" y="4572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819775" y="4638675"/>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flipH="1" flipV="1">
              <a:off x="5853907" y="4462463"/>
              <a:ext cx="237331" cy="794"/>
            </a:xfrm>
            <a:prstGeom prst="line">
              <a:avLst/>
            </a:prstGeom>
            <a:ln w="19050">
              <a:tailEnd type="oval"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flipH="1" flipV="1">
              <a:off x="5842000" y="5432425"/>
              <a:ext cx="260350" cy="1588"/>
            </a:xfrm>
            <a:prstGeom prst="line">
              <a:avLst/>
            </a:prstGeom>
            <a:ln w="19050">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819775" y="5232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822950" y="5299075"/>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5676106" y="4940300"/>
              <a:ext cx="59055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394325" y="4953000"/>
              <a:ext cx="574675"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972175" y="4953000"/>
              <a:ext cx="885825" cy="1588"/>
            </a:xfrm>
            <a:prstGeom prst="line">
              <a:avLst/>
            </a:prstGeom>
            <a:ln w="19050">
              <a:headEnd type="oval" w="sm" len="sm"/>
              <a:tailEnd type="ova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6629400" y="4791075"/>
              <a:ext cx="263214" cy="184666"/>
            </a:xfrm>
            <a:prstGeom prst="rect">
              <a:avLst/>
            </a:prstGeom>
            <a:noFill/>
          </p:spPr>
          <p:txBody>
            <a:bodyPr wrap="none" tIns="0" bIns="0" rtlCol="0">
              <a:spAutoFit/>
            </a:bodyPr>
            <a:lstStyle/>
            <a:p>
              <a:r>
                <a:rPr lang="en-US" sz="1200" dirty="0" smtClean="0"/>
                <a:t>0</a:t>
              </a:r>
              <a:endParaRPr lang="en-US" sz="1200" dirty="0"/>
            </a:p>
          </p:txBody>
        </p:sp>
      </p:grpSp>
      <p:grpSp>
        <p:nvGrpSpPr>
          <p:cNvPr id="201" name="Group 200"/>
          <p:cNvGrpSpPr/>
          <p:nvPr/>
        </p:nvGrpSpPr>
        <p:grpSpPr>
          <a:xfrm>
            <a:off x="711736" y="1235075"/>
            <a:ext cx="3275269" cy="2142178"/>
            <a:chOff x="718086" y="1235075"/>
            <a:chExt cx="3275269" cy="2142178"/>
          </a:xfrm>
        </p:grpSpPr>
        <p:cxnSp>
          <p:nvCxnSpPr>
            <p:cNvPr id="112" name="Straight Connector 111"/>
            <p:cNvCxnSpPr/>
            <p:nvPr/>
          </p:nvCxnSpPr>
          <p:spPr>
            <a:xfrm rot="10800000" flipH="1">
              <a:off x="718086" y="2324101"/>
              <a:ext cx="120114" cy="64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838200" y="2130425"/>
              <a:ext cx="152400" cy="381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990600" y="1828800"/>
              <a:ext cx="152400" cy="381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143000" y="1524000"/>
              <a:ext cx="174625" cy="381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308100" y="133985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466850" y="1235075"/>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1631950" y="134620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809750" y="153670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1990725" y="180340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162175" y="211455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2336006" y="242570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514600" y="2691757"/>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2683667" y="2988469"/>
              <a:ext cx="157164" cy="64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843216" y="321945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3012285" y="337661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3181352" y="335280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3343276" y="325279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3505200" y="3088485"/>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664743" y="281940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3821905" y="2490790"/>
              <a:ext cx="171450" cy="6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304800" y="1752600"/>
            <a:ext cx="8396514" cy="3962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pPr lvl="0">
              <a:defRPr/>
            </a:pPr>
            <a:r>
              <a:rPr lang="sr-Latn-CS" sz="4000" dirty="0" smtClean="0">
                <a:solidFill>
                  <a:prstClr val="black"/>
                </a:solidFill>
                <a:ea typeface="+mn-ea"/>
                <a:cs typeface="+mn-cs"/>
              </a:rPr>
              <a:t>Invertor sa 5 nivoa</a:t>
            </a:r>
            <a:endParaRPr lang="en-US" sz="4000" dirty="0">
              <a:solidFill>
                <a:prstClr val="black"/>
              </a:solidFill>
              <a:ea typeface="+mn-ea"/>
              <a:cs typeface="+mn-cs"/>
            </a:endParaRPr>
          </a:p>
        </p:txBody>
      </p:sp>
      <p:pic>
        <p:nvPicPr>
          <p:cNvPr id="4" name="Picture 5"/>
          <p:cNvPicPr>
            <a:picLocks noChangeAspect="1" noChangeArrowheads="1"/>
          </p:cNvPicPr>
          <p:nvPr/>
        </p:nvPicPr>
        <p:blipFill>
          <a:blip r:embed="rId3"/>
          <a:srcRect/>
          <a:stretch>
            <a:fillRect/>
          </a:stretch>
        </p:blipFill>
        <p:spPr bwMode="auto">
          <a:xfrm>
            <a:off x="0" y="2057400"/>
            <a:ext cx="4267200" cy="3276600"/>
          </a:xfrm>
          <a:prstGeom prst="rect">
            <a:avLst/>
          </a:prstGeom>
          <a:noFill/>
          <a:ln w="12699">
            <a:noFill/>
            <a:miter lim="800000"/>
            <a:headEnd type="none" w="sm" len="sm"/>
            <a:tailEnd type="none" w="sm" len="sm"/>
          </a:ln>
        </p:spPr>
      </p:pic>
      <p:sp>
        <p:nvSpPr>
          <p:cNvPr id="5" name="TextBox 4"/>
          <p:cNvSpPr txBox="1"/>
          <p:nvPr/>
        </p:nvSpPr>
        <p:spPr>
          <a:xfrm>
            <a:off x="2971800" y="5181600"/>
            <a:ext cx="878254" cy="369332"/>
          </a:xfrm>
          <a:prstGeom prst="rect">
            <a:avLst/>
          </a:prstGeom>
          <a:noFill/>
        </p:spPr>
        <p:txBody>
          <a:bodyPr wrap="none" rtlCol="0">
            <a:spAutoFit/>
          </a:bodyPr>
          <a:lstStyle/>
          <a:p>
            <a:r>
              <a:rPr lang="sr-Latn-CS" b="1" dirty="0" smtClean="0"/>
              <a:t>5 nivoa</a:t>
            </a:r>
            <a:endParaRPr lang="en-US" b="1" dirty="0"/>
          </a:p>
        </p:txBody>
      </p:sp>
      <p:pic>
        <p:nvPicPr>
          <p:cNvPr id="6"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557215" y="2457452"/>
            <a:ext cx="3276600" cy="2362200"/>
          </a:xfrm>
          <a:prstGeom prst="rect">
            <a:avLst/>
          </a:prstGeom>
          <a:noFill/>
        </p:spPr>
      </p:pic>
      <p:sp>
        <p:nvSpPr>
          <p:cNvPr id="7" name="TextBox 6"/>
          <p:cNvSpPr txBox="1"/>
          <p:nvPr/>
        </p:nvSpPr>
        <p:spPr>
          <a:xfrm>
            <a:off x="1874681" y="5105400"/>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8" name="TextBox 7"/>
          <p:cNvSpPr txBox="1"/>
          <p:nvPr/>
        </p:nvSpPr>
        <p:spPr>
          <a:xfrm>
            <a:off x="152400" y="3276600"/>
            <a:ext cx="184666" cy="778879"/>
          </a:xfrm>
          <a:prstGeom prst="rect">
            <a:avLst/>
          </a:prstGeom>
          <a:solidFill>
            <a:schemeClr val="bg1"/>
          </a:solidFill>
        </p:spPr>
        <p:txBody>
          <a:bodyPr vert="vert270" wrap="square" lIns="0" tIns="0" rIns="0" bIns="0" rtlCol="0">
            <a:spAutoFit/>
          </a:bodyPr>
          <a:lstStyle/>
          <a:p>
            <a:pPr algn="ctr"/>
            <a:r>
              <a:rPr lang="sr-Latn-CS" sz="1200" dirty="0" smtClean="0"/>
              <a:t>V</a:t>
            </a:r>
            <a:r>
              <a:rPr lang="en-US" sz="1200" baseline="-25000" dirty="0" smtClean="0"/>
              <a:t>a </a:t>
            </a:r>
            <a:r>
              <a:rPr lang="en-US" sz="1200" dirty="0" smtClean="0"/>
              <a:t>/</a:t>
            </a:r>
            <a:r>
              <a:rPr lang="en-US" sz="1200" dirty="0" err="1" smtClean="0"/>
              <a:t>V</a:t>
            </a:r>
            <a:r>
              <a:rPr lang="en-US" sz="1200" baseline="-25000" dirty="0" err="1" smtClean="0"/>
              <a:t>dc</a:t>
            </a:r>
            <a:endParaRPr lang="en-US" sz="1200" dirty="0"/>
          </a:p>
        </p:txBody>
      </p:sp>
      <p:sp>
        <p:nvSpPr>
          <p:cNvPr id="10" name="TextBox 9"/>
          <p:cNvSpPr txBox="1"/>
          <p:nvPr/>
        </p:nvSpPr>
        <p:spPr>
          <a:xfrm>
            <a:off x="4233867" y="3613189"/>
            <a:ext cx="351451" cy="242059"/>
          </a:xfrm>
          <a:prstGeom prst="rect">
            <a:avLst/>
          </a:prstGeom>
          <a:noFill/>
        </p:spPr>
        <p:txBody>
          <a:bodyPr wrap="none" tIns="0" bIns="0" rtlCol="0">
            <a:spAutoFit/>
          </a:bodyPr>
          <a:lstStyle/>
          <a:p>
            <a:r>
              <a:rPr lang="en-US" sz="1200" dirty="0" smtClean="0"/>
              <a:t>0</a:t>
            </a:r>
            <a:endParaRPr lang="en-US" sz="1200" dirty="0"/>
          </a:p>
        </p:txBody>
      </p:sp>
      <p:sp>
        <p:nvSpPr>
          <p:cNvPr id="11" name="Oval 10"/>
          <p:cNvSpPr/>
          <p:nvPr/>
        </p:nvSpPr>
        <p:spPr>
          <a:xfrm>
            <a:off x="4702266" y="3019165"/>
            <a:ext cx="305233" cy="2996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02266" y="3918106"/>
            <a:ext cx="305233" cy="2996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4"/>
            <a:endCxn id="12" idx="0"/>
          </p:cNvCxnSpPr>
          <p:nvPr/>
        </p:nvCxnSpPr>
        <p:spPr>
          <a:xfrm rot="5400000">
            <a:off x="4555235" y="3618440"/>
            <a:ext cx="599294" cy="2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0"/>
          </p:cNvCxnSpPr>
          <p:nvPr/>
        </p:nvCxnSpPr>
        <p:spPr>
          <a:xfrm rot="5400000" flipH="1" flipV="1">
            <a:off x="4759994" y="2924257"/>
            <a:ext cx="189777" cy="2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758934" y="4311582"/>
            <a:ext cx="189777" cy="2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5921313" y="1737709"/>
            <a:ext cx="2083" cy="21654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77657" y="3119038"/>
            <a:ext cx="598254" cy="106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39621" y="4417518"/>
            <a:ext cx="2136633" cy="20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76607" y="4117852"/>
            <a:ext cx="599294" cy="2120"/>
          </a:xfrm>
          <a:prstGeom prst="line">
            <a:avLst/>
          </a:prstGeom>
          <a:ln w="19050">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76254" y="3418694"/>
            <a:ext cx="305233" cy="199765"/>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81487" y="3618459"/>
            <a:ext cx="813955" cy="2082"/>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934347" y="3818224"/>
            <a:ext cx="305233" cy="2996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908194" y="3800134"/>
            <a:ext cx="341760" cy="307777"/>
          </a:xfrm>
          <a:prstGeom prst="rect">
            <a:avLst/>
          </a:prstGeom>
          <a:noFill/>
        </p:spPr>
        <p:txBody>
          <a:bodyPr wrap="none" rtlCol="0">
            <a:spAutoFit/>
          </a:bodyPr>
          <a:lstStyle/>
          <a:p>
            <a:r>
              <a:rPr lang="en-US" sz="1400" b="1" dirty="0" smtClean="0"/>
              <a:t>M</a:t>
            </a:r>
            <a:endParaRPr lang="en-US" sz="1200" b="1" dirty="0"/>
          </a:p>
        </p:txBody>
      </p:sp>
      <p:cxnSp>
        <p:nvCxnSpPr>
          <p:cNvPr id="24" name="Straight Connector 23"/>
          <p:cNvCxnSpPr>
            <a:stCxn id="23" idx="0"/>
            <a:endCxn id="23" idx="0"/>
          </p:cNvCxnSpPr>
          <p:nvPr/>
        </p:nvCxnSpPr>
        <p:spPr>
          <a:xfrm rot="5400000" flipH="1" flipV="1">
            <a:off x="8079074" y="3800134"/>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74313" y="4134518"/>
            <a:ext cx="203489" cy="20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78553" y="3797415"/>
            <a:ext cx="203489" cy="20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0"/>
          </p:cNvCxnSpPr>
          <p:nvPr/>
        </p:nvCxnSpPr>
        <p:spPr>
          <a:xfrm rot="16200000" flipV="1">
            <a:off x="7982132" y="3703192"/>
            <a:ext cx="190035" cy="38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7990861" y="4201256"/>
            <a:ext cx="169800" cy="30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938587" y="4303071"/>
            <a:ext cx="258600" cy="208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330899" y="3815103"/>
            <a:ext cx="258600" cy="208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4462318" y="3618459"/>
            <a:ext cx="390023" cy="3"/>
          </a:xfrm>
          <a:prstGeom prst="line">
            <a:avLst/>
          </a:prstGeom>
          <a:ln w="19050">
            <a:headEnd type="oval" w="sm"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59247" y="3717291"/>
            <a:ext cx="198724" cy="10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92817" y="3048000"/>
            <a:ext cx="483983" cy="242059"/>
          </a:xfrm>
          <a:prstGeom prst="rect">
            <a:avLst/>
          </a:prstGeom>
          <a:noFill/>
        </p:spPr>
        <p:txBody>
          <a:bodyPr wrap="none" tIns="0" bIns="0" rtlCol="0">
            <a:spAutoFit/>
          </a:bodyPr>
          <a:lstStyle/>
          <a:p>
            <a:r>
              <a:rPr lang="en-US" sz="1200" dirty="0" err="1" smtClean="0"/>
              <a:t>V</a:t>
            </a:r>
            <a:r>
              <a:rPr lang="en-US" sz="1200" baseline="-25000" dirty="0" err="1" smtClean="0"/>
              <a:t>dc</a:t>
            </a:r>
            <a:endParaRPr lang="en-US" sz="1200" baseline="-25000" dirty="0"/>
          </a:p>
        </p:txBody>
      </p:sp>
      <p:sp>
        <p:nvSpPr>
          <p:cNvPr id="34" name="TextBox 33"/>
          <p:cNvSpPr txBox="1"/>
          <p:nvPr/>
        </p:nvSpPr>
        <p:spPr>
          <a:xfrm>
            <a:off x="4392817" y="3962400"/>
            <a:ext cx="483983" cy="242059"/>
          </a:xfrm>
          <a:prstGeom prst="rect">
            <a:avLst/>
          </a:prstGeom>
          <a:noFill/>
        </p:spPr>
        <p:txBody>
          <a:bodyPr wrap="none" tIns="0" bIns="0" rtlCol="0">
            <a:spAutoFit/>
          </a:bodyPr>
          <a:lstStyle/>
          <a:p>
            <a:r>
              <a:rPr lang="en-US" sz="1200" dirty="0" err="1" smtClean="0"/>
              <a:t>V</a:t>
            </a:r>
            <a:r>
              <a:rPr lang="en-US" sz="1200" baseline="-25000" dirty="0" err="1" smtClean="0"/>
              <a:t>dc</a:t>
            </a:r>
            <a:endParaRPr lang="en-US" sz="1200" baseline="-25000" dirty="0"/>
          </a:p>
        </p:txBody>
      </p:sp>
      <p:sp>
        <p:nvSpPr>
          <p:cNvPr id="35" name="TextBox 34"/>
          <p:cNvSpPr txBox="1"/>
          <p:nvPr/>
        </p:nvSpPr>
        <p:spPr>
          <a:xfrm>
            <a:off x="4657726" y="2853563"/>
            <a:ext cx="349309" cy="242059"/>
          </a:xfrm>
          <a:prstGeom prst="rect">
            <a:avLst/>
          </a:prstGeom>
          <a:noFill/>
        </p:spPr>
        <p:txBody>
          <a:bodyPr wrap="none" tIns="0" bIns="0" rtlCol="0">
            <a:spAutoFit/>
          </a:bodyPr>
          <a:lstStyle/>
          <a:p>
            <a:r>
              <a:rPr lang="en-US" sz="1200" dirty="0" smtClean="0"/>
              <a:t>+</a:t>
            </a:r>
            <a:endParaRPr lang="en-US" sz="1200" dirty="0"/>
          </a:p>
        </p:txBody>
      </p:sp>
      <p:sp>
        <p:nvSpPr>
          <p:cNvPr id="36" name="TextBox 35"/>
          <p:cNvSpPr txBox="1"/>
          <p:nvPr/>
        </p:nvSpPr>
        <p:spPr>
          <a:xfrm>
            <a:off x="4660839" y="3767141"/>
            <a:ext cx="349309" cy="242059"/>
          </a:xfrm>
          <a:prstGeom prst="rect">
            <a:avLst/>
          </a:prstGeom>
          <a:noFill/>
        </p:spPr>
        <p:txBody>
          <a:bodyPr wrap="none" tIns="0" bIns="0" rtlCol="0">
            <a:spAutoFit/>
          </a:bodyPr>
          <a:lstStyle/>
          <a:p>
            <a:r>
              <a:rPr lang="en-US" sz="1200" dirty="0" smtClean="0"/>
              <a:t>+</a:t>
            </a:r>
            <a:endParaRPr lang="en-US" sz="1200" dirty="0"/>
          </a:p>
        </p:txBody>
      </p:sp>
      <p:cxnSp>
        <p:nvCxnSpPr>
          <p:cNvPr id="37" name="Straight Arrow Connector 36"/>
          <p:cNvCxnSpPr/>
          <p:nvPr/>
        </p:nvCxnSpPr>
        <p:spPr>
          <a:xfrm rot="5400000">
            <a:off x="8051088" y="3968028"/>
            <a:ext cx="699177" cy="212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374543" y="3818224"/>
            <a:ext cx="417032" cy="242059"/>
          </a:xfrm>
          <a:prstGeom prst="rect">
            <a:avLst/>
          </a:prstGeom>
          <a:noFill/>
        </p:spPr>
        <p:txBody>
          <a:bodyPr wrap="none" tIns="0" bIns="0" rtlCol="0">
            <a:spAutoFit/>
          </a:bodyPr>
          <a:lstStyle/>
          <a:p>
            <a:r>
              <a:rPr lang="en-US" sz="1200" dirty="0" err="1" smtClean="0"/>
              <a:t>V</a:t>
            </a:r>
            <a:r>
              <a:rPr lang="en-US" sz="1200" baseline="-25000" dirty="0" err="1" smtClean="0"/>
              <a:t>a</a:t>
            </a:r>
            <a:endParaRPr lang="en-US" sz="1200" baseline="-25000" dirty="0"/>
          </a:p>
        </p:txBody>
      </p:sp>
      <p:sp>
        <p:nvSpPr>
          <p:cNvPr id="39" name="TextBox 38"/>
          <p:cNvSpPr txBox="1"/>
          <p:nvPr/>
        </p:nvSpPr>
        <p:spPr>
          <a:xfrm>
            <a:off x="6910450" y="3198816"/>
            <a:ext cx="402674" cy="153888"/>
          </a:xfrm>
          <a:prstGeom prst="rect">
            <a:avLst/>
          </a:prstGeom>
          <a:noFill/>
        </p:spPr>
        <p:txBody>
          <a:bodyPr wrap="none" tIns="0" bIns="0" rtlCol="0">
            <a:spAutoFit/>
          </a:bodyPr>
          <a:lstStyle/>
          <a:p>
            <a:r>
              <a:rPr lang="en-US" sz="1000" dirty="0" smtClean="0"/>
              <a:t>+</a:t>
            </a:r>
            <a:r>
              <a:rPr lang="en-US" sz="1000" dirty="0" err="1" smtClean="0"/>
              <a:t>V</a:t>
            </a:r>
            <a:r>
              <a:rPr lang="en-US" sz="1000" baseline="-25000" dirty="0" err="1" smtClean="0"/>
              <a:t>dc</a:t>
            </a:r>
            <a:endParaRPr lang="en-US" sz="1000" baseline="-25000" dirty="0"/>
          </a:p>
        </p:txBody>
      </p:sp>
      <p:sp>
        <p:nvSpPr>
          <p:cNvPr id="40" name="TextBox 39"/>
          <p:cNvSpPr txBox="1"/>
          <p:nvPr/>
        </p:nvSpPr>
        <p:spPr>
          <a:xfrm>
            <a:off x="6927275" y="3798125"/>
            <a:ext cx="402674" cy="153888"/>
          </a:xfrm>
          <a:prstGeom prst="rect">
            <a:avLst/>
          </a:prstGeom>
          <a:noFill/>
        </p:spPr>
        <p:txBody>
          <a:bodyPr wrap="none" tIns="0" bIns="0" rtlCol="0">
            <a:spAutoFit/>
          </a:bodyPr>
          <a:lstStyle/>
          <a:p>
            <a:r>
              <a:rPr lang="sr-Latn-CS" sz="1000" dirty="0" smtClean="0"/>
              <a:t>−</a:t>
            </a:r>
            <a:r>
              <a:rPr lang="en-US" sz="1000" dirty="0" err="1" smtClean="0"/>
              <a:t>V</a:t>
            </a:r>
            <a:r>
              <a:rPr lang="en-US" sz="1000" baseline="-25000" dirty="0" err="1" smtClean="0"/>
              <a:t>dc</a:t>
            </a:r>
            <a:endParaRPr lang="en-US" sz="1000" baseline="-25000" dirty="0"/>
          </a:p>
        </p:txBody>
      </p:sp>
      <p:sp>
        <p:nvSpPr>
          <p:cNvPr id="41" name="Arc 40"/>
          <p:cNvSpPr/>
          <p:nvPr/>
        </p:nvSpPr>
        <p:spPr>
          <a:xfrm rot="14454480">
            <a:off x="7072492" y="3404066"/>
            <a:ext cx="499412" cy="508722"/>
          </a:xfrm>
          <a:prstGeom prst="arc">
            <a:avLst>
              <a:gd name="adj1" fmla="val 16200000"/>
              <a:gd name="adj2" fmla="val 20481972"/>
            </a:avLst>
          </a:prstGeom>
          <a:ln w="317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8375240" y="3556033"/>
            <a:ext cx="349309" cy="242059"/>
          </a:xfrm>
          <a:prstGeom prst="rect">
            <a:avLst/>
          </a:prstGeom>
          <a:noFill/>
        </p:spPr>
        <p:txBody>
          <a:bodyPr wrap="none" tIns="0" bIns="0" rtlCol="0">
            <a:spAutoFit/>
          </a:bodyPr>
          <a:lstStyle/>
          <a:p>
            <a:r>
              <a:rPr lang="en-US" sz="1200" dirty="0" smtClean="0"/>
              <a:t>+</a:t>
            </a:r>
            <a:endParaRPr lang="en-US" sz="1200" dirty="0"/>
          </a:p>
        </p:txBody>
      </p:sp>
      <p:cxnSp>
        <p:nvCxnSpPr>
          <p:cNvPr id="43" name="Straight Connector 42"/>
          <p:cNvCxnSpPr/>
          <p:nvPr/>
        </p:nvCxnSpPr>
        <p:spPr>
          <a:xfrm>
            <a:off x="8095443" y="3618459"/>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45848" y="3339521"/>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50087" y="3426918"/>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590089" y="2883441"/>
            <a:ext cx="127547" cy="1549"/>
          </a:xfrm>
          <a:prstGeom prst="line">
            <a:avLst/>
          </a:prstGeom>
          <a:ln w="19050">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5589031" y="4354500"/>
            <a:ext cx="127547" cy="574"/>
          </a:xfrm>
          <a:prstGeom prst="line">
            <a:avLst/>
          </a:prstGeom>
          <a:ln w="19050">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50087" y="4196773"/>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54327" y="4284170"/>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5481638" y="3609979"/>
            <a:ext cx="347664" cy="47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882014" y="3618459"/>
            <a:ext cx="767323" cy="20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53576" y="3618459"/>
            <a:ext cx="1182779" cy="2082"/>
          </a:xfrm>
          <a:prstGeom prst="line">
            <a:avLst/>
          </a:prstGeom>
          <a:ln w="1905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43541" y="3796721"/>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47780" y="3884118"/>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53067" y="2947985"/>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57307" y="3035382"/>
            <a:ext cx="406978" cy="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500689" y="3190874"/>
            <a:ext cx="3048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506246" y="4037806"/>
            <a:ext cx="3048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3089" y="3195637"/>
            <a:ext cx="838200" cy="1588"/>
          </a:xfrm>
          <a:prstGeom prst="line">
            <a:avLst/>
          </a:prstGeom>
          <a:ln w="19050">
            <a:headEnd type="oval" w="sm"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657852" y="4043363"/>
            <a:ext cx="838200" cy="1588"/>
          </a:xfrm>
          <a:prstGeom prst="line">
            <a:avLst/>
          </a:prstGeom>
          <a:ln w="19050">
            <a:headEnd type="oval" w="sm"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91289" y="3200400"/>
            <a:ext cx="390525" cy="28575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486526" y="3743326"/>
            <a:ext cx="409575" cy="300037"/>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415089" y="3343274"/>
            <a:ext cx="518091" cy="153888"/>
          </a:xfrm>
          <a:prstGeom prst="rect">
            <a:avLst/>
          </a:prstGeom>
          <a:noFill/>
        </p:spPr>
        <p:txBody>
          <a:bodyPr wrap="none" tIns="0" bIns="0" rtlCol="0">
            <a:spAutoFit/>
          </a:bodyPr>
          <a:lstStyle/>
          <a:p>
            <a:r>
              <a:rPr lang="en-US" sz="1000" dirty="0" smtClean="0"/>
              <a:t>+</a:t>
            </a:r>
            <a:r>
              <a:rPr lang="en-US" sz="1000" dirty="0" err="1" smtClean="0"/>
              <a:t>V</a:t>
            </a:r>
            <a:r>
              <a:rPr lang="en-US" sz="1000" baseline="-25000" dirty="0" err="1" smtClean="0"/>
              <a:t>dc</a:t>
            </a:r>
            <a:r>
              <a:rPr lang="sr-Latn-CS" sz="1000" dirty="0" smtClean="0"/>
              <a:t>/2</a:t>
            </a:r>
            <a:endParaRPr lang="en-US" sz="1000" dirty="0"/>
          </a:p>
        </p:txBody>
      </p:sp>
      <p:sp>
        <p:nvSpPr>
          <p:cNvPr id="78" name="TextBox 77"/>
          <p:cNvSpPr txBox="1"/>
          <p:nvPr/>
        </p:nvSpPr>
        <p:spPr>
          <a:xfrm>
            <a:off x="6434141" y="3700467"/>
            <a:ext cx="518091" cy="153888"/>
          </a:xfrm>
          <a:prstGeom prst="rect">
            <a:avLst/>
          </a:prstGeom>
          <a:noFill/>
        </p:spPr>
        <p:txBody>
          <a:bodyPr wrap="none" tIns="0" bIns="0" rtlCol="0">
            <a:spAutoFit/>
          </a:bodyPr>
          <a:lstStyle/>
          <a:p>
            <a:r>
              <a:rPr lang="sr-Latn-CS" sz="1000" dirty="0" smtClean="0"/>
              <a:t>−</a:t>
            </a:r>
            <a:r>
              <a:rPr lang="en-US" sz="1000" dirty="0" err="1" smtClean="0"/>
              <a:t>V</a:t>
            </a:r>
            <a:r>
              <a:rPr lang="en-US" sz="1000" baseline="-25000" dirty="0" err="1" smtClean="0"/>
              <a:t>dc</a:t>
            </a:r>
            <a:r>
              <a:rPr lang="sr-Latn-CS" sz="1000" dirty="0" smtClean="0"/>
              <a:t>/2</a:t>
            </a:r>
            <a:endParaRPr lang="en-US" sz="1000" dirty="0"/>
          </a:p>
        </p:txBody>
      </p:sp>
      <p:sp>
        <p:nvSpPr>
          <p:cNvPr id="64" name="TextBox 63"/>
          <p:cNvSpPr txBox="1"/>
          <p:nvPr/>
        </p:nvSpPr>
        <p:spPr>
          <a:xfrm>
            <a:off x="2684307" y="2362200"/>
            <a:ext cx="965392" cy="276999"/>
          </a:xfrm>
          <a:prstGeom prst="rect">
            <a:avLst/>
          </a:prstGeom>
          <a:noFill/>
        </p:spPr>
        <p:txBody>
          <a:bodyPr wrap="none" rtlCol="0">
            <a:spAutoFit/>
          </a:bodyPr>
          <a:lstStyle/>
          <a:p>
            <a:r>
              <a:rPr lang="sr-Latn-CS" sz="1200" dirty="0" smtClean="0"/>
              <a:t>Nivo 1 (</a:t>
            </a:r>
            <a:r>
              <a:rPr lang="sr-Latn-CS" sz="1200" b="1" dirty="0" smtClean="0"/>
              <a:t>+V</a:t>
            </a:r>
            <a:r>
              <a:rPr lang="sr-Latn-CS" sz="1200" b="1" baseline="-25000" dirty="0" smtClean="0"/>
              <a:t>dc</a:t>
            </a:r>
            <a:r>
              <a:rPr lang="sr-Latn-CS" sz="1200" dirty="0" smtClean="0"/>
              <a:t>)</a:t>
            </a:r>
            <a:endParaRPr lang="en-US" sz="1200" dirty="0"/>
          </a:p>
        </p:txBody>
      </p:sp>
      <p:sp>
        <p:nvSpPr>
          <p:cNvPr id="67" name="TextBox 66"/>
          <p:cNvSpPr txBox="1"/>
          <p:nvPr/>
        </p:nvSpPr>
        <p:spPr>
          <a:xfrm>
            <a:off x="2684307" y="2895600"/>
            <a:ext cx="1125693" cy="276999"/>
          </a:xfrm>
          <a:prstGeom prst="rect">
            <a:avLst/>
          </a:prstGeom>
          <a:noFill/>
        </p:spPr>
        <p:txBody>
          <a:bodyPr wrap="none" rtlCol="0">
            <a:spAutoFit/>
          </a:bodyPr>
          <a:lstStyle/>
          <a:p>
            <a:r>
              <a:rPr lang="sr-Latn-CS" sz="1200" dirty="0" smtClean="0"/>
              <a:t>Nivo 2 (</a:t>
            </a:r>
            <a:r>
              <a:rPr lang="sr-Latn-CS" sz="1200" b="1" dirty="0" smtClean="0"/>
              <a:t>+V</a:t>
            </a:r>
            <a:r>
              <a:rPr lang="sr-Latn-CS" sz="1200" b="1" baseline="-25000" dirty="0" smtClean="0"/>
              <a:t>dc </a:t>
            </a:r>
            <a:r>
              <a:rPr lang="sr-Latn-CS" sz="1200" b="1" dirty="0" smtClean="0"/>
              <a:t>/2</a:t>
            </a:r>
            <a:r>
              <a:rPr lang="sr-Latn-CS" sz="1200" dirty="0" smtClean="0"/>
              <a:t>)</a:t>
            </a:r>
            <a:endParaRPr lang="en-US" sz="1200" dirty="0"/>
          </a:p>
        </p:txBody>
      </p:sp>
      <p:sp>
        <p:nvSpPr>
          <p:cNvPr id="70" name="TextBox 69"/>
          <p:cNvSpPr txBox="1"/>
          <p:nvPr/>
        </p:nvSpPr>
        <p:spPr>
          <a:xfrm>
            <a:off x="2684307" y="3429000"/>
            <a:ext cx="789190" cy="276999"/>
          </a:xfrm>
          <a:prstGeom prst="rect">
            <a:avLst/>
          </a:prstGeom>
          <a:noFill/>
        </p:spPr>
        <p:txBody>
          <a:bodyPr wrap="none" rtlCol="0">
            <a:spAutoFit/>
          </a:bodyPr>
          <a:lstStyle/>
          <a:p>
            <a:r>
              <a:rPr lang="sr-Latn-CS" sz="1200" dirty="0" smtClean="0"/>
              <a:t>Nivo 3 (</a:t>
            </a:r>
            <a:r>
              <a:rPr lang="sr-Latn-CS" sz="1200" b="1" dirty="0" smtClean="0"/>
              <a:t>0</a:t>
            </a:r>
            <a:r>
              <a:rPr lang="sr-Latn-CS" sz="1200" dirty="0" smtClean="0"/>
              <a:t>)</a:t>
            </a:r>
            <a:endParaRPr lang="en-US" sz="1200" dirty="0"/>
          </a:p>
        </p:txBody>
      </p:sp>
      <p:sp>
        <p:nvSpPr>
          <p:cNvPr id="73" name="TextBox 72"/>
          <p:cNvSpPr txBox="1"/>
          <p:nvPr/>
        </p:nvSpPr>
        <p:spPr>
          <a:xfrm>
            <a:off x="685800" y="4114800"/>
            <a:ext cx="1125693" cy="276999"/>
          </a:xfrm>
          <a:prstGeom prst="rect">
            <a:avLst/>
          </a:prstGeom>
          <a:noFill/>
        </p:spPr>
        <p:txBody>
          <a:bodyPr wrap="none" rtlCol="0">
            <a:spAutoFit/>
          </a:bodyPr>
          <a:lstStyle/>
          <a:p>
            <a:r>
              <a:rPr lang="sr-Latn-CS" sz="1200" dirty="0" smtClean="0"/>
              <a:t>Nivo 4 (</a:t>
            </a:r>
            <a:r>
              <a:rPr lang="sr-Latn-CS" sz="1200" b="1" dirty="0" smtClean="0"/>
              <a:t>−V</a:t>
            </a:r>
            <a:r>
              <a:rPr lang="sr-Latn-CS" sz="1200" b="1" baseline="-25000" dirty="0" smtClean="0"/>
              <a:t>dc </a:t>
            </a:r>
            <a:r>
              <a:rPr lang="sr-Latn-CS" sz="1200" b="1" dirty="0" smtClean="0"/>
              <a:t>/2</a:t>
            </a:r>
            <a:r>
              <a:rPr lang="sr-Latn-CS" sz="1200" dirty="0" smtClean="0"/>
              <a:t>)</a:t>
            </a:r>
            <a:endParaRPr lang="en-US" sz="1200" dirty="0"/>
          </a:p>
        </p:txBody>
      </p:sp>
      <p:sp>
        <p:nvSpPr>
          <p:cNvPr id="75" name="TextBox 74"/>
          <p:cNvSpPr txBox="1"/>
          <p:nvPr/>
        </p:nvSpPr>
        <p:spPr>
          <a:xfrm>
            <a:off x="685800" y="4572000"/>
            <a:ext cx="987835" cy="276999"/>
          </a:xfrm>
          <a:prstGeom prst="rect">
            <a:avLst/>
          </a:prstGeom>
          <a:noFill/>
        </p:spPr>
        <p:txBody>
          <a:bodyPr wrap="none" rtlCol="0">
            <a:spAutoFit/>
          </a:bodyPr>
          <a:lstStyle/>
          <a:p>
            <a:r>
              <a:rPr lang="sr-Latn-CS" sz="1200" dirty="0" smtClean="0"/>
              <a:t>Nivo 5 (</a:t>
            </a:r>
            <a:r>
              <a:rPr lang="sr-Latn-CS" sz="1200" b="1" dirty="0" smtClean="0"/>
              <a:t>−V</a:t>
            </a:r>
            <a:r>
              <a:rPr lang="sr-Latn-CS" sz="1200" b="1" baseline="-25000" dirty="0" smtClean="0"/>
              <a:t>dc </a:t>
            </a:r>
            <a:r>
              <a:rPr lang="sr-Latn-CS" sz="1200" dirty="0" smtClean="0"/>
              <a:t>)</a:t>
            </a:r>
            <a:endParaRPr lang="en-US" sz="1200" dirty="0"/>
          </a:p>
        </p:txBody>
      </p:sp>
      <p:cxnSp>
        <p:nvCxnSpPr>
          <p:cNvPr id="79" name="Straight Arrow Connector 78"/>
          <p:cNvCxnSpPr>
            <a:stCxn id="64" idx="1"/>
          </p:cNvCxnSpPr>
          <p:nvPr/>
        </p:nvCxnSpPr>
        <p:spPr>
          <a:xfrm rot="10800000">
            <a:off x="1905001" y="2438400"/>
            <a:ext cx="779307" cy="623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7" idx="1"/>
          </p:cNvCxnSpPr>
          <p:nvPr/>
        </p:nvCxnSpPr>
        <p:spPr>
          <a:xfrm rot="10800000" flipV="1">
            <a:off x="2133601" y="3034100"/>
            <a:ext cx="550707" cy="139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flipV="1">
            <a:off x="2392680" y="3581400"/>
            <a:ext cx="291628" cy="381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73" idx="3"/>
          </p:cNvCxnSpPr>
          <p:nvPr/>
        </p:nvCxnSpPr>
        <p:spPr>
          <a:xfrm rot="10800000" flipV="1">
            <a:off x="1811494" y="4221480"/>
            <a:ext cx="405927" cy="31820"/>
          </a:xfrm>
          <a:prstGeom prst="straightConnector1">
            <a:avLst/>
          </a:prstGeom>
          <a:ln>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75" idx="3"/>
          </p:cNvCxnSpPr>
          <p:nvPr/>
        </p:nvCxnSpPr>
        <p:spPr>
          <a:xfrm rot="10800000">
            <a:off x="1673636" y="4710500"/>
            <a:ext cx="871445" cy="105340"/>
          </a:xfrm>
          <a:prstGeom prst="straightConnector1">
            <a:avLst/>
          </a:prstGeom>
          <a:ln>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9600" y="3636962"/>
            <a:ext cx="3200400" cy="1588"/>
          </a:xfrm>
          <a:prstGeom prst="line">
            <a:avLst/>
          </a:prstGeom>
          <a:ln w="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3"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smtClean="0">
                <a:solidFill>
                  <a:prstClr val="black"/>
                </a:solidFill>
              </a:rPr>
              <a:t>Invertor sa 5 nivoa</a:t>
            </a:r>
            <a:br>
              <a:rPr lang="sr-Latn-CS" dirty="0" smtClean="0">
                <a:solidFill>
                  <a:prstClr val="black"/>
                </a:solidFill>
              </a:rPr>
            </a:br>
            <a:r>
              <a:rPr lang="sr-Latn-CS" sz="4000" dirty="0" smtClean="0">
                <a:solidFill>
                  <a:prstClr val="black"/>
                </a:solidFill>
              </a:rPr>
              <a:t>osciloskopski snimak napona</a:t>
            </a:r>
            <a:endParaRPr lang="en-US" dirty="0"/>
          </a:p>
        </p:txBody>
      </p:sp>
      <p:pic>
        <p:nvPicPr>
          <p:cNvPr id="1026" name="Picture 2" descr="&amp;Rcy;&amp;iecy;&amp;zcy;&amp;ucy;&amp;lcy;&amp;tcy;&amp;acy;&amp;tcy; &amp;scy;&amp;lcy;&amp;icy;&amp;kcy;&amp;acy; &amp;zcy;&amp;acy; multi level inverter"/>
          <p:cNvPicPr>
            <a:picLocks noChangeAspect="1" noChangeArrowheads="1"/>
          </p:cNvPicPr>
          <p:nvPr/>
        </p:nvPicPr>
        <p:blipFill>
          <a:blip r:embed="rId3">
            <a:lum contrast="10000"/>
          </a:blip>
          <a:srcRect b="6587"/>
          <a:stretch>
            <a:fillRect/>
          </a:stretch>
        </p:blipFill>
        <p:spPr bwMode="auto">
          <a:xfrm>
            <a:off x="990600" y="3124200"/>
            <a:ext cx="6915150" cy="2971800"/>
          </a:xfrm>
          <a:prstGeom prst="rect">
            <a:avLst/>
          </a:prstGeom>
          <a:noFill/>
        </p:spPr>
      </p:pic>
      <p:sp>
        <p:nvSpPr>
          <p:cNvPr id="4" name="TextBox 3"/>
          <p:cNvSpPr txBox="1"/>
          <p:nvPr/>
        </p:nvSpPr>
        <p:spPr>
          <a:xfrm>
            <a:off x="4151376" y="5957501"/>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5" name="TextBox 4"/>
          <p:cNvSpPr txBox="1"/>
          <p:nvPr/>
        </p:nvSpPr>
        <p:spPr>
          <a:xfrm>
            <a:off x="952500" y="4150296"/>
            <a:ext cx="161583" cy="574104"/>
          </a:xfrm>
          <a:prstGeom prst="rect">
            <a:avLst/>
          </a:prstGeom>
          <a:solidFill>
            <a:schemeClr val="bg1"/>
          </a:solidFill>
        </p:spPr>
        <p:txBody>
          <a:bodyPr vert="vert270" wrap="square" lIns="0" tIns="0" rIns="0" bIns="0" rtlCol="0">
            <a:spAutoFit/>
          </a:bodyPr>
          <a:lstStyle/>
          <a:p>
            <a:pPr algn="ctr"/>
            <a:r>
              <a:rPr lang="sr-Latn-CS" sz="1050" dirty="0" smtClean="0"/>
              <a:t>V</a:t>
            </a:r>
            <a:r>
              <a:rPr lang="sr-Latn-CS" sz="1050" baseline="-25000" dirty="0" smtClean="0"/>
              <a:t>a</a:t>
            </a:r>
            <a:r>
              <a:rPr lang="sr-Latn-CS" sz="1050" dirty="0" smtClean="0"/>
              <a:t> </a:t>
            </a:r>
            <a:r>
              <a:rPr lang="en-US" sz="1050" dirty="0" smtClean="0"/>
              <a:t>[</a:t>
            </a:r>
            <a:r>
              <a:rPr lang="sr-Latn-CS" sz="1050" dirty="0" smtClean="0"/>
              <a:t>V</a:t>
            </a:r>
            <a:r>
              <a:rPr lang="en-US" sz="1050" dirty="0" smtClean="0"/>
              <a:t>]</a:t>
            </a:r>
            <a:endParaRPr lang="en-US" sz="1050" dirty="0"/>
          </a:p>
        </p:txBody>
      </p:sp>
      <p:grpSp>
        <p:nvGrpSpPr>
          <p:cNvPr id="18" name="Group 17"/>
          <p:cNvGrpSpPr/>
          <p:nvPr/>
        </p:nvGrpSpPr>
        <p:grpSpPr>
          <a:xfrm>
            <a:off x="1752600" y="1752600"/>
            <a:ext cx="3293351" cy="2286000"/>
            <a:chOff x="1752600" y="1752600"/>
            <a:chExt cx="3293351" cy="2286000"/>
          </a:xfrm>
        </p:grpSpPr>
        <p:pic>
          <p:nvPicPr>
            <p:cNvPr id="38913" name="Picture 1"/>
            <p:cNvPicPr>
              <a:picLocks noChangeAspect="1" noChangeArrowheads="1"/>
            </p:cNvPicPr>
            <p:nvPr/>
          </p:nvPicPr>
          <p:blipFill>
            <a:blip r:embed="rId4"/>
            <a:srcRect/>
            <a:stretch>
              <a:fillRect/>
            </a:stretch>
          </p:blipFill>
          <p:spPr bwMode="auto">
            <a:xfrm>
              <a:off x="2743200" y="1828800"/>
              <a:ext cx="1828800" cy="1162050"/>
            </a:xfrm>
            <a:prstGeom prst="rect">
              <a:avLst/>
            </a:prstGeom>
            <a:noFill/>
            <a:ln w="9525">
              <a:noFill/>
              <a:miter lim="800000"/>
              <a:headEnd/>
              <a:tailEnd/>
            </a:ln>
            <a:effectLst/>
          </p:spPr>
        </p:pic>
        <p:sp>
          <p:nvSpPr>
            <p:cNvPr id="13" name="Oval 12"/>
            <p:cNvSpPr/>
            <p:nvPr/>
          </p:nvSpPr>
          <p:spPr>
            <a:xfrm>
              <a:off x="1752600" y="3352800"/>
              <a:ext cx="228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95800" y="2716768"/>
              <a:ext cx="550151" cy="369332"/>
            </a:xfrm>
            <a:prstGeom prst="rect">
              <a:avLst/>
            </a:prstGeom>
            <a:noFill/>
          </p:spPr>
          <p:txBody>
            <a:bodyPr wrap="none" rtlCol="0">
              <a:spAutoFit/>
            </a:bodyPr>
            <a:lstStyle/>
            <a:p>
              <a:r>
                <a:rPr lang="sr-Latn-CS" dirty="0" smtClean="0"/>
                <a:t>25V</a:t>
              </a:r>
              <a:endParaRPr lang="en-US" dirty="0"/>
            </a:p>
          </p:txBody>
        </p:sp>
        <p:sp>
          <p:nvSpPr>
            <p:cNvPr id="15" name="TextBox 14"/>
            <p:cNvSpPr txBox="1"/>
            <p:nvPr/>
          </p:nvSpPr>
          <p:spPr>
            <a:xfrm>
              <a:off x="4483100" y="1752600"/>
              <a:ext cx="550151" cy="369332"/>
            </a:xfrm>
            <a:prstGeom prst="rect">
              <a:avLst/>
            </a:prstGeom>
            <a:noFill/>
          </p:spPr>
          <p:txBody>
            <a:bodyPr wrap="none" rtlCol="0">
              <a:spAutoFit/>
            </a:bodyPr>
            <a:lstStyle/>
            <a:p>
              <a:r>
                <a:rPr lang="sr-Latn-CS" dirty="0" smtClean="0"/>
                <a:t>50V</a:t>
              </a:r>
              <a:endParaRPr lang="en-US" dirty="0"/>
            </a:p>
          </p:txBody>
        </p:sp>
        <p:cxnSp>
          <p:nvCxnSpPr>
            <p:cNvPr id="17" name="Straight Arrow Connector 16"/>
            <p:cNvCxnSpPr>
              <a:stCxn id="13" idx="0"/>
              <a:endCxn id="38913" idx="1"/>
            </p:cNvCxnSpPr>
            <p:nvPr/>
          </p:nvCxnSpPr>
          <p:spPr>
            <a:xfrm rot="5400000" flipH="1" flipV="1">
              <a:off x="1833563" y="2443163"/>
              <a:ext cx="942975" cy="876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smtClean="0">
                <a:solidFill>
                  <a:prstClr val="black"/>
                </a:solidFill>
              </a:rPr>
              <a:t>Invertor sa 6 nivoa</a:t>
            </a:r>
            <a:br>
              <a:rPr lang="sr-Latn-CS" dirty="0" smtClean="0">
                <a:solidFill>
                  <a:prstClr val="black"/>
                </a:solidFill>
              </a:rPr>
            </a:br>
            <a:r>
              <a:rPr lang="sr-Latn-CS" sz="4000" dirty="0" smtClean="0">
                <a:solidFill>
                  <a:prstClr val="black"/>
                </a:solidFill>
              </a:rPr>
              <a:t>Realizacija pomoću komparatora</a:t>
            </a:r>
            <a:endParaRPr lang="en-US" dirty="0"/>
          </a:p>
        </p:txBody>
      </p:sp>
      <p:pic>
        <p:nvPicPr>
          <p:cNvPr id="18434" name="Picture 2"/>
          <p:cNvPicPr>
            <a:picLocks noChangeAspect="1" noChangeArrowheads="1"/>
          </p:cNvPicPr>
          <p:nvPr/>
        </p:nvPicPr>
        <p:blipFill>
          <a:blip r:embed="rId3"/>
          <a:srcRect/>
          <a:stretch>
            <a:fillRect/>
          </a:stretch>
        </p:blipFill>
        <p:spPr bwMode="auto">
          <a:xfrm>
            <a:off x="533400" y="2209800"/>
            <a:ext cx="8010525" cy="3552825"/>
          </a:xfrm>
          <a:prstGeom prst="rect">
            <a:avLst/>
          </a:prstGeom>
          <a:noFill/>
          <a:ln w="9525">
            <a:noFill/>
            <a:miter lim="800000"/>
            <a:headEnd/>
            <a:tailEnd/>
          </a:ln>
          <a:effectLst/>
        </p:spPr>
      </p:pic>
      <p:sp>
        <p:nvSpPr>
          <p:cNvPr id="4" name="TextBox 3"/>
          <p:cNvSpPr txBox="1"/>
          <p:nvPr/>
        </p:nvSpPr>
        <p:spPr>
          <a:xfrm>
            <a:off x="4432143" y="5510212"/>
            <a:ext cx="784767" cy="184666"/>
          </a:xfrm>
          <a:prstGeom prst="rect">
            <a:avLst/>
          </a:prstGeom>
          <a:solidFill>
            <a:schemeClr val="bg1"/>
          </a:solidFill>
        </p:spPr>
        <p:txBody>
          <a:bodyPr wrap="none" tIns="0" bIns="0" rtlCol="0">
            <a:spAutoFit/>
          </a:bodyPr>
          <a:lstStyle/>
          <a:p>
            <a:r>
              <a:rPr lang="sr-Latn-CS" sz="1200" dirty="0" smtClean="0"/>
              <a:t>Vreme </a:t>
            </a:r>
            <a:r>
              <a:rPr lang="en-US" sz="1200" dirty="0" smtClean="0"/>
              <a:t>[s]</a:t>
            </a:r>
            <a:endParaRPr lang="en-US" sz="1200" dirty="0"/>
          </a:p>
        </p:txBody>
      </p:sp>
      <p:sp>
        <p:nvSpPr>
          <p:cNvPr id="5" name="TextBox 4"/>
          <p:cNvSpPr txBox="1"/>
          <p:nvPr/>
        </p:nvSpPr>
        <p:spPr>
          <a:xfrm>
            <a:off x="5410200" y="2971800"/>
            <a:ext cx="906017" cy="369332"/>
          </a:xfrm>
          <a:prstGeom prst="rect">
            <a:avLst/>
          </a:prstGeom>
          <a:solidFill>
            <a:schemeClr val="bg1"/>
          </a:solidFill>
          <a:ln>
            <a:solidFill>
              <a:schemeClr val="accent1"/>
            </a:solidFill>
          </a:ln>
        </p:spPr>
        <p:txBody>
          <a:bodyPr wrap="none" tIns="0" bIns="0" rtlCol="0">
            <a:spAutoFit/>
          </a:bodyPr>
          <a:lstStyle/>
          <a:p>
            <a:pPr algn="ctr"/>
            <a:r>
              <a:rPr lang="sr-Latn-CS" sz="1200" dirty="0" smtClean="0">
                <a:solidFill>
                  <a:schemeClr val="tx2"/>
                </a:solidFill>
              </a:rPr>
              <a:t>Modulišući </a:t>
            </a:r>
          </a:p>
          <a:p>
            <a:pPr algn="ctr"/>
            <a:r>
              <a:rPr lang="sr-Latn-CS" sz="1200" dirty="0" smtClean="0">
                <a:solidFill>
                  <a:schemeClr val="tx2"/>
                </a:solidFill>
              </a:rPr>
              <a:t>signal</a:t>
            </a:r>
            <a:endParaRPr lang="en-US" sz="1200" dirty="0">
              <a:solidFill>
                <a:schemeClr val="tx2"/>
              </a:solidFill>
            </a:endParaRPr>
          </a:p>
        </p:txBody>
      </p:sp>
      <p:cxnSp>
        <p:nvCxnSpPr>
          <p:cNvPr id="7" name="Straight Arrow Connector 6"/>
          <p:cNvCxnSpPr>
            <a:stCxn id="5" idx="3"/>
          </p:cNvCxnSpPr>
          <p:nvPr/>
        </p:nvCxnSpPr>
        <p:spPr>
          <a:xfrm>
            <a:off x="6316217" y="3156466"/>
            <a:ext cx="541783" cy="272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4191000"/>
            <a:ext cx="1523999" cy="553998"/>
          </a:xfrm>
          <a:prstGeom prst="rect">
            <a:avLst/>
          </a:prstGeom>
          <a:solidFill>
            <a:schemeClr val="tx2"/>
          </a:solidFill>
          <a:ln>
            <a:solidFill>
              <a:schemeClr val="accent1"/>
            </a:solidFill>
          </a:ln>
        </p:spPr>
        <p:txBody>
          <a:bodyPr wrap="square" tIns="0" bIns="0" rtlCol="0">
            <a:spAutoFit/>
          </a:bodyPr>
          <a:lstStyle/>
          <a:p>
            <a:pPr algn="ctr"/>
            <a:r>
              <a:rPr lang="sr-Latn-CS" sz="1200" dirty="0" smtClean="0">
                <a:solidFill>
                  <a:srgbClr val="00FFFF"/>
                </a:solidFill>
              </a:rPr>
              <a:t>Signal nosilac komparatora za preklopnik nivoa </a:t>
            </a:r>
            <a:r>
              <a:rPr lang="sr-Latn-CS" sz="1200" b="1" dirty="0" smtClean="0">
                <a:solidFill>
                  <a:srgbClr val="00FFFF"/>
                </a:solidFill>
              </a:rPr>
              <a:t>0</a:t>
            </a:r>
            <a:r>
              <a:rPr lang="sr-Latn-CS" sz="1200" dirty="0" smtClean="0">
                <a:solidFill>
                  <a:srgbClr val="00FFFF"/>
                </a:solidFill>
              </a:rPr>
              <a:t> i </a:t>
            </a:r>
            <a:r>
              <a:rPr lang="sr-Latn-CS" sz="1200" b="1" dirty="0" smtClean="0">
                <a:solidFill>
                  <a:srgbClr val="00FFFF"/>
                </a:solidFill>
              </a:rPr>
              <a:t>1</a:t>
            </a:r>
            <a:endParaRPr lang="en-US" sz="1200" b="1" dirty="0">
              <a:solidFill>
                <a:srgbClr val="00FFFF"/>
              </a:solidFill>
            </a:endParaRPr>
          </a:p>
        </p:txBody>
      </p:sp>
      <p:cxnSp>
        <p:nvCxnSpPr>
          <p:cNvPr id="9" name="Straight Arrow Connector 8"/>
          <p:cNvCxnSpPr/>
          <p:nvPr/>
        </p:nvCxnSpPr>
        <p:spPr>
          <a:xfrm>
            <a:off x="2514600" y="44958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400" y="4895088"/>
            <a:ext cx="582404" cy="184666"/>
          </a:xfrm>
          <a:prstGeom prst="rect">
            <a:avLst/>
          </a:prstGeom>
          <a:solidFill>
            <a:schemeClr val="bg1"/>
          </a:solidFill>
          <a:ln>
            <a:solidFill>
              <a:schemeClr val="accent1"/>
            </a:solidFill>
          </a:ln>
        </p:spPr>
        <p:txBody>
          <a:bodyPr wrap="none" tIns="0" bIns="0" rtlCol="0">
            <a:spAutoFit/>
          </a:bodyPr>
          <a:lstStyle/>
          <a:p>
            <a:pPr algn="ctr"/>
            <a:r>
              <a:rPr lang="sr-Latn-CS" sz="1200" dirty="0" smtClean="0">
                <a:solidFill>
                  <a:schemeClr val="tx2"/>
                </a:solidFill>
              </a:rPr>
              <a:t>Nivo </a:t>
            </a:r>
            <a:r>
              <a:rPr lang="sr-Latn-CS" sz="1200" b="1" dirty="0" smtClean="0">
                <a:solidFill>
                  <a:schemeClr val="tx2"/>
                </a:solidFill>
              </a:rPr>
              <a:t>0</a:t>
            </a:r>
            <a:endParaRPr lang="en-US" sz="1200" b="1" dirty="0">
              <a:solidFill>
                <a:schemeClr val="tx2"/>
              </a:solidFill>
            </a:endParaRPr>
          </a:p>
        </p:txBody>
      </p:sp>
      <p:sp>
        <p:nvSpPr>
          <p:cNvPr id="13" name="TextBox 12"/>
          <p:cNvSpPr txBox="1"/>
          <p:nvPr/>
        </p:nvSpPr>
        <p:spPr>
          <a:xfrm>
            <a:off x="6172200" y="4419600"/>
            <a:ext cx="582404" cy="184666"/>
          </a:xfrm>
          <a:prstGeom prst="rect">
            <a:avLst/>
          </a:prstGeom>
          <a:solidFill>
            <a:schemeClr val="bg1"/>
          </a:solidFill>
          <a:ln>
            <a:solidFill>
              <a:schemeClr val="accent1"/>
            </a:solidFill>
          </a:ln>
        </p:spPr>
        <p:txBody>
          <a:bodyPr wrap="none" tIns="0" bIns="0" rtlCol="0">
            <a:spAutoFit/>
          </a:bodyPr>
          <a:lstStyle/>
          <a:p>
            <a:pPr algn="ctr"/>
            <a:r>
              <a:rPr lang="sr-Latn-CS" sz="1200" dirty="0" smtClean="0">
                <a:solidFill>
                  <a:schemeClr val="tx2"/>
                </a:solidFill>
              </a:rPr>
              <a:t>Nivo </a:t>
            </a:r>
            <a:r>
              <a:rPr lang="sr-Latn-CS" sz="1200" b="1" dirty="0" smtClean="0">
                <a:solidFill>
                  <a:schemeClr val="tx2"/>
                </a:solidFill>
              </a:rPr>
              <a:t>1</a:t>
            </a:r>
            <a:endParaRPr lang="en-US" sz="1200" b="1" dirty="0">
              <a:solidFill>
                <a:schemeClr val="tx2"/>
              </a:solidFill>
            </a:endParaRPr>
          </a:p>
        </p:txBody>
      </p:sp>
      <p:cxnSp>
        <p:nvCxnSpPr>
          <p:cNvPr id="15" name="Straight Arrow Connector 14"/>
          <p:cNvCxnSpPr>
            <a:stCxn id="12" idx="1"/>
          </p:cNvCxnSpPr>
          <p:nvPr/>
        </p:nvCxnSpPr>
        <p:spPr>
          <a:xfrm rot="10800000" flipV="1">
            <a:off x="5193792" y="4987420"/>
            <a:ext cx="292608" cy="5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a:xfrm rot="10800000" flipV="1">
            <a:off x="5888736" y="4511932"/>
            <a:ext cx="283464" cy="5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a:bodyPr>
          <a:lstStyle/>
          <a:p>
            <a:r>
              <a:rPr lang="sr-Latn-CS" dirty="0" smtClean="0">
                <a:solidFill>
                  <a:prstClr val="black"/>
                </a:solidFill>
              </a:rPr>
              <a:t>Invertor sa 11 nivoa</a:t>
            </a:r>
            <a:endParaRPr lang="en-US" dirty="0"/>
          </a:p>
        </p:txBody>
      </p:sp>
      <p:pic>
        <p:nvPicPr>
          <p:cNvPr id="17410" name="Picture 2"/>
          <p:cNvPicPr>
            <a:picLocks noChangeAspect="1" noChangeArrowheads="1"/>
          </p:cNvPicPr>
          <p:nvPr/>
        </p:nvPicPr>
        <p:blipFill>
          <a:blip r:embed="rId3"/>
          <a:srcRect/>
          <a:stretch>
            <a:fillRect/>
          </a:stretch>
        </p:blipFill>
        <p:spPr bwMode="auto">
          <a:xfrm>
            <a:off x="1143000" y="968644"/>
            <a:ext cx="6958012" cy="5660756"/>
          </a:xfrm>
          <a:prstGeom prst="rect">
            <a:avLst/>
          </a:prstGeom>
          <a:noFill/>
          <a:ln w="9525">
            <a:noFill/>
            <a:miter lim="800000"/>
            <a:headEnd/>
            <a:tailEnd/>
          </a:ln>
          <a:effectLst/>
        </p:spPr>
      </p:pic>
      <p:sp>
        <p:nvSpPr>
          <p:cNvPr id="4" name="TextBox 3"/>
          <p:cNvSpPr txBox="1"/>
          <p:nvPr/>
        </p:nvSpPr>
        <p:spPr>
          <a:xfrm>
            <a:off x="4751832" y="1981200"/>
            <a:ext cx="161583" cy="574104"/>
          </a:xfrm>
          <a:prstGeom prst="rect">
            <a:avLst/>
          </a:prstGeom>
          <a:solidFill>
            <a:schemeClr val="bg1"/>
          </a:solidFill>
        </p:spPr>
        <p:txBody>
          <a:bodyPr vert="vert270" wrap="square" lIns="0" tIns="0" rIns="0" bIns="0" rtlCol="0">
            <a:spAutoFit/>
          </a:bodyPr>
          <a:lstStyle/>
          <a:p>
            <a:pPr algn="ctr"/>
            <a:r>
              <a:rPr lang="sr-Latn-CS" sz="1050" dirty="0" smtClean="0"/>
              <a:t>V</a:t>
            </a:r>
            <a:r>
              <a:rPr lang="sr-Latn-CS" sz="1050" baseline="-25000" dirty="0" smtClean="0"/>
              <a:t>a</a:t>
            </a:r>
            <a:r>
              <a:rPr lang="sr-Latn-CS" sz="1050" dirty="0" smtClean="0"/>
              <a:t> </a:t>
            </a:r>
            <a:r>
              <a:rPr lang="en-US" sz="1050" dirty="0" smtClean="0"/>
              <a:t>[</a:t>
            </a:r>
            <a:r>
              <a:rPr lang="sr-Latn-CS" sz="1050" dirty="0" smtClean="0"/>
              <a:t>V</a:t>
            </a:r>
            <a:r>
              <a:rPr lang="en-US" sz="1050" dirty="0" smtClean="0"/>
              <a:t>]</a:t>
            </a:r>
            <a:endParaRPr lang="en-US" sz="1050" dirty="0"/>
          </a:p>
        </p:txBody>
      </p:sp>
      <p:sp>
        <p:nvSpPr>
          <p:cNvPr id="5" name="TextBox 4"/>
          <p:cNvSpPr txBox="1"/>
          <p:nvPr/>
        </p:nvSpPr>
        <p:spPr>
          <a:xfrm>
            <a:off x="4791417" y="4876800"/>
            <a:ext cx="161583" cy="574104"/>
          </a:xfrm>
          <a:prstGeom prst="rect">
            <a:avLst/>
          </a:prstGeom>
          <a:solidFill>
            <a:schemeClr val="bg1"/>
          </a:solidFill>
        </p:spPr>
        <p:txBody>
          <a:bodyPr vert="vert270" wrap="square" lIns="0" tIns="0" rIns="0" bIns="0" rtlCol="0">
            <a:spAutoFit/>
          </a:bodyPr>
          <a:lstStyle/>
          <a:p>
            <a:pPr algn="ctr"/>
            <a:r>
              <a:rPr lang="sr-Latn-CS" sz="1050" dirty="0" smtClean="0"/>
              <a:t>V</a:t>
            </a:r>
            <a:r>
              <a:rPr lang="sr-Latn-CS" sz="1050" baseline="-25000" dirty="0" smtClean="0"/>
              <a:t>a</a:t>
            </a:r>
            <a:r>
              <a:rPr lang="sr-Latn-CS" sz="1050" dirty="0" smtClean="0"/>
              <a:t> </a:t>
            </a:r>
            <a:r>
              <a:rPr lang="en-US" sz="1050" dirty="0" smtClean="0"/>
              <a:t>[</a:t>
            </a:r>
            <a:r>
              <a:rPr lang="sr-Latn-CS" sz="1050" dirty="0" smtClean="0"/>
              <a:t>V</a:t>
            </a:r>
            <a:r>
              <a:rPr lang="en-US" sz="1050" dirty="0" smtClean="0"/>
              <a:t>]</a:t>
            </a:r>
            <a:endParaRPr lang="en-US" sz="1050" dirty="0"/>
          </a:p>
        </p:txBody>
      </p:sp>
      <p:sp>
        <p:nvSpPr>
          <p:cNvPr id="6" name="TextBox 5"/>
          <p:cNvSpPr txBox="1"/>
          <p:nvPr/>
        </p:nvSpPr>
        <p:spPr>
          <a:xfrm>
            <a:off x="1161288" y="4150296"/>
            <a:ext cx="138499" cy="1869504"/>
          </a:xfrm>
          <a:prstGeom prst="rect">
            <a:avLst/>
          </a:prstGeom>
          <a:solidFill>
            <a:schemeClr val="bg1"/>
          </a:solidFill>
        </p:spPr>
        <p:txBody>
          <a:bodyPr vert="vert270" wrap="square" lIns="0" tIns="0" rIns="0" bIns="0" rtlCol="0">
            <a:spAutoFit/>
          </a:bodyPr>
          <a:lstStyle/>
          <a:p>
            <a:pPr algn="ctr"/>
            <a:r>
              <a:rPr lang="sr-Latn-CS" sz="900" dirty="0" smtClean="0"/>
              <a:t>Modulišući i referentni signali </a:t>
            </a:r>
            <a:endParaRPr lang="en-US" sz="900" dirty="0"/>
          </a:p>
        </p:txBody>
      </p:sp>
      <p:sp>
        <p:nvSpPr>
          <p:cNvPr id="7" name="TextBox 6"/>
          <p:cNvSpPr txBox="1"/>
          <p:nvPr/>
        </p:nvSpPr>
        <p:spPr>
          <a:xfrm>
            <a:off x="1170432" y="1371600"/>
            <a:ext cx="138499" cy="1869504"/>
          </a:xfrm>
          <a:prstGeom prst="rect">
            <a:avLst/>
          </a:prstGeom>
          <a:solidFill>
            <a:schemeClr val="bg1"/>
          </a:solidFill>
        </p:spPr>
        <p:txBody>
          <a:bodyPr vert="vert270" wrap="square" lIns="0" tIns="0" rIns="0" bIns="0" rtlCol="0">
            <a:spAutoFit/>
          </a:bodyPr>
          <a:lstStyle/>
          <a:p>
            <a:pPr algn="ctr"/>
            <a:r>
              <a:rPr lang="sr-Latn-CS" sz="900" dirty="0" smtClean="0"/>
              <a:t>Modulišući i referentni signali </a:t>
            </a:r>
            <a:endParaRPr lang="en-US" sz="900" dirty="0"/>
          </a:p>
        </p:txBody>
      </p:sp>
      <p:sp>
        <p:nvSpPr>
          <p:cNvPr id="8" name="TextBox 7"/>
          <p:cNvSpPr txBox="1"/>
          <p:nvPr/>
        </p:nvSpPr>
        <p:spPr>
          <a:xfrm>
            <a:off x="2514600" y="3563112"/>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9" name="TextBox 8"/>
          <p:cNvSpPr txBox="1"/>
          <p:nvPr/>
        </p:nvSpPr>
        <p:spPr>
          <a:xfrm>
            <a:off x="6096000" y="3563112"/>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10" name="TextBox 9"/>
          <p:cNvSpPr txBox="1"/>
          <p:nvPr/>
        </p:nvSpPr>
        <p:spPr>
          <a:xfrm>
            <a:off x="6211824" y="6458712"/>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
        <p:nvSpPr>
          <p:cNvPr id="11" name="TextBox 10"/>
          <p:cNvSpPr txBox="1"/>
          <p:nvPr/>
        </p:nvSpPr>
        <p:spPr>
          <a:xfrm>
            <a:off x="2596896" y="6467856"/>
            <a:ext cx="639919" cy="138499"/>
          </a:xfrm>
          <a:prstGeom prst="rect">
            <a:avLst/>
          </a:prstGeom>
          <a:solidFill>
            <a:schemeClr val="bg1"/>
          </a:solidFill>
        </p:spPr>
        <p:txBody>
          <a:bodyPr wrap="none" tIns="0" bIns="0" rtlCol="0">
            <a:spAutoFit/>
          </a:bodyPr>
          <a:lstStyle/>
          <a:p>
            <a:r>
              <a:rPr lang="sr-Latn-CS" sz="900" dirty="0" smtClean="0"/>
              <a:t>Vreme </a:t>
            </a:r>
            <a:r>
              <a:rPr lang="en-US" sz="900" dirty="0" smtClean="0"/>
              <a:t>[s]</a:t>
            </a:r>
            <a:endParaRPr lang="en-US"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5" name="Group 4"/>
          <p:cNvGrpSpPr/>
          <p:nvPr/>
        </p:nvGrpSpPr>
        <p:grpSpPr>
          <a:xfrm>
            <a:off x="304800" y="609600"/>
            <a:ext cx="8458200" cy="5715000"/>
            <a:chOff x="1600200" y="838200"/>
            <a:chExt cx="6153150" cy="5267325"/>
          </a:xfrm>
        </p:grpSpPr>
        <p:pic>
          <p:nvPicPr>
            <p:cNvPr id="22530" name="Picture 2"/>
            <p:cNvPicPr>
              <a:picLocks noChangeAspect="1" noChangeArrowheads="1"/>
            </p:cNvPicPr>
            <p:nvPr/>
          </p:nvPicPr>
          <p:blipFill>
            <a:blip r:embed="rId2"/>
            <a:srcRect/>
            <a:stretch>
              <a:fillRect/>
            </a:stretch>
          </p:blipFill>
          <p:spPr bwMode="auto">
            <a:xfrm>
              <a:off x="1606550" y="838200"/>
              <a:ext cx="6115050" cy="280987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600200" y="3352800"/>
              <a:ext cx="6153150" cy="27527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28800" y="1143000"/>
            <a:ext cx="5715000" cy="5135137"/>
            <a:chOff x="1828800" y="1143000"/>
            <a:chExt cx="5715000" cy="5135137"/>
          </a:xfrm>
        </p:grpSpPr>
        <p:pic>
          <p:nvPicPr>
            <p:cNvPr id="23554" name="Picture 2"/>
            <p:cNvPicPr>
              <a:picLocks noChangeAspect="1" noChangeArrowheads="1"/>
            </p:cNvPicPr>
            <p:nvPr/>
          </p:nvPicPr>
          <p:blipFill>
            <a:blip r:embed="rId3"/>
            <a:srcRect/>
            <a:stretch>
              <a:fillRect/>
            </a:stretch>
          </p:blipFill>
          <p:spPr bwMode="auto">
            <a:xfrm>
              <a:off x="1828800" y="1143000"/>
              <a:ext cx="5715000" cy="245745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a:off x="1866900" y="3733800"/>
              <a:ext cx="5676900" cy="2544337"/>
            </a:xfrm>
            <a:prstGeom prst="rect">
              <a:avLst/>
            </a:prstGeom>
            <a:noFill/>
            <a:ln w="9525">
              <a:noFill/>
              <a:miter lim="800000"/>
              <a:headEnd/>
              <a:tailEnd/>
            </a:ln>
            <a:effectLst/>
          </p:spPr>
        </p:pic>
      </p:grpSp>
      <p:sp>
        <p:nvSpPr>
          <p:cNvPr id="9" name="Title 8"/>
          <p:cNvSpPr>
            <a:spLocks noGrp="1"/>
          </p:cNvSpPr>
          <p:nvPr>
            <p:ph type="title"/>
          </p:nvPr>
        </p:nvSpPr>
        <p:spPr>
          <a:xfrm>
            <a:off x="381000" y="-152400"/>
            <a:ext cx="8229600" cy="1143000"/>
          </a:xfrm>
        </p:spPr>
        <p:txBody>
          <a:bodyPr>
            <a:normAutofit fontScale="90000"/>
          </a:bodyPr>
          <a:lstStyle/>
          <a:p>
            <a:pPr lvl="0"/>
            <a:r>
              <a:rPr lang="sr-Latn-CS" dirty="0" smtClean="0">
                <a:solidFill>
                  <a:prstClr val="black"/>
                </a:solidFill>
              </a:rPr>
              <a:t>Talasni oblik napona i struje (5 nivoa)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normAutofit/>
          </a:bodyPr>
          <a:lstStyle/>
          <a:p>
            <a:pPr lvl="0"/>
            <a:r>
              <a:rPr lang="sr-Latn-CS" dirty="0" smtClean="0">
                <a:solidFill>
                  <a:prstClr val="black"/>
                </a:solidFill>
              </a:rPr>
              <a:t>Realizacija višenivoiskih invertora</a:t>
            </a:r>
            <a:endParaRPr lang="en-US" dirty="0"/>
          </a:p>
        </p:txBody>
      </p:sp>
      <p:sp>
        <p:nvSpPr>
          <p:cNvPr id="3" name="Content Placeholder 2"/>
          <p:cNvSpPr>
            <a:spLocks noGrp="1"/>
          </p:cNvSpPr>
          <p:nvPr>
            <p:ph idx="4294967295"/>
          </p:nvPr>
        </p:nvSpPr>
        <p:spPr>
          <a:xfrm>
            <a:off x="609600" y="1600200"/>
            <a:ext cx="8229600" cy="4525963"/>
          </a:xfrm>
        </p:spPr>
        <p:txBody>
          <a:bodyPr/>
          <a:lstStyle/>
          <a:p>
            <a:r>
              <a:rPr lang="sr-Latn-CS" dirty="0" smtClean="0"/>
              <a:t>Tri najčešće korišćena principa:</a:t>
            </a:r>
          </a:p>
          <a:p>
            <a:pPr lvl="1"/>
            <a:r>
              <a:rPr lang="sr-Latn-CS" dirty="0" smtClean="0"/>
              <a:t>OGRANIČENJE DIODAMA</a:t>
            </a:r>
          </a:p>
          <a:p>
            <a:pPr lvl="2"/>
            <a:r>
              <a:rPr lang="sr-Latn-CS" i="1" dirty="0" smtClean="0"/>
              <a:t>Diode Clamped Multilevel Inverter</a:t>
            </a:r>
          </a:p>
          <a:p>
            <a:pPr lvl="1"/>
            <a:r>
              <a:rPr lang="sr-Latn-CS" dirty="0" smtClean="0"/>
              <a:t>PLIVAJUĆI KONDENZATOR</a:t>
            </a:r>
          </a:p>
          <a:p>
            <a:pPr lvl="2"/>
            <a:r>
              <a:rPr lang="sr-Latn-CS" i="1" dirty="0" smtClean="0"/>
              <a:t>Flying Capacitor (capacitor clamped) Multilevel Inverter</a:t>
            </a:r>
          </a:p>
          <a:p>
            <a:pPr lvl="1"/>
            <a:r>
              <a:rPr lang="sr-Latn-CS" dirty="0" smtClean="0"/>
              <a:t>KASKADNA VEZA MOSTOVA</a:t>
            </a:r>
          </a:p>
          <a:p>
            <a:pPr lvl="2"/>
            <a:r>
              <a:rPr lang="sr-Latn-CS" i="1" dirty="0" smtClean="0"/>
              <a:t>Cascaded H-Bridge Multilevel Inverter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2450</Words>
  <Application>Microsoft Office PowerPoint</Application>
  <PresentationFormat>On-screen Show (4:3)</PresentationFormat>
  <Paragraphs>291</Paragraphs>
  <Slides>20</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VISIO</vt:lpstr>
      <vt:lpstr>Višenivoiski invertori</vt:lpstr>
      <vt:lpstr>Invertori sa 2 i 3 nivoa</vt:lpstr>
      <vt:lpstr>Invertor sa 5 nivoa</vt:lpstr>
      <vt:lpstr>Invertor sa 5 nivoa osciloskopski snimak napona</vt:lpstr>
      <vt:lpstr>Invertor sa 6 nivoa Realizacija pomoću komparatora</vt:lpstr>
      <vt:lpstr>Invertor sa 11 nivoa</vt:lpstr>
      <vt:lpstr>PowerPoint Presentation</vt:lpstr>
      <vt:lpstr>Talasni oblik napona i struje (5 nivoa)</vt:lpstr>
      <vt:lpstr>Realizacija višenivoiskih invertora</vt:lpstr>
      <vt:lpstr>Ograničenje diodama 3 nivoa</vt:lpstr>
      <vt:lpstr>Ograničenje diodama 5 nivoa</vt:lpstr>
      <vt:lpstr>Ograničenje diodama H-most sa po 3 nivoa</vt:lpstr>
      <vt:lpstr>Plivajući kondenzator</vt:lpstr>
      <vt:lpstr>Plivajući kondenzator</vt:lpstr>
      <vt:lpstr>Plivajući kondenzator</vt:lpstr>
      <vt:lpstr>Plivajući kondenzator</vt:lpstr>
      <vt:lpstr>Plivajući kondenzator</vt:lpstr>
      <vt:lpstr>Kaskadna veza mostova </vt:lpstr>
      <vt:lpstr>KASKADNA VEZA MOSTOVA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MilanM</cp:lastModifiedBy>
  <cp:revision>177</cp:revision>
  <dcterms:created xsi:type="dcterms:W3CDTF">2006-08-16T00:00:00Z</dcterms:created>
  <dcterms:modified xsi:type="dcterms:W3CDTF">2019-12-23T13:26:40Z</dcterms:modified>
</cp:coreProperties>
</file>