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sldIdLst>
    <p:sldId id="279" r:id="rId2"/>
    <p:sldId id="265" r:id="rId3"/>
    <p:sldId id="267" r:id="rId4"/>
    <p:sldId id="270" r:id="rId5"/>
    <p:sldId id="275" r:id="rId6"/>
    <p:sldId id="277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sr-Latn-C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A7175767-92F2-4678-9D34-6CAD648C1811}" type="datetimeFigureOut">
              <a:rPr lang="sr-Latn-CS"/>
              <a:pPr/>
              <a:t>9.12.2019.</a:t>
            </a:fld>
            <a:endParaRPr lang="sr-Latn-C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sr-Latn-C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E10C7EF7-954D-4FC7-AD15-767FE5B2A0C6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4DC376-D287-4BDB-B9AB-B8A5FC4F2FB1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91F07-6958-4C8F-8C78-7920C27E3CA6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EF3577-010C-4A0D-86B7-747D667A14AA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84EB0-67C8-453F-A7A8-0F8474EA726C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DDC476-860C-4812-AB3D-37E2ED7B63F0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E31BF-F177-4FDB-95C7-1FE1ECE6BD1C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3D4597-F59D-45E3-A9F5-E806856388AD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70F83-7AAF-45DF-A3D8-C8C874DD9A2E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2139F0-33F7-44F9-BAC7-DFA1279C29A5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BC828-191E-4BAA-991B-1FCC6DB8B392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9D8A08-AC41-438C-A244-2F38148674ED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A225F-6861-4632-8BAF-D7D4F467D4C6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A88525-D99D-42EC-9173-33FA3A5BBB48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468D6-C6B9-4938-9C39-51BF1B0C8C21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444AEA-5DE2-4480-A5C3-856DC4EB53DF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1C7F0-49C5-45AF-9BC2-1F0D088FC1A9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A70356-454B-4CFD-9A93-3E3326CBADC0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7D086-E40B-43B1-99B2-92C5108F70C0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5E7B8-9034-4479-86D8-703AF9F81FB7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F32B7-208C-4922-A745-9785274BF9B8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0AA907-BBB4-43B5-B4BE-78DAC4084A3C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CC785-3E91-4619-AE99-6CD5650AD03F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E3F0C51-4229-42B5-82D3-C70154EBE1D6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r-Latn-C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A287F4-909E-47DE-B475-71097612615D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.jpeg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FEB-3112-43B4-8748-1233A5400C3E}" type="slidenum">
              <a:rPr lang="sr-Latn-CS"/>
              <a:pPr/>
              <a:t>1</a:t>
            </a:fld>
            <a:endParaRPr lang="sr-Latn-CS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4267200"/>
            <a:ext cx="8382000" cy="1752600"/>
          </a:xfrm>
        </p:spPr>
        <p:txBody>
          <a:bodyPr/>
          <a:lstStyle/>
          <a:p>
            <a:pPr marL="0" indent="0" algn="r">
              <a:buFontTx/>
              <a:buNone/>
            </a:pPr>
            <a:r>
              <a:rPr lang="en-US" dirty="0" err="1"/>
              <a:t>dr</a:t>
            </a:r>
            <a:r>
              <a:rPr lang="en-US" dirty="0"/>
              <a:t> Aleksandra </a:t>
            </a:r>
            <a:r>
              <a:rPr lang="en-US" dirty="0" err="1" smtClean="0"/>
              <a:t>Grujić</a:t>
            </a:r>
            <a:endParaRPr lang="sr-Latn-RS" dirty="0" smtClean="0"/>
          </a:p>
          <a:p>
            <a:pPr marL="0" indent="0" algn="r">
              <a:buNone/>
            </a:pPr>
            <a:r>
              <a:rPr lang="sr-Latn-RS" dirty="0" smtClean="0"/>
              <a:t>dr </a:t>
            </a:r>
            <a:r>
              <a:rPr lang="sr-Latn-RS" smtClean="0"/>
              <a:t>Aleksandra </a:t>
            </a:r>
            <a:r>
              <a:rPr lang="sr-Latn-RS" smtClean="0"/>
              <a:t>Pavlović</a:t>
            </a:r>
            <a:r>
              <a:rPr lang="en-US" smtClean="0"/>
              <a:t> </a:t>
            </a:r>
            <a:endParaRPr lang="en-US" dirty="0"/>
          </a:p>
          <a:p>
            <a:pPr marL="0" indent="0" algn="r">
              <a:buFontTx/>
              <a:buNone/>
            </a:pPr>
            <a:r>
              <a:rPr lang="en-US" dirty="0" err="1"/>
              <a:t>mast.inž.Marko</a:t>
            </a:r>
            <a:r>
              <a:rPr lang="en-US" dirty="0"/>
              <a:t> </a:t>
            </a:r>
            <a:r>
              <a:rPr lang="en-US" dirty="0" err="1"/>
              <a:t>Milivojčević</a:t>
            </a:r>
            <a:endParaRPr lang="en-US" dirty="0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738188" y="2057400"/>
            <a:ext cx="84058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sz="3200" b="1">
                <a:latin typeface="Times New Roman" pitchFamily="18" charset="0"/>
              </a:rPr>
              <a:t>ELEKTRIČNE MREŽE SA </a:t>
            </a:r>
          </a:p>
          <a:p>
            <a:pPr algn="ctr"/>
            <a:r>
              <a:rPr lang="sl-SI" sz="3200" b="1">
                <a:latin typeface="Times New Roman" pitchFamily="18" charset="0"/>
              </a:rPr>
              <a:t>VREMENSKI PROMENLJIVIM</a:t>
            </a:r>
            <a:r>
              <a:rPr lang="sl-SI" sz="2400">
                <a:latin typeface="Times New Roman" pitchFamily="18" charset="0"/>
              </a:rPr>
              <a:t> </a:t>
            </a:r>
            <a:r>
              <a:rPr lang="sl-SI" sz="3200" b="1">
                <a:latin typeface="Times New Roman" pitchFamily="18" charset="0"/>
              </a:rPr>
              <a:t>STRUJAMA</a:t>
            </a:r>
            <a:r>
              <a:rPr lang="sr-Cyrl-CS" sz="2400">
                <a:latin typeface="Times New Roman" pitchFamily="18" charset="0"/>
              </a:rPr>
              <a:t/>
            </a:r>
            <a:br>
              <a:rPr lang="sr-Cyrl-CS" sz="2400">
                <a:latin typeface="Times New Roman" pitchFamily="18" charset="0"/>
              </a:rPr>
            </a:br>
            <a:endParaRPr lang="en-US" sz="2400">
              <a:latin typeface="Times New Roman" pitchFamily="18" charset="0"/>
            </a:endParaRPr>
          </a:p>
        </p:txBody>
      </p:sp>
      <p:pic>
        <p:nvPicPr>
          <p:cNvPr id="2662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FBE5-F609-4F7F-9712-AF69856A5204}" type="slidenum">
              <a:rPr lang="sr-Latn-CS"/>
              <a:pPr/>
              <a:t>2</a:t>
            </a:fld>
            <a:endParaRPr lang="sr-Latn-C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200" b="1"/>
              <a:t>REDNA VEZA DVA PRIJEMNIKA</a:t>
            </a:r>
            <a:endParaRPr lang="en-US" sz="3200" b="1"/>
          </a:p>
        </p:txBody>
      </p:sp>
      <p:pic>
        <p:nvPicPr>
          <p:cNvPr id="10243" name="Picture 9" descr="RL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24000"/>
            <a:ext cx="7086600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81000" y="3860800"/>
            <a:ext cx="8729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r-Latn-CS" sz="2000"/>
              <a:t>Dva prijemnika su vezana redno i priključena na prostoperiodičan napon: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124200" y="46482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r-Cyrl-CS" b="1" i="1"/>
              <a:t>u</a:t>
            </a:r>
            <a:r>
              <a:rPr lang="sr-Cyrl-CS" b="1"/>
              <a:t>(</a:t>
            </a:r>
            <a:r>
              <a:rPr lang="sr-Cyrl-CS" b="1" i="1"/>
              <a:t>t</a:t>
            </a:r>
            <a:r>
              <a:rPr lang="sr-Cyrl-CS" b="1"/>
              <a:t>) = </a:t>
            </a:r>
            <a:r>
              <a:rPr lang="sr-Cyrl-CS" b="1" i="1"/>
              <a:t>U</a:t>
            </a:r>
            <a:r>
              <a:rPr lang="sr-Cyrl-CS" b="1"/>
              <a:t>m sin (</a:t>
            </a:r>
            <a:r>
              <a:rPr lang="sr-Cyrl-CS" b="1" i="1">
                <a:sym typeface="Symbol" pitchFamily="18" charset="2"/>
              </a:rPr>
              <a:t></a:t>
            </a:r>
            <a:r>
              <a:rPr lang="sr-Cyrl-CS" b="1" i="1"/>
              <a:t> t</a:t>
            </a:r>
            <a:r>
              <a:rPr lang="sr-Cyrl-CS" b="1"/>
              <a:t> +</a:t>
            </a:r>
            <a:r>
              <a:rPr lang="sr-Cyrl-CS" b="1" i="1"/>
              <a:t> </a:t>
            </a:r>
            <a:r>
              <a:rPr lang="sr-Cyrl-CS" b="1" i="1">
                <a:sym typeface="Symbol" pitchFamily="18" charset="2"/>
              </a:rPr>
              <a:t></a:t>
            </a:r>
            <a:r>
              <a:rPr lang="sr-Cyrl-CS" b="1"/>
              <a:t>)</a:t>
            </a:r>
            <a:endParaRPr lang="sr-Latn-C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F64A-8A7A-4890-BDCA-6D2A40FC3CC1}" type="slidenum">
              <a:rPr lang="sr-Latn-CS"/>
              <a:pPr/>
              <a:t>3</a:t>
            </a:fld>
            <a:endParaRPr lang="sr-Latn-CS"/>
          </a:p>
        </p:txBody>
      </p:sp>
      <p:sp>
        <p:nvSpPr>
          <p:cNvPr id="1229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 b="1"/>
              <a:t>REDNA VEZA DVA PRIJEMNIKA</a:t>
            </a:r>
            <a:endParaRPr lang="en-US" sz="3600" b="1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05000"/>
            <a:ext cx="7543800" cy="2438400"/>
          </a:xfrm>
        </p:spPr>
        <p:txBody>
          <a:bodyPr/>
          <a:lstStyle/>
          <a:p>
            <a:pPr marL="358775" lvl="2" indent="0" algn="just">
              <a:lnSpc>
                <a:spcPct val="90000"/>
              </a:lnSpc>
              <a:buFontTx/>
              <a:buNone/>
            </a:pPr>
            <a:r>
              <a:rPr lang="sl-SI" sz="3200"/>
              <a:t>  </a:t>
            </a:r>
            <a:r>
              <a:rPr lang="sl-SI" sz="2800"/>
              <a:t>Svi elementi u kolu su linearni pa će u stacionarnom stanju i trenutna vrednost struje da se menja po prostoperiodičnom zakonu:</a:t>
            </a:r>
          </a:p>
          <a:p>
            <a:pPr marL="358775" lvl="2" indent="0">
              <a:lnSpc>
                <a:spcPct val="90000"/>
              </a:lnSpc>
              <a:buFontTx/>
              <a:buNone/>
            </a:pPr>
            <a:r>
              <a:rPr lang="sl-SI" sz="3200"/>
              <a:t> </a:t>
            </a:r>
          </a:p>
          <a:p>
            <a:pPr marL="358775" lvl="2" indent="0">
              <a:lnSpc>
                <a:spcPct val="90000"/>
              </a:lnSpc>
              <a:buFontTx/>
              <a:buNone/>
            </a:pPr>
            <a:endParaRPr lang="en-US" sz="3200"/>
          </a:p>
          <a:p>
            <a:pPr marL="0" indent="0">
              <a:lnSpc>
                <a:spcPct val="90000"/>
              </a:lnSpc>
            </a:pPr>
            <a:endParaRPr lang="en-US" sz="2800"/>
          </a:p>
        </p:txBody>
      </p:sp>
      <p:pic>
        <p:nvPicPr>
          <p:cNvPr id="12292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743200" y="3429000"/>
            <a:ext cx="4033838" cy="623888"/>
          </a:xfrm>
          <a:noFill/>
        </p:spPr>
      </p:pic>
      <p:pic>
        <p:nvPicPr>
          <p:cNvPr id="1229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143000" y="4191000"/>
            <a:ext cx="7162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50000"/>
              </a:spcBef>
            </a:pPr>
            <a:r>
              <a:rPr lang="en-US" sz="2400"/>
              <a:t>N</a:t>
            </a:r>
            <a:r>
              <a:rPr lang="sr-Latn-CS" sz="2400"/>
              <a:t>apon na krajevima kola jednak je</a:t>
            </a:r>
            <a:r>
              <a:rPr lang="en-US" sz="2400"/>
              <a:t> </a:t>
            </a:r>
            <a:r>
              <a:rPr lang="sr-Latn-CS" sz="2400"/>
              <a:t>zbiru napona na pojedinim elementima kola:</a:t>
            </a:r>
          </a:p>
          <a:p>
            <a:pPr marL="358775" lvl="2">
              <a:spcBef>
                <a:spcPct val="50000"/>
              </a:spcBef>
            </a:pPr>
            <a:endParaRPr lang="en-US" sz="2400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838200" y="5322888"/>
          <a:ext cx="7620000" cy="496887"/>
        </p:xfrm>
        <a:graphic>
          <a:graphicData uri="http://schemas.openxmlformats.org/presentationml/2006/ole">
            <p:oleObj spid="_x0000_s12296" name="Equation" r:id="rId5" imgW="3504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72B8-3897-4CA3-A580-3CE09AF1D0FC}" type="slidenum">
              <a:rPr lang="sr-Latn-CS"/>
              <a:pPr/>
              <a:t>4</a:t>
            </a:fld>
            <a:endParaRPr lang="sr-Latn-CS"/>
          </a:p>
        </p:txBody>
      </p:sp>
      <p:sp>
        <p:nvSpPr>
          <p:cNvPr id="205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 b="1"/>
              <a:t>REDNA VEZA DVA PRIJEMNIKA</a:t>
            </a:r>
            <a:endParaRPr lang="en-US" sz="3600" b="1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371600"/>
            <a:ext cx="8229600" cy="4038600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sr-Latn-CS" sz="2400"/>
              <a:t>Zamenom odgovarajućih izraza dobija se integralno - diferencijalna jednačina (jednačina stanja) iz koje se određuje nepoznata struja</a:t>
            </a:r>
            <a:r>
              <a:rPr lang="sr-Latn-CS"/>
              <a:t>:</a:t>
            </a:r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838200" y="2743200"/>
          <a:ext cx="7239000" cy="811213"/>
        </p:xfrm>
        <a:graphic>
          <a:graphicData uri="http://schemas.openxmlformats.org/presentationml/2006/ole">
            <p:oleObj spid="_x0000_s2050" name="Equation" r:id="rId3" imgW="4305240" imgH="482400" progId="Equation.3">
              <p:embed/>
            </p:oleObj>
          </a:graphicData>
        </a:graphic>
      </p:graphicFrame>
      <p:pic>
        <p:nvPicPr>
          <p:cNvPr id="205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Rectangle 3"/>
          <p:cNvSpPr>
            <a:spLocks noChangeArrowheads="1"/>
          </p:cNvSpPr>
          <p:nvPr/>
        </p:nvSpPr>
        <p:spPr bwMode="auto">
          <a:xfrm>
            <a:off x="609600" y="3505200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8775" lvl="2" algn="just">
              <a:spcBef>
                <a:spcPct val="20000"/>
              </a:spcBef>
            </a:pPr>
            <a:r>
              <a:rPr lang="sr-Latn-CS" sz="2400"/>
              <a:t>Izraz za impedansu redne veze dva prijemnika je prikazana u nastavku:</a:t>
            </a:r>
            <a:endParaRPr lang="en-US" sz="2400"/>
          </a:p>
        </p:txBody>
      </p:sp>
      <p:graphicFrame>
        <p:nvGraphicFramePr>
          <p:cNvPr id="2060" name="Object 17"/>
          <p:cNvGraphicFramePr>
            <a:graphicFrameLocks noChangeAspect="1"/>
          </p:cNvGraphicFramePr>
          <p:nvPr/>
        </p:nvGraphicFramePr>
        <p:xfrm>
          <a:off x="2133600" y="4419600"/>
          <a:ext cx="5257800" cy="973138"/>
        </p:xfrm>
        <a:graphic>
          <a:graphicData uri="http://schemas.openxmlformats.org/presentationml/2006/ole">
            <p:oleObj spid="_x0000_s2060" name="Equation" r:id="rId5" imgW="3022560" imgH="558720" progId="Equation.3">
              <p:embed/>
            </p:oleObj>
          </a:graphicData>
        </a:graphic>
      </p:graphicFrame>
      <p:graphicFrame>
        <p:nvGraphicFramePr>
          <p:cNvPr id="2061" name="Object 14"/>
          <p:cNvGraphicFramePr>
            <a:graphicFrameLocks noChangeAspect="1"/>
          </p:cNvGraphicFramePr>
          <p:nvPr/>
        </p:nvGraphicFramePr>
        <p:xfrm>
          <a:off x="3173413" y="5486400"/>
          <a:ext cx="3254375" cy="536575"/>
        </p:xfrm>
        <a:graphic>
          <a:graphicData uri="http://schemas.openxmlformats.org/presentationml/2006/ole">
            <p:oleObj spid="_x0000_s2061" name="Equation" r:id="rId6" imgW="184140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759D-D178-47B7-8EBC-4641316B6684}" type="slidenum">
              <a:rPr lang="sr-Latn-CS"/>
              <a:pPr/>
              <a:t>5</a:t>
            </a:fld>
            <a:endParaRPr lang="sr-Latn-CS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 b="1"/>
              <a:t>REDNA VEZA DVA PRIJEMNIKA</a:t>
            </a:r>
            <a:endParaRPr lang="en-US" sz="3600" b="1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752600"/>
            <a:ext cx="8686800" cy="4724400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r-Latn-CS" sz="900"/>
              <a:t>       </a:t>
            </a:r>
            <a:r>
              <a:rPr lang="sr-Latn-CS"/>
              <a:t>Kod redne veze dva ili više prijemnika sabiraju  se rezistanse i reaktanse pojedinih prijemnika i onda određuje ekvivalentna impedansa</a:t>
            </a:r>
          </a:p>
          <a:p>
            <a:pPr marL="358775" lvl="2" indent="0">
              <a:buFontTx/>
              <a:buNone/>
            </a:pPr>
            <a:r>
              <a:rPr lang="sr-Latn-CS" sz="3600"/>
              <a:t> </a:t>
            </a:r>
            <a:r>
              <a:rPr lang="sr-Latn-CS"/>
              <a:t>R</a:t>
            </a:r>
            <a:r>
              <a:rPr lang="sr-Latn-CS" baseline="-25000"/>
              <a:t>e </a:t>
            </a:r>
            <a:r>
              <a:rPr lang="sr-Latn-CS"/>
              <a:t>= R</a:t>
            </a:r>
            <a:r>
              <a:rPr lang="sr-Latn-CS" baseline="-25000"/>
              <a:t>1</a:t>
            </a:r>
            <a:r>
              <a:rPr lang="sr-Latn-CS"/>
              <a:t>+ R</a:t>
            </a:r>
            <a:r>
              <a:rPr lang="sr-Latn-CS" baseline="-25000"/>
              <a:t>2</a:t>
            </a:r>
            <a:r>
              <a:rPr lang="sr-Latn-CS"/>
              <a:t>,</a:t>
            </a:r>
          </a:p>
          <a:p>
            <a:pPr marL="358775" lvl="2" indent="0">
              <a:buFontTx/>
              <a:buNone/>
            </a:pPr>
            <a:r>
              <a:rPr lang="sr-Latn-CS"/>
              <a:t>  X</a:t>
            </a:r>
            <a:r>
              <a:rPr lang="sr-Latn-CS" baseline="-25000"/>
              <a:t>e </a:t>
            </a:r>
            <a:r>
              <a:rPr lang="sr-Latn-CS"/>
              <a:t>= X</a:t>
            </a:r>
            <a:r>
              <a:rPr lang="sr-Latn-CS" baseline="-25000"/>
              <a:t>1</a:t>
            </a:r>
            <a:r>
              <a:rPr lang="sr-Latn-CS"/>
              <a:t>+ X</a:t>
            </a:r>
            <a:r>
              <a:rPr lang="sr-Latn-CS" baseline="-25000"/>
              <a:t>2</a:t>
            </a:r>
            <a:r>
              <a:rPr lang="sr-Latn-CS"/>
              <a:t>,</a:t>
            </a:r>
          </a:p>
          <a:p>
            <a:pPr marL="358775" lvl="2" indent="0">
              <a:buFontTx/>
              <a:buNone/>
            </a:pPr>
            <a:r>
              <a:rPr lang="sr-Latn-CS" sz="1200" b="1" i="1"/>
              <a:t>  </a:t>
            </a:r>
            <a:endParaRPr lang="en-US" sz="1200" b="1" i="1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4648200" y="2895600"/>
          <a:ext cx="2349500" cy="687388"/>
        </p:xfrm>
        <a:graphic>
          <a:graphicData uri="http://schemas.openxmlformats.org/presentationml/2006/ole">
            <p:oleObj spid="_x0000_s5122" name="Equation" r:id="rId3" imgW="1041120" imgH="304560" progId="Equation.3">
              <p:embed/>
            </p:oleObj>
          </a:graphicData>
        </a:graphic>
      </p:graphicFrame>
      <p:pic>
        <p:nvPicPr>
          <p:cNvPr id="512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457200" y="4114800"/>
            <a:ext cx="792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8775" lvl="2" algn="just">
              <a:lnSpc>
                <a:spcPct val="90000"/>
              </a:lnSpc>
              <a:spcBef>
                <a:spcPct val="20000"/>
              </a:spcBef>
            </a:pPr>
            <a:r>
              <a:rPr lang="sr-Latn-CS" sz="2000"/>
              <a:t>   </a:t>
            </a:r>
            <a:r>
              <a:rPr lang="sr-Latn-CS" sz="2400"/>
              <a:t>Izjednačavanjem faza sinusnih funkcija dobija se izraz za razliku faza napona na krajevima kola i struje u kolu:</a:t>
            </a:r>
          </a:p>
          <a:p>
            <a:pPr marL="358775" lvl="2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914400" y="5257800"/>
          <a:ext cx="7086600" cy="1112838"/>
        </p:xfrm>
        <a:graphic>
          <a:graphicData uri="http://schemas.openxmlformats.org/presentationml/2006/ole">
            <p:oleObj spid="_x0000_s5128" name="Equation" r:id="rId5" imgW="420336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2C92-E3CB-46D9-95D7-9309CE641ED0}" type="slidenum">
              <a:rPr lang="sr-Latn-CS"/>
              <a:pPr/>
              <a:t>6</a:t>
            </a:fld>
            <a:endParaRPr lang="sr-Latn-C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600" b="1"/>
              <a:t>REDNA VEZA DVA PRIJEMNIKA</a:t>
            </a:r>
            <a:endParaRPr lang="en-US" sz="3600" b="1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58775" lvl="2" indent="0" algn="just">
              <a:buFontTx/>
              <a:buNone/>
            </a:pPr>
            <a:r>
              <a:rPr lang="sr-Latn-CS" sz="3200"/>
              <a:t>  </a:t>
            </a:r>
            <a:r>
              <a:rPr lang="sr-Latn-CS"/>
              <a:t>Množenjem izraza za ekvivalentnu rezistansu i ekvivalentnu reaktansu redne veze prijemnika sa </a:t>
            </a:r>
            <a:r>
              <a:rPr lang="sr-Latn-CS" i="1"/>
              <a:t>I</a:t>
            </a:r>
            <a:r>
              <a:rPr lang="sr-Latn-CS" baseline="30000"/>
              <a:t>2 </a:t>
            </a:r>
            <a:r>
              <a:rPr lang="sr-Latn-CS"/>
              <a:t>dobijaju se izrazi za ekvivalentnu aktivnu i reaktivnu snagu:</a:t>
            </a:r>
          </a:p>
          <a:p>
            <a:pPr marL="358775" lvl="2" indent="0">
              <a:buFontTx/>
              <a:buNone/>
            </a:pPr>
            <a:r>
              <a:rPr lang="sr-Latn-CS" sz="3200"/>
              <a:t>  </a:t>
            </a:r>
          </a:p>
          <a:p>
            <a:pPr marL="358775" lvl="2" indent="0">
              <a:buFontTx/>
              <a:buNone/>
            </a:pPr>
            <a:r>
              <a:rPr lang="sr-Latn-CS" sz="3200"/>
              <a:t>  </a:t>
            </a:r>
            <a:endParaRPr lang="en-US" sz="3200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2438400" y="3733800"/>
          <a:ext cx="2895600" cy="473075"/>
        </p:xfrm>
        <a:graphic>
          <a:graphicData uri="http://schemas.openxmlformats.org/presentationml/2006/ole">
            <p:oleObj spid="_x0000_s7170" name="Equation" r:id="rId3" imgW="1233628" imgH="324639" progId="Equation.3">
              <p:embed/>
            </p:oleObj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2438400" y="2971800"/>
          <a:ext cx="2362200" cy="657225"/>
        </p:xfrm>
        <a:graphic>
          <a:graphicData uri="http://schemas.openxmlformats.org/presentationml/2006/ole">
            <p:oleObj spid="_x0000_s7171" name="Equation" r:id="rId4" imgW="685800" imgH="190500" progId="Equation.3">
              <p:embed/>
            </p:oleObj>
          </a:graphicData>
        </a:graphic>
      </p:graphicFrame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pic>
        <p:nvPicPr>
          <p:cNvPr id="717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1066800" y="4343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r-Latn-CS" sz="2400"/>
              <a:t>Evivalentna prividna snaga dva prijemnika je:</a:t>
            </a:r>
          </a:p>
        </p:txBody>
      </p:sp>
      <p:graphicFrame>
        <p:nvGraphicFramePr>
          <p:cNvPr id="7180" name="Object 4"/>
          <p:cNvGraphicFramePr>
            <a:graphicFrameLocks noChangeAspect="1"/>
          </p:cNvGraphicFramePr>
          <p:nvPr/>
        </p:nvGraphicFramePr>
        <p:xfrm>
          <a:off x="3276600" y="4876800"/>
          <a:ext cx="2209800" cy="665163"/>
        </p:xfrm>
        <a:graphic>
          <a:graphicData uri="http://schemas.openxmlformats.org/presentationml/2006/ole">
            <p:oleObj spid="_x0000_s7180" name="Equation" r:id="rId6" imgW="888614" imgH="26658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</TotalTime>
  <Words>220</Words>
  <Application>Microsoft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Equation</vt:lpstr>
      <vt:lpstr>Slide 1</vt:lpstr>
      <vt:lpstr>REDNA VEZA DVA PRIJEMNIKA</vt:lpstr>
      <vt:lpstr>REDNA VEZA DVA PRIJEMNIKA</vt:lpstr>
      <vt:lpstr>REDNA VEZA DVA PRIJEMNIKA</vt:lpstr>
      <vt:lpstr>REDNA VEZA DVA PRIJEMNIKA</vt:lpstr>
      <vt:lpstr>REDNA VEZA DVA PRIJEMNIKA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KOJE SADRŽI SAMO INDUKTIVNI ELEMENT – PROST KALEM</dc:title>
  <dc:creator>gavrilovica</dc:creator>
  <cp:lastModifiedBy>Aleksandra Grujic</cp:lastModifiedBy>
  <cp:revision>91</cp:revision>
  <cp:lastPrinted>1601-01-01T00:00:00Z</cp:lastPrinted>
  <dcterms:created xsi:type="dcterms:W3CDTF">2005-03-24T10:32:06Z</dcterms:created>
  <dcterms:modified xsi:type="dcterms:W3CDTF">2019-12-09T12:11:18Z</dcterms:modified>
</cp:coreProperties>
</file>