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99" r:id="rId3"/>
    <p:sldId id="262" r:id="rId4"/>
    <p:sldId id="266" r:id="rId5"/>
    <p:sldId id="273" r:id="rId6"/>
    <p:sldId id="277" r:id="rId7"/>
    <p:sldId id="281" r:id="rId8"/>
    <p:sldId id="287" r:id="rId9"/>
    <p:sldId id="284" r:id="rId10"/>
    <p:sldId id="291" r:id="rId11"/>
    <p:sldId id="29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2DF52-984E-497B-AA4A-10F5BF06E0E1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D0A26-1121-4154-B8EA-984075D23083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543E4-5F70-4C72-87B5-B0F570B1B859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72687-12CC-4BBB-B0A5-9D8EB3B46AB5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8093D-AAB0-4F32-A452-CA3AD30103D2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4C1D5-81B4-47AA-8858-86EA9FCD2409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914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2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4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Rectangle 904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912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892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893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2" name="Group 894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895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Oval 896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Oval 897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Oval 898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Oval 899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Oval 900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Oval 901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Oval 902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Oval 903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6745" name="Rectangle 905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6746" name="Rectangle 90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Rectangle 90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90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" name="Rectangle 90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B874-D288-4265-96B4-848DAF377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0E8D7-3B37-4D85-B110-AFA7FA15EB67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583C0-40C2-466E-AA5A-32FE5FC3DD44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2DB6B-47AC-4C15-BB8F-AB6FE3816B8C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935F0-BE87-4612-A507-36A5523201B9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DB6001-D984-462A-B521-59E837CC193A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1DC15-C7CA-4ECF-B3C3-C97EBDC7A801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B013B-FEF5-4714-9571-7337302BC5F2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87865-2560-4CEF-9D2A-3E960AB8FE7A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137C9-4DE0-4F89-B899-32E4480FDB4A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AC3FA-55A6-4FEC-A79F-9E5752EDC896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69C92-0795-4FCB-B0A2-DFFF8A0DD769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95945-5B67-4D7A-9764-A1CFFDD746F9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DF000-21B0-49CC-8F6F-3FA002BDDA3C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E7D8-331E-4C67-879E-D0D2885B49B9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16C30-7C7E-48A1-9CC3-F51537ADAC33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153B7-1713-4CC4-AC2F-19E9021A327A}" type="slidenum">
              <a:rPr lang="sr-Latn-CS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fld id="{EAE9B8A9-8FA2-4722-9365-A622B22FBBB9}" type="datetimeFigureOut">
              <a:rPr lang="sr-Latn-CS"/>
              <a:pPr/>
              <a:t>9.12.2019.</a:t>
            </a:fld>
            <a:endParaRPr lang="sr-Latn-C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endParaRPr lang="sr-Latn-C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263F8025-A498-4C43-B4A6-7FE02ABF9597}" type="slidenum">
              <a:rPr lang="sr-Latn-CS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57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2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83ED329-1513-47A4-8BAE-FBA1A3A391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4267200"/>
            <a:ext cx="8382000" cy="1752600"/>
          </a:xfrm>
        </p:spPr>
        <p:txBody>
          <a:bodyPr/>
          <a:lstStyle/>
          <a:p>
            <a:pPr marL="0" indent="0" algn="r">
              <a:buFontTx/>
              <a:buNone/>
            </a:pPr>
            <a:r>
              <a:rPr lang="en-US" dirty="0" err="1"/>
              <a:t>dr</a:t>
            </a:r>
            <a:r>
              <a:rPr lang="en-US" dirty="0"/>
              <a:t> Aleksandra </a:t>
            </a:r>
            <a:r>
              <a:rPr lang="en-US" dirty="0" err="1"/>
              <a:t>Grujić</a:t>
            </a:r>
            <a:r>
              <a:rPr lang="en-US"/>
              <a:t>, </a:t>
            </a:r>
            <a:endParaRPr lang="sr-Latn-RS" dirty="0" smtClean="0"/>
          </a:p>
          <a:p>
            <a:pPr marL="0" indent="0" algn="r">
              <a:buFontTx/>
              <a:buNone/>
            </a:pPr>
            <a:r>
              <a:rPr lang="sr-Latn-RS" dirty="0" smtClean="0"/>
              <a:t>d</a:t>
            </a:r>
            <a:r>
              <a:rPr lang="sr-Latn-RS" dirty="0" smtClean="0"/>
              <a:t>r Aleksandra Pavlović</a:t>
            </a:r>
            <a:endParaRPr lang="en-US" dirty="0"/>
          </a:p>
          <a:p>
            <a:pPr marL="0" indent="0" algn="r">
              <a:buFontTx/>
              <a:buNone/>
            </a:pPr>
            <a:r>
              <a:rPr lang="en-US" dirty="0" err="1"/>
              <a:t>mast.inž.Marko</a:t>
            </a:r>
            <a:r>
              <a:rPr lang="en-US" dirty="0"/>
              <a:t> </a:t>
            </a:r>
            <a:r>
              <a:rPr lang="en-US" dirty="0" err="1"/>
              <a:t>Milivojčević</a:t>
            </a:r>
            <a:endParaRPr lang="en-US" dirty="0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738188" y="2057400"/>
            <a:ext cx="8405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sz="3200" b="1"/>
              <a:t>ELEKTRIČNE MREŽE SA </a:t>
            </a:r>
          </a:p>
          <a:p>
            <a:pPr algn="ctr"/>
            <a:r>
              <a:rPr lang="sl-SI" sz="3200" b="1"/>
              <a:t>VREMENSKI PROMENLJIVIM</a:t>
            </a:r>
            <a:r>
              <a:rPr lang="sl-SI"/>
              <a:t> </a:t>
            </a:r>
            <a:r>
              <a:rPr lang="sl-SI" sz="3200" b="1"/>
              <a:t>STRUJAMA</a:t>
            </a:r>
            <a:r>
              <a:rPr lang="sr-Cyrl-CS"/>
              <a:t/>
            </a:r>
            <a:br>
              <a:rPr lang="sr-Cyrl-CS"/>
            </a:br>
            <a:endParaRPr lang="en-US"/>
          </a:p>
        </p:txBody>
      </p:sp>
      <p:pic>
        <p:nvPicPr>
          <p:cNvPr id="54276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600" b="1"/>
              <a:t>	 </a:t>
            </a:r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358775" lvl="2" indent="0" algn="just">
              <a:buFontTx/>
              <a:buNone/>
            </a:pPr>
            <a:r>
              <a:rPr lang="sr-Latn-CS" sz="3200"/>
              <a:t> </a:t>
            </a:r>
            <a:r>
              <a:rPr lang="sr-Latn-CS" sz="2000"/>
              <a:t>Veza između napona na krajevima redne </a:t>
            </a:r>
            <a:r>
              <a:rPr lang="sr-Latn-CS" sz="2000" i="1"/>
              <a:t>R,L,C</a:t>
            </a:r>
            <a:r>
              <a:rPr lang="sr-Latn-CS" sz="2000"/>
              <a:t> veze i struje izražena preko kompleksnih efektivnih vrednosti napona i struje je:</a:t>
            </a:r>
          </a:p>
          <a:p>
            <a:pPr marL="358775" lvl="2" indent="0">
              <a:buFontTx/>
              <a:buNone/>
            </a:pPr>
            <a:r>
              <a:rPr lang="sr-Latn-CS"/>
              <a:t>              </a:t>
            </a:r>
            <a:r>
              <a:rPr lang="sr-Latn-CS" sz="3200" b="1" i="1" u="sng"/>
              <a:t>U</a:t>
            </a:r>
            <a:r>
              <a:rPr lang="sr-Latn-CS" sz="3200"/>
              <a:t> = (</a:t>
            </a:r>
            <a:r>
              <a:rPr lang="sr-Latn-CS" sz="3200" b="1" i="1"/>
              <a:t>R</a:t>
            </a:r>
            <a:r>
              <a:rPr lang="sr-Latn-CS" sz="3200"/>
              <a:t>+</a:t>
            </a:r>
            <a:r>
              <a:rPr lang="sr-Latn-CS" sz="3200" b="1"/>
              <a:t>j</a:t>
            </a:r>
            <a:r>
              <a:rPr lang="sr-Latn-CS" sz="3200" b="1" i="1"/>
              <a:t>X</a:t>
            </a:r>
            <a:r>
              <a:rPr lang="sr-Latn-CS" sz="3200"/>
              <a:t>)</a:t>
            </a:r>
            <a:r>
              <a:rPr lang="sr-Latn-CS" sz="3200" b="1" i="1" u="sng"/>
              <a:t>I</a:t>
            </a:r>
            <a:endParaRPr lang="en-US" sz="3200" b="1" i="1" u="sng"/>
          </a:p>
          <a:p>
            <a:pPr marL="0" indent="0"/>
            <a:r>
              <a:rPr lang="sr-Latn-CS" sz="2000"/>
              <a:t>Veličina (</a:t>
            </a:r>
            <a:r>
              <a:rPr lang="sr-Latn-CS" sz="2000" b="1" i="1"/>
              <a:t>R</a:t>
            </a:r>
            <a:r>
              <a:rPr lang="sr-Latn-CS" sz="2000"/>
              <a:t> +</a:t>
            </a:r>
            <a:r>
              <a:rPr lang="sr-Latn-CS" sz="2000" b="1"/>
              <a:t>j</a:t>
            </a:r>
            <a:r>
              <a:rPr lang="sr-Latn-CS" sz="2000" b="1" i="1"/>
              <a:t>X</a:t>
            </a:r>
            <a:r>
              <a:rPr lang="sr-Latn-CS" sz="2000"/>
              <a:t>) naziva se kompleksni izraz za impedansu ili kompleksna impedansa:</a:t>
            </a:r>
            <a:endParaRPr lang="en-US" sz="2000"/>
          </a:p>
        </p:txBody>
      </p:sp>
      <p:pic>
        <p:nvPicPr>
          <p:cNvPr id="33797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334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8" name="Object 2"/>
          <p:cNvGraphicFramePr>
            <a:graphicFrameLocks noChangeAspect="1"/>
          </p:cNvGraphicFramePr>
          <p:nvPr/>
        </p:nvGraphicFramePr>
        <p:xfrm>
          <a:off x="1981200" y="3886200"/>
          <a:ext cx="4724400" cy="649288"/>
        </p:xfrm>
        <a:graphic>
          <a:graphicData uri="http://schemas.openxmlformats.org/presentationml/2006/ole">
            <p:oleObj spid="_x0000_s33798" name="Equation" r:id="rId4" imgW="5486400" imgH="754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2800" b="1"/>
              <a:t>REDNA VEZA OTPORNIKA, KALEMA I KONDENZATORA U KOLU PROSTOPERIODIČNE STRUJE</a:t>
            </a:r>
            <a:endParaRPr lang="en-US" sz="2800" b="1"/>
          </a:p>
        </p:txBody>
      </p:sp>
      <p:graphicFrame>
        <p:nvGraphicFramePr>
          <p:cNvPr id="1026" name="Object 1030"/>
          <p:cNvGraphicFramePr>
            <a:graphicFrameLocks noChangeAspect="1"/>
          </p:cNvGraphicFramePr>
          <p:nvPr>
            <p:ph idx="4294967295"/>
          </p:nvPr>
        </p:nvGraphicFramePr>
        <p:xfrm>
          <a:off x="1828800" y="1676400"/>
          <a:ext cx="4495800" cy="3094038"/>
        </p:xfrm>
        <a:graphic>
          <a:graphicData uri="http://schemas.openxmlformats.org/presentationml/2006/ole">
            <p:oleObj spid="_x0000_s1026" name="Picture" r:id="rId3" imgW="2962656" imgH="2039112" progId="Word.Picture.8">
              <p:embed/>
            </p:oleObj>
          </a:graphicData>
        </a:graphic>
      </p:graphicFrame>
      <p:pic>
        <p:nvPicPr>
          <p:cNvPr id="1029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2775" y="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914400" y="4419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CS" sz="2000" b="1" i="1">
                <a:latin typeface="Arial" charset="0"/>
                <a:cs typeface="Arial" charset="0"/>
              </a:rPr>
              <a:t>u</a:t>
            </a:r>
            <a:r>
              <a:rPr lang="sr-Cyrl-CS" sz="2000" b="1">
                <a:latin typeface="Arial" charset="0"/>
                <a:cs typeface="Arial" charset="0"/>
              </a:rPr>
              <a:t>(</a:t>
            </a:r>
            <a:r>
              <a:rPr lang="sr-Cyrl-CS" sz="2000" b="1" i="1">
                <a:latin typeface="Arial" charset="0"/>
                <a:cs typeface="Arial" charset="0"/>
              </a:rPr>
              <a:t>t</a:t>
            </a:r>
            <a:r>
              <a:rPr lang="sr-Cyrl-CS" sz="2000" b="1">
                <a:latin typeface="Arial" charset="0"/>
                <a:cs typeface="Arial" charset="0"/>
              </a:rPr>
              <a:t>) = </a:t>
            </a:r>
            <a:r>
              <a:rPr lang="sr-Cyrl-CS" sz="2000" b="1" i="1">
                <a:latin typeface="Arial" charset="0"/>
                <a:cs typeface="Arial" charset="0"/>
              </a:rPr>
              <a:t>U</a:t>
            </a:r>
            <a:r>
              <a:rPr lang="sr-Cyrl-CS" sz="2000" b="1">
                <a:latin typeface="Arial" charset="0"/>
                <a:cs typeface="Arial" charset="0"/>
              </a:rPr>
              <a:t>m sin (</a:t>
            </a:r>
            <a:r>
              <a:rPr lang="sr-Cyrl-CS" sz="2000" b="1" i="1">
                <a:latin typeface="Arial" charset="0"/>
                <a:cs typeface="Arial" charset="0"/>
                <a:sym typeface="Symbol" pitchFamily="18" charset="2"/>
              </a:rPr>
              <a:t></a:t>
            </a:r>
            <a:r>
              <a:rPr lang="sr-Cyrl-CS" sz="2000" b="1" i="1">
                <a:latin typeface="Arial" charset="0"/>
                <a:cs typeface="Arial" charset="0"/>
              </a:rPr>
              <a:t> t</a:t>
            </a:r>
            <a:r>
              <a:rPr lang="sr-Cyrl-CS" sz="2000" b="1">
                <a:latin typeface="Arial" charset="0"/>
                <a:cs typeface="Arial" charset="0"/>
              </a:rPr>
              <a:t> +</a:t>
            </a:r>
            <a:r>
              <a:rPr lang="sr-Cyrl-CS" sz="2000" b="1" i="1">
                <a:latin typeface="Arial" charset="0"/>
                <a:cs typeface="Arial" charset="0"/>
              </a:rPr>
              <a:t> </a:t>
            </a:r>
            <a:r>
              <a:rPr lang="sr-Cyrl-CS" sz="2000" b="1" i="1">
                <a:latin typeface="Arial" charset="0"/>
                <a:cs typeface="Arial" charset="0"/>
                <a:sym typeface="Symbol" pitchFamily="18" charset="2"/>
              </a:rPr>
              <a:t></a:t>
            </a:r>
            <a:r>
              <a:rPr lang="sr-Cyrl-CS" sz="2000" b="1">
                <a:latin typeface="Arial" charset="0"/>
                <a:cs typeface="Arial" charset="0"/>
              </a:rPr>
              <a:t>)</a:t>
            </a:r>
            <a:endParaRPr lang="en-US" sz="2000">
              <a:latin typeface="Arial" charset="0"/>
              <a:cs typeface="Arial" charset="0"/>
            </a:endParaRPr>
          </a:p>
        </p:txBody>
      </p:sp>
      <p:graphicFrame>
        <p:nvGraphicFramePr>
          <p:cNvPr id="1032" name="Object 4"/>
          <p:cNvGraphicFramePr>
            <a:graphicFrameLocks noChangeAspect="1"/>
          </p:cNvGraphicFramePr>
          <p:nvPr/>
        </p:nvGraphicFramePr>
        <p:xfrm>
          <a:off x="1143000" y="5105400"/>
          <a:ext cx="1981200" cy="455613"/>
        </p:xfrm>
        <a:graphic>
          <a:graphicData uri="http://schemas.openxmlformats.org/presentationml/2006/ole">
            <p:oleObj spid="_x0000_s1032" name="Equation" r:id="rId5" imgW="952087" imgH="215806" progId="Equation.3">
              <p:embed/>
            </p:oleObj>
          </a:graphicData>
        </a:graphic>
      </p:graphicFrame>
      <p:graphicFrame>
        <p:nvGraphicFramePr>
          <p:cNvPr id="1033" name="Object 6"/>
          <p:cNvGraphicFramePr>
            <a:graphicFrameLocks noChangeAspect="1"/>
          </p:cNvGraphicFramePr>
          <p:nvPr/>
        </p:nvGraphicFramePr>
        <p:xfrm>
          <a:off x="1219200" y="5638800"/>
          <a:ext cx="1905000" cy="758825"/>
        </p:xfrm>
        <a:graphic>
          <a:graphicData uri="http://schemas.openxmlformats.org/presentationml/2006/ole">
            <p:oleObj spid="_x0000_s1033" name="Equation" r:id="rId6" imgW="1028254" imgH="406224" progId="Equation.3">
              <p:embed/>
            </p:oleObj>
          </a:graphicData>
        </a:graphic>
      </p:graphicFrame>
      <p:graphicFrame>
        <p:nvGraphicFramePr>
          <p:cNvPr id="1034" name="Object 8"/>
          <p:cNvGraphicFramePr>
            <a:graphicFrameLocks noChangeAspect="1"/>
          </p:cNvGraphicFramePr>
          <p:nvPr/>
        </p:nvGraphicFramePr>
        <p:xfrm>
          <a:off x="5029200" y="4343400"/>
          <a:ext cx="2286000" cy="781050"/>
        </p:xfrm>
        <a:graphic>
          <a:graphicData uri="http://schemas.openxmlformats.org/presentationml/2006/ole">
            <p:oleObj spid="_x0000_s1034" name="Equation" r:id="rId7" imgW="1143000" imgH="393700" progId="Equation.3">
              <p:embed/>
            </p:oleObj>
          </a:graphicData>
        </a:graphic>
      </p:graphicFrame>
      <p:graphicFrame>
        <p:nvGraphicFramePr>
          <p:cNvPr id="1035" name="Object 4"/>
          <p:cNvGraphicFramePr>
            <a:graphicFrameLocks noChangeAspect="1"/>
          </p:cNvGraphicFramePr>
          <p:nvPr/>
        </p:nvGraphicFramePr>
        <p:xfrm>
          <a:off x="4648200" y="5562600"/>
          <a:ext cx="3581400" cy="604838"/>
        </p:xfrm>
        <a:graphic>
          <a:graphicData uri="http://schemas.openxmlformats.org/presentationml/2006/ole">
            <p:oleObj spid="_x0000_s1035" name="Equation" r:id="rId8" imgW="17653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2400" b="1"/>
              <a:t>REDNA VEZA OTPORNIKA, KALEMA I KONDENZATORA U KOLU PROSTOPERIODIČNE STRUJE</a:t>
            </a:r>
            <a:endParaRPr lang="en-US" sz="2400" b="1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sr-Latn-CS"/>
          </a:p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057400" y="1676400"/>
          <a:ext cx="5791200" cy="930275"/>
        </p:xfrm>
        <a:graphic>
          <a:graphicData uri="http://schemas.openxmlformats.org/presentationml/2006/ole">
            <p:oleObj spid="_x0000_s4098" name="Equation" r:id="rId3" imgW="2933700" imgH="431800" progId="Equation.3">
              <p:embed/>
            </p:oleObj>
          </a:graphicData>
        </a:graphic>
      </p:graphicFrame>
      <p:pic>
        <p:nvPicPr>
          <p:cNvPr id="4103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2775" y="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1905000" y="2667000"/>
          <a:ext cx="6324600" cy="1000125"/>
        </p:xfrm>
        <a:graphic>
          <a:graphicData uri="http://schemas.openxmlformats.org/presentationml/2006/ole">
            <p:oleObj spid="_x0000_s4104" name="Equation" r:id="rId5" imgW="2463800" imgH="393700" progId="Equation.3">
              <p:embed/>
            </p:oleObj>
          </a:graphicData>
        </a:graphic>
      </p:graphicFrame>
      <p:graphicFrame>
        <p:nvGraphicFramePr>
          <p:cNvPr id="4105" name="Object 6"/>
          <p:cNvGraphicFramePr>
            <a:graphicFrameLocks noChangeAspect="1"/>
          </p:cNvGraphicFramePr>
          <p:nvPr/>
        </p:nvGraphicFramePr>
        <p:xfrm>
          <a:off x="3124200" y="3657600"/>
          <a:ext cx="3124200" cy="509588"/>
        </p:xfrm>
        <a:graphic>
          <a:graphicData uri="http://schemas.openxmlformats.org/presentationml/2006/ole">
            <p:oleObj spid="_x0000_s4105" name="Equation" r:id="rId6" imgW="1345616" imgH="215806" progId="Equation.3">
              <p:embed/>
            </p:oleObj>
          </a:graphicData>
        </a:graphic>
      </p:graphicFrame>
      <p:graphicFrame>
        <p:nvGraphicFramePr>
          <p:cNvPr id="4106" name="Object 4"/>
          <p:cNvGraphicFramePr>
            <a:graphicFrameLocks noChangeAspect="1"/>
          </p:cNvGraphicFramePr>
          <p:nvPr/>
        </p:nvGraphicFramePr>
        <p:xfrm>
          <a:off x="1219200" y="4114800"/>
          <a:ext cx="6248400" cy="1052513"/>
        </p:xfrm>
        <a:graphic>
          <a:graphicData uri="http://schemas.openxmlformats.org/presentationml/2006/ole">
            <p:oleObj spid="_x0000_s4106" name="Equation" r:id="rId7" imgW="4597400" imgH="660400" progId="Equation.3">
              <p:embed/>
            </p:oleObj>
          </a:graphicData>
        </a:graphic>
      </p:graphicFrame>
      <p:graphicFrame>
        <p:nvGraphicFramePr>
          <p:cNvPr id="4107" name="Object 4"/>
          <p:cNvGraphicFramePr>
            <a:graphicFrameLocks noChangeAspect="1"/>
          </p:cNvGraphicFramePr>
          <p:nvPr/>
        </p:nvGraphicFramePr>
        <p:xfrm>
          <a:off x="3124200" y="5410200"/>
          <a:ext cx="3200400" cy="935038"/>
        </p:xfrm>
        <a:graphic>
          <a:graphicData uri="http://schemas.openxmlformats.org/presentationml/2006/ole">
            <p:oleObj spid="_x0000_s4107" name="Equation" r:id="rId8" imgW="1853396" imgH="54586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358775" lvl="2" indent="0" algn="just">
              <a:buFontTx/>
              <a:buNone/>
            </a:pPr>
            <a:r>
              <a:rPr lang="sl-SI" sz="3200"/>
              <a:t> </a:t>
            </a:r>
            <a:r>
              <a:rPr lang="sl-SI" sz="2000"/>
              <a:t>Impedansa kola-</a:t>
            </a:r>
            <a:r>
              <a:rPr lang="sl-SI" sz="2000" b="1" i="1"/>
              <a:t>z</a:t>
            </a:r>
            <a:r>
              <a:rPr lang="sl-SI" sz="2000"/>
              <a:t> predstavlja odnos amplituda ili efektivnih vrednosti napona i struje</a:t>
            </a:r>
          </a:p>
          <a:p>
            <a:pPr marL="358775" lvl="2" indent="0">
              <a:buFontTx/>
              <a:buNone/>
            </a:pPr>
            <a:endParaRPr lang="en-US" sz="32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962400" y="1676400"/>
          <a:ext cx="1524000" cy="777875"/>
        </p:xfrm>
        <a:graphic>
          <a:graphicData uri="http://schemas.openxmlformats.org/presentationml/2006/ole">
            <p:oleObj spid="_x0000_s9218" name="Equation" r:id="rId3" imgW="875920" imgH="444307" progId="Equation.3">
              <p:embed/>
            </p:oleObj>
          </a:graphicData>
        </a:graphic>
      </p:graphicFrame>
      <p:pic>
        <p:nvPicPr>
          <p:cNvPr id="9223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3048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lvl="2">
              <a:spcBef>
                <a:spcPct val="20000"/>
              </a:spcBef>
            </a:pPr>
            <a:r>
              <a:rPr lang="sl-SI">
                <a:latin typeface="Arial" charset="0"/>
                <a:cs typeface="Arial" charset="0"/>
              </a:rPr>
              <a:t> </a:t>
            </a:r>
            <a:r>
              <a:rPr lang="sl-SI" sz="2000">
                <a:latin typeface="Arial" charset="0"/>
                <a:cs typeface="Arial" charset="0"/>
              </a:rPr>
              <a:t>Impedansa (prividna otpornost) redne </a:t>
            </a:r>
            <a:r>
              <a:rPr lang="sl-SI" sz="2000" b="1" i="1">
                <a:latin typeface="Arial" charset="0"/>
                <a:cs typeface="Arial" charset="0"/>
              </a:rPr>
              <a:t>R,L,C</a:t>
            </a:r>
            <a:r>
              <a:rPr lang="sl-SI" sz="2000">
                <a:latin typeface="Arial" charset="0"/>
                <a:cs typeface="Arial" charset="0"/>
              </a:rPr>
              <a:t> veze je:</a:t>
            </a:r>
          </a:p>
          <a:p>
            <a:pPr marL="358775" lvl="2">
              <a:spcBef>
                <a:spcPct val="20000"/>
              </a:spcBef>
            </a:pPr>
            <a:r>
              <a:rPr lang="sl-SI" sz="2000">
                <a:latin typeface="Arial" charset="0"/>
                <a:cs typeface="Arial" charset="0"/>
              </a:rPr>
              <a:t>  </a:t>
            </a:r>
          </a:p>
          <a:p>
            <a:pPr marL="358775" lvl="2">
              <a:spcBef>
                <a:spcPct val="20000"/>
              </a:spcBef>
            </a:pPr>
            <a:endParaRPr lang="sl-SI" sz="2000">
              <a:latin typeface="Arial" charset="0"/>
              <a:cs typeface="Arial" charset="0"/>
            </a:endParaRPr>
          </a:p>
          <a:p>
            <a:pPr marL="358775" lvl="2">
              <a:spcBef>
                <a:spcPct val="20000"/>
              </a:spcBef>
            </a:pPr>
            <a:endParaRPr lang="sl-SI" sz="2000">
              <a:latin typeface="Arial" charset="0"/>
              <a:cs typeface="Arial" charset="0"/>
            </a:endParaRPr>
          </a:p>
          <a:p>
            <a:pPr marL="358775" lvl="2">
              <a:spcBef>
                <a:spcPct val="20000"/>
              </a:spcBef>
            </a:pPr>
            <a:r>
              <a:rPr lang="sl-SI" sz="2000">
                <a:latin typeface="Arial" charset="0"/>
                <a:cs typeface="Arial" charset="0"/>
              </a:rPr>
              <a:t>Impedansa je pozitivna veličina</a:t>
            </a:r>
          </a:p>
          <a:p>
            <a:pPr marL="358775" lvl="2">
              <a:spcBef>
                <a:spcPct val="20000"/>
              </a:spcBef>
            </a:pPr>
            <a:r>
              <a:rPr lang="sl-SI" sz="2000">
                <a:latin typeface="Arial" charset="0"/>
                <a:cs typeface="Arial" charset="0"/>
              </a:rPr>
              <a:t>   Jedinica - Ω</a:t>
            </a:r>
          </a:p>
        </p:txBody>
      </p:sp>
      <p:graphicFrame>
        <p:nvGraphicFramePr>
          <p:cNvPr id="9225" name="Object 4"/>
          <p:cNvGraphicFramePr>
            <a:graphicFrameLocks noChangeAspect="1"/>
          </p:cNvGraphicFramePr>
          <p:nvPr/>
        </p:nvGraphicFramePr>
        <p:xfrm>
          <a:off x="3276600" y="2895600"/>
          <a:ext cx="2667000" cy="884238"/>
        </p:xfrm>
        <a:graphic>
          <a:graphicData uri="http://schemas.openxmlformats.org/presentationml/2006/ole">
            <p:oleObj spid="_x0000_s9225" name="Equation" r:id="rId5" imgW="1612900" imgH="533400" progId="Equation.3">
              <p:embed/>
            </p:oleObj>
          </a:graphicData>
        </a:graphic>
      </p:graphicFrame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09600" y="46482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sl-SI" b="1" i="1">
                <a:latin typeface="Arial" charset="0"/>
              </a:rPr>
              <a:t>R – </a:t>
            </a:r>
            <a:r>
              <a:rPr lang="sl-SI" sz="2000" i="1">
                <a:latin typeface="Arial" charset="0"/>
              </a:rPr>
              <a:t>Rezistansa</a:t>
            </a:r>
            <a:r>
              <a:rPr lang="sl-SI" sz="2000">
                <a:latin typeface="Arial" charset="0"/>
              </a:rPr>
              <a:t> (aktivna otpornost)</a:t>
            </a:r>
          </a:p>
          <a:p>
            <a:pPr lvl="2"/>
            <a:r>
              <a:rPr lang="sl-SI" b="1" i="1">
                <a:latin typeface="Arial" charset="0"/>
              </a:rPr>
              <a:t>X – </a:t>
            </a:r>
            <a:r>
              <a:rPr lang="sl-SI" sz="2000">
                <a:latin typeface="Arial" charset="0"/>
              </a:rPr>
              <a:t>Reaktansa ( reaktivna otpornost)</a:t>
            </a:r>
            <a:endParaRPr lang="sr-Latn-CS" sz="2000">
              <a:latin typeface="Arial" charset="0"/>
            </a:endParaRPr>
          </a:p>
        </p:txBody>
      </p:sp>
      <p:graphicFrame>
        <p:nvGraphicFramePr>
          <p:cNvPr id="9227" name="Object 4"/>
          <p:cNvGraphicFramePr>
            <a:graphicFrameLocks noChangeAspect="1"/>
          </p:cNvGraphicFramePr>
          <p:nvPr/>
        </p:nvGraphicFramePr>
        <p:xfrm>
          <a:off x="3276600" y="5486400"/>
          <a:ext cx="2438400" cy="623888"/>
        </p:xfrm>
        <a:graphic>
          <a:graphicData uri="http://schemas.openxmlformats.org/presentationml/2006/ole">
            <p:oleObj spid="_x0000_s9227" name="Equation" r:id="rId6" imgW="1676400" imgH="431800" progId="Equation.3">
              <p:embed/>
            </p:oleObj>
          </a:graphicData>
        </a:graphic>
      </p:graphicFrame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743200" y="6172200"/>
            <a:ext cx="36766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</a:pPr>
            <a:r>
              <a:rPr lang="sl-SI" b="1">
                <a:latin typeface="Arial" charset="0"/>
              </a:rPr>
              <a:t>X </a:t>
            </a:r>
            <a:r>
              <a:rPr lang="en-US" b="1">
                <a:latin typeface="Arial" charset="0"/>
              </a:rPr>
              <a:t>&gt;</a:t>
            </a:r>
            <a:r>
              <a:rPr lang="sl-SI" b="1">
                <a:latin typeface="Arial" charset="0"/>
              </a:rPr>
              <a:t>  0, </a:t>
            </a:r>
            <a:r>
              <a:rPr lang="sl-SI" b="1" i="1">
                <a:latin typeface="Arial" charset="0"/>
              </a:rPr>
              <a:t>X</a:t>
            </a:r>
            <a:r>
              <a:rPr lang="sl-SI" b="1">
                <a:latin typeface="Arial" charset="0"/>
              </a:rPr>
              <a:t> </a:t>
            </a:r>
            <a:r>
              <a:rPr lang="en-US" b="1">
                <a:latin typeface="Arial" charset="0"/>
              </a:rPr>
              <a:t>&lt;</a:t>
            </a:r>
            <a:r>
              <a:rPr lang="sl-SI" b="1">
                <a:latin typeface="Arial" charset="0"/>
              </a:rPr>
              <a:t> 0, </a:t>
            </a:r>
            <a:r>
              <a:rPr lang="sl-SI" b="1" i="1">
                <a:latin typeface="Arial" charset="0"/>
              </a:rPr>
              <a:t>X</a:t>
            </a:r>
            <a:r>
              <a:rPr lang="sl-SI" b="1">
                <a:latin typeface="Arial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2"/>
            <a:r>
              <a:rPr lang="sl-SI"/>
              <a:t>X </a:t>
            </a:r>
            <a:r>
              <a:rPr lang="en-US"/>
              <a:t>&gt;</a:t>
            </a:r>
            <a:r>
              <a:rPr lang="sl-SI"/>
              <a:t> 0, X</a:t>
            </a:r>
            <a:r>
              <a:rPr lang="sl-SI" i="1" baseline="-25000"/>
              <a:t>L</a:t>
            </a:r>
            <a:r>
              <a:rPr lang="sl-SI"/>
              <a:t> </a:t>
            </a:r>
            <a:r>
              <a:rPr lang="en-US"/>
              <a:t>&gt;</a:t>
            </a:r>
            <a:r>
              <a:rPr lang="sl-SI"/>
              <a:t> X</a:t>
            </a:r>
            <a:r>
              <a:rPr lang="sl-SI" i="1" baseline="-25000"/>
              <a:t>C</a:t>
            </a:r>
            <a:r>
              <a:rPr lang="sl-SI"/>
              <a:t> – kolo pretežno induktivno</a:t>
            </a:r>
          </a:p>
          <a:p>
            <a:pPr lvl="2"/>
            <a:r>
              <a:rPr lang="sl-SI"/>
              <a:t>X </a:t>
            </a:r>
            <a:r>
              <a:rPr lang="en-US"/>
              <a:t>&lt;</a:t>
            </a:r>
            <a:r>
              <a:rPr lang="sl-SI"/>
              <a:t> 0, X</a:t>
            </a:r>
            <a:r>
              <a:rPr lang="sl-SI" i="1" baseline="-25000"/>
              <a:t>C</a:t>
            </a:r>
            <a:r>
              <a:rPr lang="sl-SI"/>
              <a:t> </a:t>
            </a:r>
            <a:r>
              <a:rPr lang="en-US"/>
              <a:t>&gt;</a:t>
            </a:r>
            <a:r>
              <a:rPr lang="sl-SI"/>
              <a:t> X</a:t>
            </a:r>
            <a:r>
              <a:rPr lang="sl-SI" i="1" baseline="-25000"/>
              <a:t>L</a:t>
            </a:r>
            <a:r>
              <a:rPr lang="sl-SI"/>
              <a:t> – kolo pretežno kapacitivno</a:t>
            </a:r>
          </a:p>
          <a:p>
            <a:pPr lvl="2"/>
            <a:r>
              <a:rPr lang="sl-SI"/>
              <a:t>X = 0, X</a:t>
            </a:r>
            <a:r>
              <a:rPr lang="sl-SI" i="1" baseline="-25000"/>
              <a:t>C</a:t>
            </a:r>
            <a:r>
              <a:rPr lang="sl-SI"/>
              <a:t> = X</a:t>
            </a:r>
            <a:r>
              <a:rPr lang="sl-SI" i="1" baseline="-25000"/>
              <a:t>L</a:t>
            </a:r>
            <a:r>
              <a:rPr lang="sl-SI"/>
              <a:t> – rezonantno kolo</a:t>
            </a:r>
          </a:p>
          <a:p>
            <a:pPr lvl="2"/>
            <a:endParaRPr lang="en-US" sz="3200" b="1"/>
          </a:p>
        </p:txBody>
      </p:sp>
      <p:pic>
        <p:nvPicPr>
          <p:cNvPr id="26629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0" name="Object 4"/>
          <p:cNvGraphicFramePr>
            <a:graphicFrameLocks noChangeAspect="1"/>
          </p:cNvGraphicFramePr>
          <p:nvPr/>
        </p:nvGraphicFramePr>
        <p:xfrm>
          <a:off x="1371600" y="2819400"/>
          <a:ext cx="5105400" cy="1355725"/>
        </p:xfrm>
        <a:graphic>
          <a:graphicData uri="http://schemas.openxmlformats.org/presentationml/2006/ole">
            <p:oleObj spid="_x0000_s26630" name="Equation" r:id="rId4" imgW="2298700" imgH="609600" progId="Equation.3">
              <p:embed/>
            </p:oleObj>
          </a:graphicData>
        </a:graphic>
      </p:graphicFrame>
      <p:graphicFrame>
        <p:nvGraphicFramePr>
          <p:cNvPr id="26631" name="Object 6"/>
          <p:cNvGraphicFramePr>
            <a:graphicFrameLocks noChangeAspect="1"/>
          </p:cNvGraphicFramePr>
          <p:nvPr/>
        </p:nvGraphicFramePr>
        <p:xfrm>
          <a:off x="1447800" y="3810000"/>
          <a:ext cx="3124200" cy="1241425"/>
        </p:xfrm>
        <a:graphic>
          <a:graphicData uri="http://schemas.openxmlformats.org/presentationml/2006/ole">
            <p:oleObj spid="_x0000_s26631" name="Equation" r:id="rId5" imgW="1536700" imgH="609600" progId="Equation.3">
              <p:embed/>
            </p:oleObj>
          </a:graphicData>
        </a:graphic>
      </p:graphicFrame>
      <p:graphicFrame>
        <p:nvGraphicFramePr>
          <p:cNvPr id="26632" name="Object 4"/>
          <p:cNvGraphicFramePr>
            <a:graphicFrameLocks noChangeAspect="1"/>
          </p:cNvGraphicFramePr>
          <p:nvPr/>
        </p:nvGraphicFramePr>
        <p:xfrm>
          <a:off x="5486400" y="4343400"/>
          <a:ext cx="1524000" cy="450850"/>
        </p:xfrm>
        <a:graphic>
          <a:graphicData uri="http://schemas.openxmlformats.org/presentationml/2006/ole">
            <p:oleObj spid="_x0000_s26632" name="Equation" r:id="rId6" imgW="672808" imgH="203112" progId="Equation.3">
              <p:embed/>
            </p:oleObj>
          </a:graphicData>
        </a:graphic>
      </p:graphicFrame>
      <p:graphicFrame>
        <p:nvGraphicFramePr>
          <p:cNvPr id="26633" name="Object 6"/>
          <p:cNvGraphicFramePr>
            <a:graphicFrameLocks noChangeAspect="1"/>
          </p:cNvGraphicFramePr>
          <p:nvPr/>
        </p:nvGraphicFramePr>
        <p:xfrm>
          <a:off x="1524000" y="5105400"/>
          <a:ext cx="4648200" cy="914400"/>
        </p:xfrm>
        <a:graphic>
          <a:graphicData uri="http://schemas.openxmlformats.org/presentationml/2006/ole">
            <p:oleObj spid="_x0000_s26633" name="Equation" r:id="rId7" imgW="3098800" imgH="609600" progId="Equation.3">
              <p:embed/>
            </p:oleObj>
          </a:graphicData>
        </a:graphic>
      </p:graphicFrame>
      <p:graphicFrame>
        <p:nvGraphicFramePr>
          <p:cNvPr id="26634" name="Object 8"/>
          <p:cNvGraphicFramePr>
            <a:graphicFrameLocks noChangeAspect="1"/>
          </p:cNvGraphicFramePr>
          <p:nvPr/>
        </p:nvGraphicFramePr>
        <p:xfrm>
          <a:off x="6934200" y="5410200"/>
          <a:ext cx="1752600" cy="755650"/>
        </p:xfrm>
        <a:graphic>
          <a:graphicData uri="http://schemas.openxmlformats.org/presentationml/2006/ole">
            <p:oleObj spid="_x0000_s26634" name="Equation" r:id="rId8" imgW="79992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sr-Cyrl-CS" sz="2000"/>
              <a:t>Када је коло претежно индуктивно </a:t>
            </a:r>
            <a:endParaRPr lang="sl-SI" sz="2000"/>
          </a:p>
          <a:p>
            <a:pPr algn="just"/>
            <a:r>
              <a:rPr lang="sr-Cyrl-CS" sz="2000"/>
              <a:t>(</a:t>
            </a:r>
            <a:r>
              <a:rPr lang="sr-Cyrl-CS" sz="2000" i="1"/>
              <a:t>X</a:t>
            </a:r>
            <a:r>
              <a:rPr lang="sr-Cyrl-CS" sz="2000"/>
              <a:t> &gt; 0, </a:t>
            </a:r>
            <a:r>
              <a:rPr lang="sr-Cyrl-CS" sz="2000" i="1"/>
              <a:t>X</a:t>
            </a:r>
            <a:r>
              <a:rPr lang="sr-Cyrl-CS" sz="2000" i="1" baseline="-25000"/>
              <a:t>L</a:t>
            </a:r>
            <a:r>
              <a:rPr lang="sr-Cyrl-CS" sz="2000"/>
              <a:t> &gt; </a:t>
            </a:r>
            <a:r>
              <a:rPr lang="sr-Cyrl-CS" sz="2000" i="1"/>
              <a:t>X</a:t>
            </a:r>
            <a:r>
              <a:rPr lang="sr-Cyrl-CS" sz="2000" i="1" baseline="-25000"/>
              <a:t>C</a:t>
            </a:r>
            <a:r>
              <a:rPr lang="sr-Cyrl-CS" sz="2000"/>
              <a:t>), напон предњачи струји и разлика фаза напона и струје је позитивна  (0 &lt; </a:t>
            </a:r>
            <a:r>
              <a:rPr lang="sr-Cyrl-CS" sz="2000" i="1"/>
              <a:t>φ </a:t>
            </a:r>
            <a:r>
              <a:rPr lang="sr-Cyrl-CS" sz="2000"/>
              <a:t>≤ π/2)</a:t>
            </a:r>
            <a:endParaRPr lang="sr-Latn-CS" sz="2000"/>
          </a:p>
          <a:p>
            <a:pPr algn="just"/>
            <a:r>
              <a:rPr lang="sr-Cyrl-CS" sz="2000"/>
              <a:t>Када је коло претежно капацитивно </a:t>
            </a:r>
            <a:endParaRPr lang="sl-SI" sz="2000"/>
          </a:p>
          <a:p>
            <a:pPr algn="just"/>
            <a:r>
              <a:rPr lang="sr-Cyrl-CS" sz="2000"/>
              <a:t>(</a:t>
            </a:r>
            <a:r>
              <a:rPr lang="sr-Cyrl-CS" sz="2000" i="1"/>
              <a:t>X</a:t>
            </a:r>
            <a:r>
              <a:rPr lang="sr-Cyrl-CS" sz="2000"/>
              <a:t> &lt; 0, </a:t>
            </a:r>
            <a:r>
              <a:rPr lang="sr-Cyrl-CS" sz="2000" i="1"/>
              <a:t>X</a:t>
            </a:r>
            <a:r>
              <a:rPr lang="sr-Cyrl-CS" sz="2000" i="1" baseline="-25000"/>
              <a:t>L</a:t>
            </a:r>
            <a:r>
              <a:rPr lang="sr-Cyrl-CS" sz="2000"/>
              <a:t> &lt; </a:t>
            </a:r>
            <a:r>
              <a:rPr lang="sr-Cyrl-CS" sz="2000" i="1"/>
              <a:t>X</a:t>
            </a:r>
            <a:r>
              <a:rPr lang="sr-Cyrl-CS" sz="2000" i="1" baseline="-25000"/>
              <a:t>C</a:t>
            </a:r>
            <a:r>
              <a:rPr lang="sr-Cyrl-CS" sz="2000"/>
              <a:t>), струја предњачи напону и разлика фаза напона и струје је негативна  (‑ π/2 ≤ </a:t>
            </a:r>
            <a:r>
              <a:rPr lang="sr-Cyrl-CS" sz="2000" i="1"/>
              <a:t>φ </a:t>
            </a:r>
            <a:r>
              <a:rPr lang="sr-Cyrl-CS" sz="2000"/>
              <a:t>&lt; 0).</a:t>
            </a:r>
            <a:endParaRPr lang="en-US" sz="2000"/>
          </a:p>
          <a:p>
            <a:pPr algn="just"/>
            <a:endParaRPr lang="en-US" sz="2000"/>
          </a:p>
        </p:txBody>
      </p:sp>
      <p:pic>
        <p:nvPicPr>
          <p:cNvPr id="27653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572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1752600" y="3886200"/>
          <a:ext cx="2133600" cy="493713"/>
        </p:xfrm>
        <a:graphic>
          <a:graphicData uri="http://schemas.openxmlformats.org/presentationml/2006/ole">
            <p:oleObj spid="_x0000_s27654" name="Equation" r:id="rId4" imgW="990600" imgH="228600" progId="Equation.3">
              <p:embed/>
            </p:oleObj>
          </a:graphicData>
        </a:graphic>
      </p:graphicFrame>
      <p:graphicFrame>
        <p:nvGraphicFramePr>
          <p:cNvPr id="27655" name="Object 6"/>
          <p:cNvGraphicFramePr>
            <a:graphicFrameLocks noChangeAspect="1"/>
          </p:cNvGraphicFramePr>
          <p:nvPr/>
        </p:nvGraphicFramePr>
        <p:xfrm>
          <a:off x="5562600" y="3733800"/>
          <a:ext cx="1676400" cy="828675"/>
        </p:xfrm>
        <a:graphic>
          <a:graphicData uri="http://schemas.openxmlformats.org/presentationml/2006/ole">
            <p:oleObj spid="_x0000_s27655" name="Equation" r:id="rId5" imgW="825142" imgH="406224" progId="Equation.3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905000" y="4648200"/>
          <a:ext cx="1524000" cy="395288"/>
        </p:xfrm>
        <a:graphic>
          <a:graphicData uri="http://schemas.openxmlformats.org/presentationml/2006/ole">
            <p:oleObj spid="_x0000_s27656" name="Equation" r:id="rId6" imgW="774364" imgH="203112" progId="Equation.3">
              <p:embed/>
            </p:oleObj>
          </a:graphicData>
        </a:graphic>
      </p:graphicFrame>
      <p:graphicFrame>
        <p:nvGraphicFramePr>
          <p:cNvPr id="27657" name="Object 10"/>
          <p:cNvGraphicFramePr>
            <a:graphicFrameLocks noChangeAspect="1"/>
          </p:cNvGraphicFramePr>
          <p:nvPr/>
        </p:nvGraphicFramePr>
        <p:xfrm>
          <a:off x="5715000" y="4648200"/>
          <a:ext cx="1524000" cy="385763"/>
        </p:xfrm>
        <a:graphic>
          <a:graphicData uri="http://schemas.openxmlformats.org/presentationml/2006/ole">
            <p:oleObj spid="_x0000_s27657" name="Equation" r:id="rId7" imgW="787058" imgH="203112" progId="Equation.3">
              <p:embed/>
            </p:oleObj>
          </a:graphicData>
        </a:graphic>
      </p:graphicFrame>
      <p:pic>
        <p:nvPicPr>
          <p:cNvPr id="2765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876800"/>
            <a:ext cx="22860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200" b="1"/>
              <a:t>IMPEDANSA KOLA - </a:t>
            </a:r>
            <a:r>
              <a:rPr lang="sl-SI" sz="3200" b="1" i="1"/>
              <a:t>Z</a:t>
            </a:r>
            <a:endParaRPr lang="en-US" sz="3200" b="1" i="1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762000" y="1143000"/>
          <a:ext cx="3276600" cy="558800"/>
        </p:xfrm>
        <a:graphic>
          <a:graphicData uri="http://schemas.openxmlformats.org/presentationml/2006/ole">
            <p:oleObj spid="_x0000_s15362" name="Equation" r:id="rId3" imgW="1117600" imgH="190500" progId="Equation.3">
              <p:embed/>
            </p:oleObj>
          </a:graphicData>
        </a:graphic>
      </p:graphicFrame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4876800" y="1066800"/>
          <a:ext cx="3048000" cy="768350"/>
        </p:xfrm>
        <a:graphic>
          <a:graphicData uri="http://schemas.openxmlformats.org/presentationml/2006/ole">
            <p:oleObj spid="_x0000_s15363" name="Equation" r:id="rId4" imgW="1358310" imgH="342751" progId="Equation.3">
              <p:embed/>
            </p:oleObj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2057400" y="1752600"/>
          <a:ext cx="5096504" cy="1371600"/>
        </p:xfrm>
        <a:graphic>
          <a:graphicData uri="http://schemas.openxmlformats.org/presentationml/2006/ole">
            <p:oleObj spid="_x0000_s15364" name="Equation" r:id="rId5" imgW="2946400" imgH="787400" progId="Equation.3">
              <p:embed/>
            </p:oleObj>
          </a:graphicData>
        </a:graphic>
      </p:graphicFrame>
      <p:pic>
        <p:nvPicPr>
          <p:cNvPr id="15371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4572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72" name="Object 3"/>
          <p:cNvGraphicFramePr>
            <a:graphicFrameLocks noChangeAspect="1"/>
          </p:cNvGraphicFramePr>
          <p:nvPr/>
        </p:nvGraphicFramePr>
        <p:xfrm>
          <a:off x="1752600" y="3124200"/>
          <a:ext cx="5181600" cy="3476625"/>
        </p:xfrm>
        <a:graphic>
          <a:graphicData uri="http://schemas.openxmlformats.org/presentationml/2006/ole">
            <p:oleObj spid="_x0000_s15372" name="Photo Editor Photo" r:id="rId7" imgW="20247619" imgH="1358454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3200" b="1"/>
              <a:t>	 </a:t>
            </a:r>
            <a:r>
              <a:rPr lang="sl-SI" sz="2800" b="1"/>
              <a:t>IMPEDANSA KOLA - </a:t>
            </a:r>
            <a:r>
              <a:rPr lang="sl-SI" sz="2800" b="1" i="1"/>
              <a:t>Z</a:t>
            </a:r>
            <a:endParaRPr lang="en-US" sz="2800" b="1" i="1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r>
              <a:rPr lang="sl-SI" sz="2000" b="1" i="1"/>
              <a:t>Idealni otpornik</a:t>
            </a:r>
          </a:p>
          <a:p>
            <a:pPr lvl="2"/>
            <a:endParaRPr lang="sl-SI" sz="2000" b="1" i="1"/>
          </a:p>
          <a:p>
            <a:pPr lvl="2"/>
            <a:endParaRPr lang="sl-SI" sz="2000" b="1" i="1"/>
          </a:p>
          <a:p>
            <a:pPr lvl="2"/>
            <a:r>
              <a:rPr lang="sl-SI" sz="2000" b="1" i="1"/>
              <a:t>  Z = R</a:t>
            </a:r>
          </a:p>
          <a:p>
            <a:pPr lvl="2"/>
            <a:r>
              <a:rPr lang="el-GR" sz="2000" b="1" i="1"/>
              <a:t>φ</a:t>
            </a:r>
            <a:r>
              <a:rPr lang="sl-SI" sz="2000" b="1" i="1"/>
              <a:t> = </a:t>
            </a:r>
            <a:r>
              <a:rPr lang="sl-SI" sz="2000" b="1"/>
              <a:t>0</a:t>
            </a:r>
            <a:endParaRPr lang="el-GR" sz="2000" b="1"/>
          </a:p>
        </p:txBody>
      </p:sp>
      <p:pic>
        <p:nvPicPr>
          <p:cNvPr id="30724" name="Picture 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981200"/>
            <a:ext cx="2133600" cy="711200"/>
          </a:xfrm>
          <a:noFill/>
          <a:ln>
            <a:solidFill>
              <a:srgbClr val="FFFFFF"/>
            </a:solidFill>
          </a:ln>
        </p:spPr>
      </p:pic>
      <p:pic>
        <p:nvPicPr>
          <p:cNvPr id="30726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4572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00400" y="1600200"/>
            <a:ext cx="3276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b="1" i="1" dirty="0">
                <a:latin typeface="Arial" charset="0"/>
              </a:rPr>
              <a:t>Idealni kalem</a:t>
            </a:r>
          </a:p>
          <a:p>
            <a:pPr>
              <a:spcBef>
                <a:spcPct val="50000"/>
              </a:spcBef>
            </a:pPr>
            <a:endParaRPr lang="sr-Latn-CS" sz="20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r-Latn-CS" sz="20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r-Latn-CS" sz="2000" b="1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r-Latn-CS" sz="2000" b="1" i="1" dirty="0">
              <a:latin typeface="Arial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905000"/>
            <a:ext cx="1676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9" name="Object 4"/>
          <p:cNvGraphicFramePr>
            <a:graphicFrameLocks noChangeAspect="1"/>
          </p:cNvGraphicFramePr>
          <p:nvPr/>
        </p:nvGraphicFramePr>
        <p:xfrm>
          <a:off x="3352800" y="2819400"/>
          <a:ext cx="1600200" cy="404813"/>
        </p:xfrm>
        <a:graphic>
          <a:graphicData uri="http://schemas.openxmlformats.org/presentationml/2006/ole">
            <p:oleObj spid="_x0000_s30729" name="Equation" r:id="rId6" imgW="749300" imgH="190500" progId="Equation.3">
              <p:embed/>
            </p:oleObj>
          </a:graphicData>
        </a:graphic>
      </p:graphicFrame>
      <p:graphicFrame>
        <p:nvGraphicFramePr>
          <p:cNvPr id="30730" name="Object 6"/>
          <p:cNvGraphicFramePr>
            <a:graphicFrameLocks noChangeAspect="1"/>
          </p:cNvGraphicFramePr>
          <p:nvPr/>
        </p:nvGraphicFramePr>
        <p:xfrm>
          <a:off x="3657600" y="3200400"/>
          <a:ext cx="914400" cy="823913"/>
        </p:xfrm>
        <a:graphic>
          <a:graphicData uri="http://schemas.openxmlformats.org/presentationml/2006/ole">
            <p:oleObj spid="_x0000_s30730" name="Equation" r:id="rId7" imgW="380835" imgH="342751" progId="Equation.3">
              <p:embed/>
            </p:oleObj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562600" y="1600200"/>
            <a:ext cx="304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i="1">
                <a:latin typeface="Arial" charset="0"/>
              </a:rPr>
              <a:t>Idealni kondenzator</a:t>
            </a:r>
          </a:p>
        </p:txBody>
      </p:sp>
      <p:pic>
        <p:nvPicPr>
          <p:cNvPr id="307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1981200"/>
            <a:ext cx="1447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33" name="Object 4"/>
          <p:cNvGraphicFramePr>
            <a:graphicFrameLocks noChangeAspect="1"/>
          </p:cNvGraphicFramePr>
          <p:nvPr/>
        </p:nvGraphicFramePr>
        <p:xfrm>
          <a:off x="6400800" y="2667000"/>
          <a:ext cx="1447800" cy="620713"/>
        </p:xfrm>
        <a:graphic>
          <a:graphicData uri="http://schemas.openxmlformats.org/presentationml/2006/ole">
            <p:oleObj spid="_x0000_s30733" name="Equation" r:id="rId9" imgW="799753" imgH="342751" progId="Equation.3">
              <p:embed/>
            </p:oleObj>
          </a:graphicData>
        </a:graphic>
      </p:graphicFrame>
      <p:graphicFrame>
        <p:nvGraphicFramePr>
          <p:cNvPr id="30734" name="Object 6"/>
          <p:cNvGraphicFramePr>
            <a:graphicFrameLocks noChangeAspect="1"/>
          </p:cNvGraphicFramePr>
          <p:nvPr/>
        </p:nvGraphicFramePr>
        <p:xfrm>
          <a:off x="6629400" y="3276600"/>
          <a:ext cx="914400" cy="671513"/>
        </p:xfrm>
        <a:graphic>
          <a:graphicData uri="http://schemas.openxmlformats.org/presentationml/2006/ole">
            <p:oleObj spid="_x0000_s30734" name="Equation" r:id="rId10" imgW="469696" imgH="342751" progId="Equation.3">
              <p:embed/>
            </p:oleObj>
          </a:graphicData>
        </a:graphic>
      </p:graphicFrame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362200" y="3962400"/>
            <a:ext cx="367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2000">
                <a:solidFill>
                  <a:schemeClr val="tx2"/>
                </a:solidFill>
                <a:latin typeface="Arial" charset="0"/>
              </a:rPr>
              <a:t>Redna veza otpornika i kalema</a:t>
            </a:r>
            <a:endParaRPr lang="sr-Latn-C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3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4340860"/>
            <a:ext cx="2971800" cy="102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37" name="Object 4"/>
          <p:cNvGraphicFramePr>
            <a:graphicFrameLocks noChangeAspect="1"/>
          </p:cNvGraphicFramePr>
          <p:nvPr/>
        </p:nvGraphicFramePr>
        <p:xfrm>
          <a:off x="990600" y="5257800"/>
          <a:ext cx="2362200" cy="596900"/>
        </p:xfrm>
        <a:graphic>
          <a:graphicData uri="http://schemas.openxmlformats.org/presentationml/2006/ole">
            <p:oleObj spid="_x0000_s30737" name="Equation" r:id="rId12" imgW="977476" imgH="253890" progId="Equation.3">
              <p:embed/>
            </p:oleObj>
          </a:graphicData>
        </a:graphic>
      </p:graphicFrame>
      <p:graphicFrame>
        <p:nvGraphicFramePr>
          <p:cNvPr id="30738" name="Object 6"/>
          <p:cNvGraphicFramePr>
            <a:graphicFrameLocks noChangeAspect="1"/>
          </p:cNvGraphicFramePr>
          <p:nvPr/>
        </p:nvGraphicFramePr>
        <p:xfrm>
          <a:off x="6019800" y="5257800"/>
          <a:ext cx="1371600" cy="625475"/>
        </p:xfrm>
        <a:graphic>
          <a:graphicData uri="http://schemas.openxmlformats.org/presentationml/2006/ole">
            <p:oleObj spid="_x0000_s30738" name="Equation" r:id="rId13" imgW="748975" imgH="34275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sl-SI" sz="3600" b="1"/>
              <a:t>   </a:t>
            </a:r>
            <a:r>
              <a:rPr lang="sl-SI" sz="2800"/>
              <a:t>Redna veza otpornika i kondenzatora</a:t>
            </a:r>
            <a:endParaRPr lang="en-US" sz="28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5181600" y="1295400"/>
          <a:ext cx="2438400" cy="1044575"/>
        </p:xfrm>
        <a:graphic>
          <a:graphicData uri="http://schemas.openxmlformats.org/presentationml/2006/ole">
            <p:oleObj spid="_x0000_s20482" name="Equation" r:id="rId3" imgW="1066800" imgH="457200" progId="Equation.3">
              <p:embed/>
            </p:oleObj>
          </a:graphicData>
        </a:graphic>
      </p:graphicFrame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3" name="Object 6"/>
          <p:cNvGraphicFramePr>
            <a:graphicFrameLocks noChangeAspect="1"/>
          </p:cNvGraphicFramePr>
          <p:nvPr/>
        </p:nvGraphicFramePr>
        <p:xfrm>
          <a:off x="3352800" y="2209800"/>
          <a:ext cx="2362200" cy="873125"/>
        </p:xfrm>
        <a:graphic>
          <a:graphicData uri="http://schemas.openxmlformats.org/presentationml/2006/ole">
            <p:oleObj spid="_x0000_s20483" name="Equation" r:id="rId4" imgW="1054100" imgH="393700" progId="Equation.3">
              <p:embed/>
            </p:oleObj>
          </a:graphicData>
        </a:graphic>
      </p:graphicFrame>
      <p:pic>
        <p:nvPicPr>
          <p:cNvPr id="20487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447800" y="1219200"/>
            <a:ext cx="3146425" cy="1139825"/>
          </a:xfrm>
          <a:noFill/>
        </p:spPr>
      </p:pic>
      <p:pic>
        <p:nvPicPr>
          <p:cNvPr id="20489" name="Picture 4" descr="C:\Users\Aleksandra\Desktop\LogoSkoleJPG1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57200"/>
            <a:ext cx="911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0" y="31242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lvl="2">
              <a:spcBef>
                <a:spcPct val="20000"/>
              </a:spcBef>
            </a:pPr>
            <a:r>
              <a:rPr lang="en-US"/>
              <a:t>Ako se prostoperiodi</a:t>
            </a:r>
            <a:r>
              <a:rPr lang="sr-Latn-CS"/>
              <a:t>čne veličine izraze u kompleksnom obliku, veličina čiji je modul jednak efektivnoj vrednosti, a argument jednak početnoj fazi prostoperiodične veličine naziva se kompleksna efektivna vrednost prostoperiodične veličine.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5029200"/>
            <a:ext cx="462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8775" lvl="2">
              <a:spcBef>
                <a:spcPct val="20000"/>
              </a:spcBef>
            </a:pPr>
            <a:r>
              <a:rPr lang="sr-Latn-CS" sz="1800">
                <a:latin typeface="Arial" charset="0"/>
              </a:rPr>
              <a:t>Kompleksna efektivna vrednost napona</a:t>
            </a:r>
            <a:r>
              <a:rPr lang="sr-Latn-CS">
                <a:latin typeface="Arial" charset="0"/>
              </a:rPr>
              <a:t>: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0493" name="Equation" r:id="rId7" imgW="914400" imgH="215640" progId="Equation.3">
              <p:embed/>
            </p:oleObj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990600" y="5562600"/>
          <a:ext cx="1600200" cy="514350"/>
        </p:xfrm>
        <a:graphic>
          <a:graphicData uri="http://schemas.openxmlformats.org/presentationml/2006/ole">
            <p:oleObj spid="_x0000_s20494" name="Equation" r:id="rId8" imgW="711000" imgH="228600" progId="Equation.3">
              <p:embed/>
            </p:oleObj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343400" y="5029200"/>
            <a:ext cx="442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58775" lvl="2">
              <a:spcBef>
                <a:spcPct val="20000"/>
              </a:spcBef>
            </a:pPr>
            <a:r>
              <a:rPr lang="sr-Latn-CS" sz="1800">
                <a:latin typeface="Arial" charset="0"/>
              </a:rPr>
              <a:t>Kompleksna efektivna vrednost struje</a:t>
            </a:r>
            <a:r>
              <a:rPr lang="sr-Latn-CS">
                <a:latin typeface="Arial" charset="0"/>
              </a:rPr>
              <a:t>:</a:t>
            </a: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5867400" y="5562600"/>
          <a:ext cx="1219200" cy="438150"/>
        </p:xfrm>
        <a:graphic>
          <a:graphicData uri="http://schemas.openxmlformats.org/presentationml/2006/ole">
            <p:oleObj spid="_x0000_s20496" name="Equation" r:id="rId9" imgW="634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2_Cactu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591</TotalTime>
  <Words>289</Words>
  <Application>Microsoft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Default Design</vt:lpstr>
      <vt:lpstr>2_Cactus</vt:lpstr>
      <vt:lpstr>Picture</vt:lpstr>
      <vt:lpstr>Equation</vt:lpstr>
      <vt:lpstr>Photo Editor Photo</vt:lpstr>
      <vt:lpstr>Slide 1</vt:lpstr>
      <vt:lpstr>REDNA VEZA OTPORNIKA, KALEMA I KONDENZATORA U KOLU PROSTOPERIODIČNE STRUJE</vt:lpstr>
      <vt:lpstr>REDNA VEZA OTPORNIKA, KALEMA I KONDENZATORA U KOLU PROSTOPERIODIČNE STRUJE</vt:lpstr>
      <vt:lpstr>IMPEDANSA KOLA - Z</vt:lpstr>
      <vt:lpstr>IMPEDANSA KOLA - Z</vt:lpstr>
      <vt:lpstr>IMPEDANSA KOLA - Z</vt:lpstr>
      <vt:lpstr>IMPEDANSA KOLA - Z</vt:lpstr>
      <vt:lpstr>  IMPEDANSA KOLA - Z</vt:lpstr>
      <vt:lpstr>   Redna veza otpornika i kondenzatora</vt:lpstr>
      <vt:lpstr>  IMPEDANSA KOLA - Z</vt:lpstr>
    </vt:vector>
  </TitlesOfParts>
  <Company>vets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 KOJE SADRŽI SAMO INDUKTIVNI ELEMENT – PROST KALEM</dc:title>
  <dc:creator>gavrilovica</dc:creator>
  <cp:lastModifiedBy>Aleksandra Grujic</cp:lastModifiedBy>
  <cp:revision>59</cp:revision>
  <cp:lastPrinted>1601-01-01T00:00:00Z</cp:lastPrinted>
  <dcterms:created xsi:type="dcterms:W3CDTF">2005-03-24T10:32:06Z</dcterms:created>
  <dcterms:modified xsi:type="dcterms:W3CDTF">2019-12-09T12:10:48Z</dcterms:modified>
</cp:coreProperties>
</file>