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3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C454-C53D-4B37-9E64-E1A816FA64E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73B0-D957-4AAC-B50D-2640340B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Multimedijalno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umrežavanje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Lekcije</a:t>
            </a:r>
            <a:r>
              <a:rPr lang="en-US" sz="4400" dirty="0" smtClean="0"/>
              <a:t> 4 </a:t>
            </a:r>
            <a:r>
              <a:rPr lang="en-US" sz="4400" dirty="0" err="1" smtClean="0"/>
              <a:t>i</a:t>
            </a:r>
            <a:r>
              <a:rPr lang="en-US" sz="4400" dirty="0" smtClean="0"/>
              <a:t> 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188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</a:t>
            </a:r>
            <a:r>
              <a:rPr lang="en-US" dirty="0" err="1"/>
              <a:t>stvari</a:t>
            </a:r>
            <a:r>
              <a:rPr lang="en-US" dirty="0"/>
              <a:t> (</a:t>
            </a:r>
            <a:r>
              <a:rPr lang="en-US" i="1" dirty="0"/>
              <a:t>Internet of Things, </a:t>
            </a:r>
            <a:r>
              <a:rPr lang="en-US" i="1" dirty="0" err="1"/>
              <a:t>IoT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stvarnih</a:t>
            </a:r>
            <a:r>
              <a:rPr lang="en-US" dirty="0"/>
              <a:t> </a:t>
            </a:r>
            <a:r>
              <a:rPr lang="en-US" i="1" dirty="0" err="1"/>
              <a:t>objekata</a:t>
            </a:r>
            <a:r>
              <a:rPr lang="en-US" i="1" dirty="0"/>
              <a:t> </a:t>
            </a:r>
            <a:r>
              <a:rPr lang="en-US" dirty="0"/>
              <a:t>s </a:t>
            </a:r>
            <a:r>
              <a:rPr lang="en-US" dirty="0" err="1"/>
              <a:t>ugrađenim</a:t>
            </a:r>
            <a:r>
              <a:rPr lang="en-US" dirty="0"/>
              <a:t> </a:t>
            </a:r>
            <a:r>
              <a:rPr lang="en-US" i="1" dirty="0" err="1"/>
              <a:t>računarima</a:t>
            </a:r>
            <a:r>
              <a:rPr lang="en-US" i="1" dirty="0"/>
              <a:t>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i="1" dirty="0" err="1"/>
              <a:t>senzorima</a:t>
            </a:r>
            <a:r>
              <a:rPr lang="en-US" i="1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pružaju</a:t>
            </a:r>
            <a:endParaRPr lang="en-US" dirty="0"/>
          </a:p>
          <a:p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servise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sarađuju</a:t>
            </a:r>
            <a:r>
              <a:rPr lang="en-US" dirty="0"/>
              <a:t> bez</a:t>
            </a:r>
          </a:p>
          <a:p>
            <a:r>
              <a:rPr lang="en-US" dirty="0" err="1"/>
              <a:t>posredovanja</a:t>
            </a:r>
            <a:r>
              <a:rPr lang="en-US" dirty="0"/>
              <a:t> </a:t>
            </a:r>
            <a:r>
              <a:rPr lang="en-US" dirty="0" err="1"/>
              <a:t>čoveka</a:t>
            </a:r>
            <a:endParaRPr lang="en-US" dirty="0"/>
          </a:p>
          <a:p>
            <a:r>
              <a:rPr lang="pl-PL" dirty="0"/>
              <a:t>– implanti za nadzor rada srca</a:t>
            </a:r>
          </a:p>
          <a:p>
            <a:r>
              <a:rPr lang="en-US" dirty="0"/>
              <a:t>– </a:t>
            </a:r>
            <a:r>
              <a:rPr lang="en-US" dirty="0" err="1"/>
              <a:t>roboti</a:t>
            </a:r>
            <a:r>
              <a:rPr lang="en-US" dirty="0"/>
              <a:t> </a:t>
            </a:r>
            <a:r>
              <a:rPr lang="en-US" dirty="0" err="1"/>
              <a:t>vatrogasci</a:t>
            </a:r>
            <a:r>
              <a:rPr lang="en-US" dirty="0"/>
              <a:t>/</a:t>
            </a:r>
            <a:r>
              <a:rPr lang="en-US" dirty="0" err="1"/>
              <a:t>spasioci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biočipovi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farmama</a:t>
            </a:r>
            <a:r>
              <a:rPr lang="en-US" dirty="0"/>
              <a:t> </a:t>
            </a:r>
            <a:r>
              <a:rPr lang="en-US" dirty="0" err="1"/>
              <a:t>životinja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automobili</a:t>
            </a:r>
            <a:r>
              <a:rPr lang="en-US" dirty="0"/>
              <a:t> s </a:t>
            </a:r>
            <a:r>
              <a:rPr lang="en-US" dirty="0" err="1"/>
              <a:t>ugrađenim</a:t>
            </a:r>
            <a:r>
              <a:rPr lang="en-US" dirty="0"/>
              <a:t> </a:t>
            </a:r>
            <a:r>
              <a:rPr lang="en-US" dirty="0" err="1"/>
              <a:t>senzorima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računarski</a:t>
            </a:r>
            <a:r>
              <a:rPr lang="en-US" dirty="0"/>
              <a:t> </a:t>
            </a:r>
            <a:r>
              <a:rPr lang="en-US" dirty="0" err="1"/>
              <a:t>posredovani</a:t>
            </a:r>
            <a:r>
              <a:rPr lang="en-US" dirty="0"/>
              <a:t> </a:t>
            </a:r>
            <a:r>
              <a:rPr lang="en-US" dirty="0" err="1"/>
              <a:t>uređaji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0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stvari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059" y="1931831"/>
            <a:ext cx="7024683" cy="42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Mrežna</a:t>
            </a:r>
            <a:r>
              <a:rPr lang="en-US" b="1" dirty="0" smtClean="0"/>
              <a:t> </a:t>
            </a:r>
            <a:r>
              <a:rPr lang="en-US" b="1" dirty="0" err="1"/>
              <a:t>podrška</a:t>
            </a:r>
            <a:r>
              <a:rPr lang="en-US" b="1" dirty="0"/>
              <a:t> </a:t>
            </a:r>
            <a:r>
              <a:rPr lang="en-US" b="1" dirty="0" err="1"/>
              <a:t>multimediji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 smtClean="0"/>
              <a:t>umrežavanja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Internetu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Isporuka</a:t>
            </a:r>
            <a:r>
              <a:rPr lang="en-US" dirty="0"/>
              <a:t> </a:t>
            </a:r>
            <a:r>
              <a:rPr lang="en-US" dirty="0" err="1"/>
              <a:t>multimedijskih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7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Tehnički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umrežavanja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u </a:t>
            </a:r>
            <a:r>
              <a:rPr lang="en-US" dirty="0" err="1"/>
              <a:t>realnom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koja</a:t>
            </a:r>
            <a:endParaRPr lang="en-US" dirty="0"/>
          </a:p>
          <a:p>
            <a:r>
              <a:rPr lang="it-IT" dirty="0"/>
              <a:t>nije za to predviđena (</a:t>
            </a:r>
            <a:r>
              <a:rPr lang="it-IT" i="1" dirty="0"/>
              <a:t>non-realtime</a:t>
            </a:r>
            <a:r>
              <a:rPr lang="it-IT" dirty="0"/>
              <a:t>)</a:t>
            </a:r>
          </a:p>
          <a:p>
            <a:r>
              <a:rPr lang="en-US" dirty="0"/>
              <a:t>–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je TCP/IP,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Zahteva</a:t>
            </a:r>
            <a:r>
              <a:rPr lang="en-US" dirty="0"/>
              <a:t> se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ograničenog</a:t>
            </a:r>
            <a:endParaRPr lang="en-US" dirty="0"/>
          </a:p>
          <a:p>
            <a:r>
              <a:rPr lang="en-US" dirty="0" err="1"/>
              <a:t>propusnog</a:t>
            </a:r>
            <a:r>
              <a:rPr lang="en-US" dirty="0"/>
              <a:t> </a:t>
            </a:r>
            <a:r>
              <a:rPr lang="en-US" dirty="0" err="1"/>
              <a:t>opsega</a:t>
            </a:r>
            <a:r>
              <a:rPr lang="en-US" dirty="0"/>
              <a:t> (</a:t>
            </a:r>
            <a:r>
              <a:rPr lang="en-US" i="1" dirty="0" err="1"/>
              <a:t>bandwith</a:t>
            </a:r>
            <a:r>
              <a:rPr lang="en-US" dirty="0"/>
              <a:t>) </a:t>
            </a:r>
            <a:r>
              <a:rPr lang="en-US" dirty="0" err="1"/>
              <a:t>mreže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Raspoloživost</a:t>
            </a:r>
            <a:r>
              <a:rPr lang="en-US" dirty="0"/>
              <a:t> </a:t>
            </a:r>
            <a:r>
              <a:rPr lang="en-US" dirty="0" err="1"/>
              <a:t>propusnog</a:t>
            </a:r>
            <a:r>
              <a:rPr lang="en-US" dirty="0"/>
              <a:t> </a:t>
            </a:r>
            <a:r>
              <a:rPr lang="en-US" dirty="0" err="1"/>
              <a:t>opsega</a:t>
            </a:r>
            <a:r>
              <a:rPr lang="en-US" dirty="0"/>
              <a:t> je </a:t>
            </a:r>
            <a:r>
              <a:rPr lang="en-US" dirty="0" err="1"/>
              <a:t>nepredvidiva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zagušenje</a:t>
            </a:r>
            <a:r>
              <a:rPr lang="en-US" dirty="0"/>
              <a:t> (</a:t>
            </a:r>
            <a:r>
              <a:rPr lang="en-US" i="1" dirty="0"/>
              <a:t>congestion</a:t>
            </a:r>
            <a:r>
              <a:rPr lang="en-US" dirty="0"/>
              <a:t>)</a:t>
            </a:r>
          </a:p>
          <a:p>
            <a:r>
              <a:rPr lang="de-DE" dirty="0"/>
              <a:t>• Upravljanje propusnim opsegom (</a:t>
            </a:r>
            <a:r>
              <a:rPr lang="de-DE" i="1" dirty="0"/>
              <a:t>bandwidth management</a:t>
            </a:r>
            <a:r>
              <a:rPr lang="de-DE" dirty="0"/>
              <a:t>)</a:t>
            </a:r>
          </a:p>
          <a:p>
            <a:r>
              <a:rPr lang="en-US" dirty="0"/>
              <a:t>–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(</a:t>
            </a:r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), </a:t>
            </a:r>
            <a:r>
              <a:rPr lang="en-US" dirty="0" err="1"/>
              <a:t>radi</a:t>
            </a:r>
            <a:endParaRPr lang="en-US" dirty="0"/>
          </a:p>
          <a:p>
            <a:r>
              <a:rPr lang="en-US" dirty="0" err="1"/>
              <a:t>izbegavanja</a:t>
            </a:r>
            <a:r>
              <a:rPr lang="en-US" dirty="0"/>
              <a:t> </a:t>
            </a:r>
            <a:r>
              <a:rPr lang="en-US" dirty="0" err="1"/>
              <a:t>preopterećenja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zagušenje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loše</a:t>
            </a:r>
            <a:endParaRPr lang="en-US" dirty="0"/>
          </a:p>
          <a:p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performanse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8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Potreban propusni opseg za neke primene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Primena</a:t>
            </a:r>
            <a:r>
              <a:rPr lang="en-US" b="1" dirty="0"/>
              <a:t> </a:t>
            </a:r>
            <a:r>
              <a:rPr lang="en-US" b="1" dirty="0" smtClean="0"/>
              <a:t>					</a:t>
            </a:r>
            <a:r>
              <a:rPr lang="en-US" b="1" dirty="0" err="1" smtClean="0"/>
              <a:t>Potreban</a:t>
            </a:r>
            <a:r>
              <a:rPr lang="en-US" b="1" dirty="0" smtClean="0"/>
              <a:t> </a:t>
            </a:r>
            <a:r>
              <a:rPr lang="en-US" b="1" dirty="0" err="1"/>
              <a:t>protok</a:t>
            </a:r>
            <a:endParaRPr lang="en-US" b="1" dirty="0"/>
          </a:p>
          <a:p>
            <a:r>
              <a:rPr lang="en-US" dirty="0" err="1"/>
              <a:t>Telefonija</a:t>
            </a:r>
            <a:r>
              <a:rPr lang="en-US" dirty="0"/>
              <a:t> </a:t>
            </a:r>
            <a:r>
              <a:rPr lang="en-US" dirty="0" smtClean="0"/>
              <a:t>					16 </a:t>
            </a:r>
            <a:r>
              <a:rPr lang="en-US" dirty="0"/>
              <a:t>kbps</a:t>
            </a:r>
          </a:p>
          <a:p>
            <a:r>
              <a:rPr lang="en-US" dirty="0"/>
              <a:t>Audio-</a:t>
            </a:r>
            <a:r>
              <a:rPr lang="en-US" dirty="0" err="1"/>
              <a:t>konferencije</a:t>
            </a:r>
            <a:r>
              <a:rPr lang="en-US" dirty="0"/>
              <a:t> </a:t>
            </a:r>
            <a:r>
              <a:rPr lang="en-US" dirty="0" smtClean="0"/>
              <a:t>				32 </a:t>
            </a:r>
            <a:r>
              <a:rPr lang="en-US" dirty="0"/>
              <a:t>kbps</a:t>
            </a:r>
          </a:p>
          <a:p>
            <a:r>
              <a:rPr lang="nn-NO" dirty="0"/>
              <a:t>Audio CD </a:t>
            </a:r>
            <a:r>
              <a:rPr lang="nn-NO" dirty="0" smtClean="0"/>
              <a:t>kvaliteta				 </a:t>
            </a:r>
            <a:r>
              <a:rPr lang="nn-NO" dirty="0"/>
              <a:t>128-192 kbps</a:t>
            </a:r>
          </a:p>
          <a:p>
            <a:r>
              <a:rPr lang="en-US" dirty="0"/>
              <a:t>H.261 video </a:t>
            </a:r>
            <a:r>
              <a:rPr lang="en-US" dirty="0" smtClean="0"/>
              <a:t>					64 </a:t>
            </a:r>
            <a:r>
              <a:rPr lang="en-US" dirty="0"/>
              <a:t>kbps - 2 Mbps</a:t>
            </a:r>
          </a:p>
          <a:p>
            <a:r>
              <a:rPr lang="en-US" dirty="0"/>
              <a:t>H.263 video </a:t>
            </a:r>
            <a:r>
              <a:rPr lang="en-US" dirty="0" smtClean="0"/>
              <a:t>					&lt; </a:t>
            </a:r>
            <a:r>
              <a:rPr lang="en-US" dirty="0"/>
              <a:t>64 kbps</a:t>
            </a:r>
          </a:p>
          <a:p>
            <a:r>
              <a:rPr lang="en-US" dirty="0"/>
              <a:t>MPEG-1 video </a:t>
            </a:r>
            <a:r>
              <a:rPr lang="en-US" dirty="0" smtClean="0"/>
              <a:t>				1,2-1,5 </a:t>
            </a:r>
            <a:r>
              <a:rPr lang="en-US" dirty="0"/>
              <a:t>Mbps</a:t>
            </a:r>
          </a:p>
          <a:p>
            <a:r>
              <a:rPr lang="en-US" dirty="0"/>
              <a:t>MPEG-2 video </a:t>
            </a:r>
            <a:r>
              <a:rPr lang="en-US" dirty="0" smtClean="0"/>
              <a:t>				4-60 </a:t>
            </a:r>
            <a:r>
              <a:rPr lang="en-US" dirty="0"/>
              <a:t>Mbps</a:t>
            </a:r>
          </a:p>
          <a:p>
            <a:r>
              <a:rPr lang="en-US" dirty="0"/>
              <a:t>HD </a:t>
            </a:r>
            <a:r>
              <a:rPr lang="en-US" dirty="0" err="1"/>
              <a:t>televizija</a:t>
            </a:r>
            <a:r>
              <a:rPr lang="en-US" dirty="0"/>
              <a:t> (</a:t>
            </a:r>
            <a:r>
              <a:rPr lang="en-US" dirty="0" err="1"/>
              <a:t>kompresija</a:t>
            </a:r>
            <a:r>
              <a:rPr lang="en-US" dirty="0"/>
              <a:t> / bez </a:t>
            </a:r>
            <a:r>
              <a:rPr lang="en-US" dirty="0" err="1"/>
              <a:t>kompresije</a:t>
            </a:r>
            <a:r>
              <a:rPr lang="en-US" dirty="0"/>
              <a:t>) </a:t>
            </a:r>
            <a:r>
              <a:rPr lang="en-US" dirty="0" smtClean="0"/>
              <a:t>	&gt;</a:t>
            </a:r>
            <a:r>
              <a:rPr lang="en-US" dirty="0"/>
              <a:t>20 Mbps / &gt;1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dirty="0"/>
              <a:t>MPEG-4 video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(</a:t>
            </a:r>
            <a:r>
              <a:rPr lang="en-US" dirty="0" err="1"/>
              <a:t>QoS</a:t>
            </a:r>
            <a:r>
              <a:rPr lang="en-US" dirty="0"/>
              <a:t>) </a:t>
            </a:r>
            <a:r>
              <a:rPr lang="en-US" dirty="0" smtClean="0"/>
              <a:t>		250-750 </a:t>
            </a:r>
            <a:r>
              <a:rPr lang="en-US" dirty="0"/>
              <a:t>kbps</a:t>
            </a:r>
          </a:p>
          <a:p>
            <a:r>
              <a:rPr lang="en-US" dirty="0" err="1"/>
              <a:t>Videokonferencija</a:t>
            </a:r>
            <a:r>
              <a:rPr lang="en-US" dirty="0"/>
              <a:t> (</a:t>
            </a:r>
            <a:r>
              <a:rPr lang="en-US" dirty="0" err="1"/>
              <a:t>QoS</a:t>
            </a:r>
            <a:r>
              <a:rPr lang="en-US" dirty="0" smtClean="0"/>
              <a:t>)			 </a:t>
            </a:r>
            <a:r>
              <a:rPr lang="en-US" dirty="0"/>
              <a:t>384 kbps - 2 Mbps</a:t>
            </a:r>
          </a:p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6211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Prikaz</a:t>
            </a:r>
            <a:r>
              <a:rPr lang="en-US" i="1" dirty="0"/>
              <a:t> </a:t>
            </a:r>
            <a:r>
              <a:rPr lang="en-US" i="1" dirty="0" err="1"/>
              <a:t>varijacija</a:t>
            </a:r>
            <a:r>
              <a:rPr lang="en-US" i="1" dirty="0"/>
              <a:t> </a:t>
            </a:r>
            <a:r>
              <a:rPr lang="en-US" i="1" dirty="0" err="1"/>
              <a:t>kašnjenja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gubitaka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err="1"/>
              <a:t>paketa</a:t>
            </a:r>
            <a:r>
              <a:rPr lang="en-US" i="1" dirty="0"/>
              <a:t> u video </a:t>
            </a:r>
            <a:r>
              <a:rPr lang="en-US" i="1" dirty="0" err="1"/>
              <a:t>nizu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Normalni</a:t>
            </a:r>
            <a:r>
              <a:rPr lang="en-US" dirty="0" smtClean="0"/>
              <a:t> </a:t>
            </a:r>
            <a:r>
              <a:rPr lang="en-US" dirty="0" err="1" smtClean="0"/>
              <a:t>signali</a:t>
            </a:r>
            <a:endParaRPr lang="sr-Latn-RS" dirty="0" smtClean="0"/>
          </a:p>
          <a:p>
            <a:endParaRPr lang="sr-Latn-RS" dirty="0"/>
          </a:p>
          <a:p>
            <a:endParaRPr lang="en-US" dirty="0" smtClean="0"/>
          </a:p>
          <a:p>
            <a:r>
              <a:rPr lang="en-US" dirty="0" err="1" smtClean="0"/>
              <a:t>Varijacija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sr-Latn-RS" dirty="0" smtClean="0"/>
              <a:t>šnjenja (jitter)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Gubitak paketa (loss)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67" y="1825625"/>
            <a:ext cx="5029737" cy="38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zastupljenost</a:t>
            </a:r>
            <a:r>
              <a:rPr lang="en-US" dirty="0"/>
              <a:t> </a:t>
            </a:r>
            <a:r>
              <a:rPr lang="en-US" dirty="0" err="1"/>
              <a:t>tekstualnih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  <a:p>
            <a:r>
              <a:rPr lang="en-US" dirty="0"/>
              <a:t>– e-mail, FTP, Web browsing</a:t>
            </a:r>
          </a:p>
          <a:p>
            <a:r>
              <a:rPr lang="fi-FI" dirty="0"/>
              <a:t>• Velika osetljivost teksta na gubitak paketa (</a:t>
            </a:r>
            <a:r>
              <a:rPr lang="fi-FI" i="1" dirty="0"/>
              <a:t>loss</a:t>
            </a:r>
            <a:r>
              <a:rPr lang="fi-FI" dirty="0"/>
              <a:t>)</a:t>
            </a:r>
          </a:p>
          <a:p>
            <a:r>
              <a:rPr lang="en-US" dirty="0"/>
              <a:t>– </a:t>
            </a:r>
            <a:r>
              <a:rPr lang="en-US" i="1" dirty="0"/>
              <a:t>Primer</a:t>
            </a:r>
            <a:r>
              <a:rPr lang="en-US" dirty="0"/>
              <a:t>: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u </a:t>
            </a:r>
            <a:r>
              <a:rPr lang="en-US" dirty="0" err="1"/>
              <a:t>nazivu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je </a:t>
            </a:r>
            <a:r>
              <a:rPr lang="en-US" dirty="0" err="1"/>
              <a:t>nedopustiv</a:t>
            </a:r>
            <a:r>
              <a:rPr lang="en-US" dirty="0"/>
              <a:t>!</a:t>
            </a:r>
          </a:p>
          <a:p>
            <a:r>
              <a:rPr lang="en-US" dirty="0"/>
              <a:t>•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osetljivost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kašnjenje</a:t>
            </a:r>
            <a:r>
              <a:rPr lang="en-US" dirty="0"/>
              <a:t> (</a:t>
            </a:r>
            <a:r>
              <a:rPr lang="en-US" i="1" dirty="0"/>
              <a:t>delay</a:t>
            </a:r>
            <a:r>
              <a:rPr lang="en-US" dirty="0"/>
              <a:t>)</a:t>
            </a:r>
          </a:p>
          <a:p>
            <a:r>
              <a:rPr lang="en-US" dirty="0"/>
              <a:t>– </a:t>
            </a:r>
            <a:r>
              <a:rPr lang="en-US" dirty="0" err="1"/>
              <a:t>desetine</a:t>
            </a:r>
            <a:r>
              <a:rPr lang="en-US" dirty="0"/>
              <a:t> </a:t>
            </a:r>
            <a:r>
              <a:rPr lang="en-US" dirty="0" err="1"/>
              <a:t>sekundi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i="1" dirty="0"/>
              <a:t>download </a:t>
            </a:r>
            <a:r>
              <a:rPr lang="en-US" dirty="0" err="1"/>
              <a:t>Veb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je </a:t>
            </a:r>
            <a:r>
              <a:rPr lang="en-US" dirty="0" err="1"/>
              <a:t>prihvatljivo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minuti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file transfer</a:t>
            </a:r>
          </a:p>
          <a:p>
            <a:r>
              <a:rPr lang="en-US" dirty="0"/>
              <a:t>– sati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isporuku</a:t>
            </a:r>
            <a:r>
              <a:rPr lang="en-US" dirty="0"/>
              <a:t> e-mail</a:t>
            </a:r>
          </a:p>
        </p:txBody>
      </p:sp>
    </p:spTree>
    <p:extLst>
      <p:ext uri="{BB962C8B-B14F-4D97-AF65-F5344CB8AC3E}">
        <p14:creationId xmlns:p14="http://schemas.microsoft.com/office/powerpoint/2010/main" val="79013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Multimedija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Multimedijski</a:t>
            </a:r>
            <a:r>
              <a:rPr lang="en-US" dirty="0"/>
              <a:t> </a:t>
            </a:r>
            <a:r>
              <a:rPr lang="en-US" dirty="0" err="1"/>
              <a:t>sadržaji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osetljivi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gubitke</a:t>
            </a:r>
            <a:r>
              <a:rPr lang="en-US" dirty="0"/>
              <a:t> </a:t>
            </a:r>
            <a:r>
              <a:rPr lang="en-US" dirty="0" err="1"/>
              <a:t>paketa</a:t>
            </a:r>
            <a:endParaRPr lang="en-US" dirty="0"/>
          </a:p>
          <a:p>
            <a:r>
              <a:rPr lang="pl-PL" dirty="0"/>
              <a:t>– rečenica bez jedne reči može se razumeti</a:t>
            </a:r>
          </a:p>
          <a:p>
            <a:r>
              <a:rPr lang="en-US" dirty="0"/>
              <a:t>– </a:t>
            </a:r>
            <a:r>
              <a:rPr lang="en-US" dirty="0" err="1"/>
              <a:t>izgubljeni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(</a:t>
            </a:r>
            <a:r>
              <a:rPr lang="en-US" i="1" dirty="0"/>
              <a:t>frame</a:t>
            </a:r>
            <a:r>
              <a:rPr lang="en-US" dirty="0"/>
              <a:t>) </a:t>
            </a:r>
            <a:r>
              <a:rPr lang="en-US" dirty="0" err="1"/>
              <a:t>takođe</a:t>
            </a:r>
            <a:r>
              <a:rPr lang="en-US" dirty="0"/>
              <a:t> je </a:t>
            </a:r>
            <a:r>
              <a:rPr lang="en-US" dirty="0" err="1"/>
              <a:t>prihvatljiv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Multimedijski</a:t>
            </a:r>
            <a:r>
              <a:rPr lang="en-US" dirty="0"/>
              <a:t> </a:t>
            </a:r>
            <a:r>
              <a:rPr lang="en-US" dirty="0" err="1"/>
              <a:t>sadržaji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osetljivi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kašnjenje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interaktivne</a:t>
            </a:r>
            <a:r>
              <a:rPr lang="en-US" dirty="0"/>
              <a:t> </a:t>
            </a:r>
            <a:r>
              <a:rPr lang="en-US" dirty="0" err="1"/>
              <a:t>sesije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da </a:t>
            </a:r>
            <a:r>
              <a:rPr lang="en-US" dirty="0" err="1"/>
              <a:t>kašnjenje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smeru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manje</a:t>
            </a:r>
            <a:endParaRPr lang="en-US" dirty="0"/>
          </a:p>
          <a:p>
            <a:r>
              <a:rPr lang="en-US" dirty="0"/>
              <a:t>od 1 </a:t>
            </a:r>
            <a:r>
              <a:rPr lang="en-US" dirty="0" err="1"/>
              <a:t>sekunde</a:t>
            </a:r>
            <a:r>
              <a:rPr lang="en-US" dirty="0"/>
              <a:t>!</a:t>
            </a:r>
          </a:p>
          <a:p>
            <a:r>
              <a:rPr lang="en-US" dirty="0"/>
              <a:t>•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/>
              <a:t>jitter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895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Klase</a:t>
            </a:r>
            <a:r>
              <a:rPr lang="en-US" dirty="0"/>
              <a:t> </a:t>
            </a:r>
            <a:r>
              <a:rPr lang="en-US" dirty="0" err="1"/>
              <a:t>multimedijskih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Zapamćeni</a:t>
            </a:r>
            <a:r>
              <a:rPr lang="en-US" dirty="0"/>
              <a:t> (</a:t>
            </a:r>
            <a:r>
              <a:rPr lang="en-US" dirty="0" err="1"/>
              <a:t>uskladišteni</a:t>
            </a:r>
            <a:r>
              <a:rPr lang="en-US" dirty="0"/>
              <a:t>) </a:t>
            </a:r>
            <a:r>
              <a:rPr lang="en-US" dirty="0" err="1"/>
              <a:t>sadržaji</a:t>
            </a:r>
            <a:r>
              <a:rPr lang="en-US" dirty="0"/>
              <a:t> (</a:t>
            </a:r>
            <a:r>
              <a:rPr lang="en-US" i="1" dirty="0"/>
              <a:t>stored</a:t>
            </a:r>
            <a:r>
              <a:rPr lang="en-US" dirty="0" smtClean="0"/>
              <a:t>)</a:t>
            </a:r>
            <a:endParaRPr lang="sr-Latn-RS" dirty="0" smtClean="0"/>
          </a:p>
          <a:p>
            <a:endParaRPr lang="sr-Latn-R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Živi</a:t>
            </a:r>
            <a:r>
              <a:rPr lang="en-US" dirty="0"/>
              <a:t> </a:t>
            </a:r>
            <a:r>
              <a:rPr lang="en-US" dirty="0" err="1"/>
              <a:t>sadržaji</a:t>
            </a:r>
            <a:r>
              <a:rPr lang="en-US" dirty="0"/>
              <a:t> (</a:t>
            </a:r>
            <a:r>
              <a:rPr lang="en-US" i="1" dirty="0"/>
              <a:t>captured</a:t>
            </a:r>
            <a:r>
              <a:rPr lang="en-US" dirty="0" smtClean="0"/>
              <a:t>)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Interaktivni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</a:t>
            </a:r>
            <a:r>
              <a:rPr lang="en-US" dirty="0" err="1"/>
              <a:t>sadržaji</a:t>
            </a:r>
            <a:r>
              <a:rPr lang="en-US" dirty="0"/>
              <a:t> (</a:t>
            </a:r>
            <a:r>
              <a:rPr lang="en-US" i="1" dirty="0"/>
              <a:t>real-time interactive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957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zapamćenih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Streaming Stored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Smešteni na serveru, npr. muzika, nastavne prezentacije,</a:t>
            </a:r>
          </a:p>
          <a:p>
            <a:r>
              <a:rPr lang="en-US" dirty="0"/>
              <a:t>video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(</a:t>
            </a:r>
            <a:r>
              <a:rPr lang="en-US" dirty="0" err="1"/>
              <a:t>VoD</a:t>
            </a:r>
            <a:r>
              <a:rPr lang="en-US" dirty="0"/>
              <a:t>)</a:t>
            </a:r>
          </a:p>
          <a:p>
            <a:r>
              <a:rPr lang="en-US" dirty="0" err="1" smtClean="0"/>
              <a:t>Softver</a:t>
            </a:r>
            <a:r>
              <a:rPr lang="en-US" dirty="0"/>
              <a:t>: </a:t>
            </a:r>
            <a:r>
              <a:rPr lang="en-US" i="1" dirty="0"/>
              <a:t>RealPlayer, Media Player, </a:t>
            </a:r>
            <a:r>
              <a:rPr lang="en-US" i="1" dirty="0" err="1"/>
              <a:t>Quicktime</a:t>
            </a:r>
            <a:endParaRPr lang="en-US" i="1" dirty="0"/>
          </a:p>
          <a:p>
            <a:r>
              <a:rPr lang="en-US" dirty="0" err="1" smtClean="0"/>
              <a:t>Interaktivni</a:t>
            </a:r>
            <a:r>
              <a:rPr lang="en-US" dirty="0" smtClean="0"/>
              <a:t> </a:t>
            </a:r>
            <a:r>
              <a:rPr lang="en-US" dirty="0" err="1"/>
              <a:t>sadržaji</a:t>
            </a:r>
            <a:r>
              <a:rPr lang="en-US" dirty="0"/>
              <a:t>: pause, </a:t>
            </a:r>
            <a:r>
              <a:rPr lang="en-US" dirty="0" err="1"/>
              <a:t>ff</a:t>
            </a:r>
            <a:r>
              <a:rPr lang="en-US" dirty="0"/>
              <a:t>, rewind…</a:t>
            </a:r>
          </a:p>
          <a:p>
            <a:r>
              <a:rPr lang="en-US" dirty="0" err="1" smtClean="0"/>
              <a:t>Kašnjenja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delays</a:t>
            </a:r>
            <a:r>
              <a:rPr lang="en-US" dirty="0"/>
              <a:t>): </a:t>
            </a:r>
            <a:r>
              <a:rPr lang="en-US" dirty="0" err="1"/>
              <a:t>oko</a:t>
            </a:r>
            <a:r>
              <a:rPr lang="en-US" dirty="0"/>
              <a:t> 1 - 10 </a:t>
            </a:r>
            <a:r>
              <a:rPr lang="en-US" dirty="0" err="1"/>
              <a:t>sekundi</a:t>
            </a:r>
            <a:endParaRPr lang="en-US" dirty="0"/>
          </a:p>
          <a:p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/>
              <a:t>osetljivi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varijacije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/>
              <a:t>jitter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038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Multimedijalno</a:t>
            </a:r>
            <a:r>
              <a:rPr lang="en-US" dirty="0" smtClean="0"/>
              <a:t> </a:t>
            </a:r>
            <a:r>
              <a:rPr lang="en-US" dirty="0" err="1" smtClean="0"/>
              <a:t>umre</a:t>
            </a:r>
            <a:r>
              <a:rPr lang="sr-Latn-RS" dirty="0" smtClean="0"/>
              <a:t>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 smtClean="0"/>
              <a:t>pojmovi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Mrežna</a:t>
            </a:r>
            <a:r>
              <a:rPr lang="en-US" dirty="0" smtClean="0"/>
              <a:t> </a:t>
            </a:r>
            <a:r>
              <a:rPr lang="en-US" dirty="0" err="1"/>
              <a:t>podrška</a:t>
            </a:r>
            <a:r>
              <a:rPr lang="en-US" dirty="0"/>
              <a:t> </a:t>
            </a:r>
            <a:r>
              <a:rPr lang="en-US" dirty="0" err="1" smtClean="0"/>
              <a:t>multimediji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Tehnički</a:t>
            </a:r>
            <a:r>
              <a:rPr lang="en-US" dirty="0" smtClean="0"/>
              <a:t> 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multimedijskog</a:t>
            </a:r>
            <a:r>
              <a:rPr lang="en-US" dirty="0"/>
              <a:t> </a:t>
            </a:r>
            <a:r>
              <a:rPr lang="en-US" dirty="0" err="1" smtClean="0"/>
              <a:t>umrežavanja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multimedijsko</a:t>
            </a:r>
            <a:r>
              <a:rPr lang="en-US" dirty="0"/>
              <a:t> </a:t>
            </a:r>
            <a:r>
              <a:rPr lang="en-US" dirty="0" err="1"/>
              <a:t>umrežavanje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2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živih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Streaming Live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Snimci uživo sa kamere, radija i televizije</a:t>
            </a:r>
          </a:p>
          <a:p>
            <a:r>
              <a:rPr lang="en-US" dirty="0"/>
              <a:t>('</a:t>
            </a:r>
            <a:r>
              <a:rPr lang="en-US" dirty="0" err="1"/>
              <a:t>uhvaćeni</a:t>
            </a:r>
            <a:r>
              <a:rPr lang="en-US" dirty="0"/>
              <a:t> ', </a:t>
            </a:r>
            <a:r>
              <a:rPr lang="en-US" i="1" dirty="0"/>
              <a:t>captured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i="1" dirty="0"/>
              <a:t>multicast </a:t>
            </a:r>
            <a:r>
              <a:rPr lang="en-US" dirty="0"/>
              <a:t>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endParaRPr lang="en-US" dirty="0"/>
          </a:p>
          <a:p>
            <a:r>
              <a:rPr lang="en-US" dirty="0" err="1"/>
              <a:t>odredišta</a:t>
            </a:r>
            <a:r>
              <a:rPr lang="en-US" dirty="0"/>
              <a:t>),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koncerti</a:t>
            </a:r>
            <a:r>
              <a:rPr lang="en-US" dirty="0"/>
              <a:t>, radio </a:t>
            </a:r>
            <a:r>
              <a:rPr lang="en-US" dirty="0" err="1"/>
              <a:t>i</a:t>
            </a:r>
            <a:r>
              <a:rPr lang="en-US" dirty="0"/>
              <a:t> TV </a:t>
            </a:r>
            <a:r>
              <a:rPr lang="en-US" dirty="0" err="1"/>
              <a:t>programi</a:t>
            </a:r>
            <a:r>
              <a:rPr lang="en-US" dirty="0"/>
              <a:t>, </a:t>
            </a:r>
            <a:r>
              <a:rPr lang="en-US" dirty="0" err="1"/>
              <a:t>nastava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Softver</a:t>
            </a:r>
            <a:r>
              <a:rPr lang="en-US" dirty="0"/>
              <a:t>: </a:t>
            </a:r>
            <a:r>
              <a:rPr lang="en-US" i="1" dirty="0"/>
              <a:t>RealPlayer, Media Player, </a:t>
            </a:r>
            <a:r>
              <a:rPr lang="en-US" i="1" dirty="0" err="1"/>
              <a:t>Quicktime</a:t>
            </a:r>
            <a:endParaRPr lang="en-US" i="1" dirty="0"/>
          </a:p>
          <a:p>
            <a:r>
              <a:rPr lang="en-US" dirty="0"/>
              <a:t>• </a:t>
            </a:r>
            <a:r>
              <a:rPr lang="en-US" dirty="0" err="1"/>
              <a:t>Ograničena</a:t>
            </a:r>
            <a:r>
              <a:rPr lang="en-US" dirty="0"/>
              <a:t> </a:t>
            </a:r>
            <a:r>
              <a:rPr lang="en-US" dirty="0" err="1"/>
              <a:t>interaktivnost</a:t>
            </a:r>
            <a:r>
              <a:rPr lang="en-US" dirty="0"/>
              <a:t> …</a:t>
            </a:r>
          </a:p>
          <a:p>
            <a:r>
              <a:rPr lang="en-US" dirty="0"/>
              <a:t>•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/>
              <a:t>delays</a:t>
            </a:r>
            <a:r>
              <a:rPr lang="en-US" dirty="0"/>
              <a:t>): </a:t>
            </a:r>
            <a:r>
              <a:rPr lang="en-US" dirty="0" err="1"/>
              <a:t>oko</a:t>
            </a:r>
            <a:r>
              <a:rPr lang="en-US" dirty="0"/>
              <a:t> 1 - 10 </a:t>
            </a:r>
            <a:r>
              <a:rPr lang="en-US" dirty="0" err="1"/>
              <a:t>sekundi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osetljivi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varijacije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/>
              <a:t>jitter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95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TV </a:t>
            </a:r>
            <a:r>
              <a:rPr lang="en-US" dirty="0" err="1"/>
              <a:t>živi</a:t>
            </a:r>
            <a:r>
              <a:rPr lang="en-US" dirty="0"/>
              <a:t> </a:t>
            </a:r>
            <a:r>
              <a:rPr lang="en-US" dirty="0" err="1"/>
              <a:t>sadržaji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087" y="1839119"/>
            <a:ext cx="54578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1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Jango</a:t>
            </a:r>
            <a:r>
              <a:rPr lang="en-US" dirty="0"/>
              <a:t> - Internet</a:t>
            </a:r>
            <a:br>
              <a:rPr lang="en-US" dirty="0"/>
            </a:br>
            <a:r>
              <a:rPr lang="en-US" dirty="0" err="1"/>
              <a:t>muzički</a:t>
            </a:r>
            <a:r>
              <a:rPr lang="en-US" dirty="0"/>
              <a:t> radio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kriterijuma</a:t>
            </a:r>
            <a:endParaRPr lang="en-US" dirty="0"/>
          </a:p>
          <a:p>
            <a:r>
              <a:rPr lang="en-US" dirty="0" err="1"/>
              <a:t>pretraživanja</a:t>
            </a:r>
            <a:r>
              <a:rPr lang="en-US" dirty="0"/>
              <a:t> (</a:t>
            </a:r>
            <a:r>
              <a:rPr lang="en-US" dirty="0" err="1"/>
              <a:t>izvođač</a:t>
            </a:r>
            <a:r>
              <a:rPr lang="en-US" dirty="0"/>
              <a:t>),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samostalno</a:t>
            </a:r>
            <a:endParaRPr lang="en-US" dirty="0"/>
          </a:p>
          <a:p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adekvatan</a:t>
            </a:r>
            <a:r>
              <a:rPr lang="en-US" dirty="0"/>
              <a:t> </a:t>
            </a:r>
            <a:r>
              <a:rPr lang="en-US" dirty="0" err="1"/>
              <a:t>repetoar</a:t>
            </a:r>
            <a:r>
              <a:rPr lang="en-US" dirty="0"/>
              <a:t> </a:t>
            </a:r>
            <a:r>
              <a:rPr lang="en-US" dirty="0" err="1"/>
              <a:t>po</a:t>
            </a:r>
            <a:endParaRPr lang="en-US" dirty="0"/>
          </a:p>
          <a:p>
            <a:r>
              <a:rPr lang="en-US" dirty="0" err="1"/>
              <a:t>sličnosti</a:t>
            </a:r>
            <a:r>
              <a:rPr lang="en-US" dirty="0"/>
              <a:t>* </a:t>
            </a:r>
            <a:r>
              <a:rPr lang="en-US" dirty="0" err="1"/>
              <a:t>sadržaja</a:t>
            </a:r>
            <a:r>
              <a:rPr lang="en-US" dirty="0"/>
              <a:t> ...</a:t>
            </a:r>
          </a:p>
          <a:p>
            <a:r>
              <a:rPr lang="en-US" dirty="0"/>
              <a:t>1. </a:t>
            </a:r>
            <a:r>
              <a:rPr lang="en-US" dirty="0" err="1"/>
              <a:t>ocenjivanje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reklame</a:t>
            </a:r>
            <a:r>
              <a:rPr lang="en-US" dirty="0"/>
              <a:t> (</a:t>
            </a:r>
            <a:r>
              <a:rPr lang="en-US" i="1" dirty="0"/>
              <a:t>Google Ads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599" y="1825625"/>
            <a:ext cx="4495556" cy="367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16" y="4804971"/>
            <a:ext cx="25812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živih</a:t>
            </a:r>
            <a:r>
              <a:rPr lang="en-US" dirty="0"/>
              <a:t> </a:t>
            </a:r>
            <a:r>
              <a:rPr lang="en-US" dirty="0" err="1"/>
              <a:t>interaktivnih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Real-Time Interactive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Dvosmerna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u </a:t>
            </a:r>
            <a:r>
              <a:rPr lang="en-US" dirty="0" err="1"/>
              <a:t>mreži</a:t>
            </a:r>
            <a:endParaRPr lang="en-US" dirty="0"/>
          </a:p>
          <a:p>
            <a:r>
              <a:rPr lang="en-US" i="1" dirty="0" err="1" smtClean="0"/>
              <a:t>Primeri</a:t>
            </a:r>
            <a:r>
              <a:rPr lang="en-US" dirty="0"/>
              <a:t>: Internet </a:t>
            </a:r>
            <a:r>
              <a:rPr lang="en-US" dirty="0" err="1"/>
              <a:t>telefonija</a:t>
            </a:r>
            <a:r>
              <a:rPr lang="en-US" dirty="0"/>
              <a:t>, </a:t>
            </a:r>
            <a:r>
              <a:rPr lang="en-US" dirty="0" err="1"/>
              <a:t>videokonferencije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osetljivost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kašnjenje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(</a:t>
            </a:r>
            <a:r>
              <a:rPr lang="en-US" i="1" dirty="0"/>
              <a:t>delay</a:t>
            </a:r>
            <a:r>
              <a:rPr lang="en-US" dirty="0"/>
              <a:t>)</a:t>
            </a:r>
          </a:p>
          <a:p>
            <a:r>
              <a:rPr lang="en-US" dirty="0"/>
              <a:t>&lt; 150 </a:t>
            </a:r>
            <a:r>
              <a:rPr lang="en-US" dirty="0" err="1"/>
              <a:t>ms</a:t>
            </a:r>
            <a:r>
              <a:rPr lang="en-US" dirty="0"/>
              <a:t> - </a:t>
            </a:r>
            <a:r>
              <a:rPr lang="en-US" dirty="0" err="1"/>
              <a:t>vrlo</a:t>
            </a:r>
            <a:r>
              <a:rPr lang="en-US" dirty="0"/>
              <a:t> dobro</a:t>
            </a:r>
          </a:p>
          <a:p>
            <a:r>
              <a:rPr lang="en-US" dirty="0"/>
              <a:t>&lt; 400 </a:t>
            </a:r>
            <a:r>
              <a:rPr lang="en-US" dirty="0" err="1"/>
              <a:t>ms</a:t>
            </a:r>
            <a:r>
              <a:rPr lang="en-US" dirty="0"/>
              <a:t> - dobro</a:t>
            </a:r>
          </a:p>
          <a:p>
            <a:r>
              <a:rPr lang="en-US" dirty="0"/>
              <a:t>&gt; 400 </a:t>
            </a:r>
            <a:r>
              <a:rPr lang="en-US" dirty="0" err="1"/>
              <a:t>ms</a:t>
            </a:r>
            <a:r>
              <a:rPr lang="en-US" dirty="0"/>
              <a:t> -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ružno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7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Isporuka</a:t>
            </a:r>
            <a:r>
              <a:rPr lang="en-US" dirty="0"/>
              <a:t> </a:t>
            </a:r>
            <a:r>
              <a:rPr lang="en-US" dirty="0" err="1"/>
              <a:t>multimedijskih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i="1" dirty="0" err="1"/>
              <a:t>streaminga</a:t>
            </a:r>
            <a:r>
              <a:rPr lang="en-US" i="1" dirty="0"/>
              <a:t> </a:t>
            </a:r>
            <a:r>
              <a:rPr lang="en-US" dirty="0" err="1"/>
              <a:t>zvuka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videa</a:t>
            </a:r>
            <a:r>
              <a:rPr lang="en-US" dirty="0"/>
              <a:t> je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,</a:t>
            </a:r>
          </a:p>
          <a:p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</a:t>
            </a:r>
          </a:p>
          <a:p>
            <a:r>
              <a:rPr lang="en-US" dirty="0" err="1"/>
              <a:t>prenese</a:t>
            </a:r>
            <a:r>
              <a:rPr lang="en-US" dirty="0"/>
              <a:t> </a:t>
            </a:r>
            <a:r>
              <a:rPr lang="en-US" dirty="0" err="1"/>
              <a:t>celi</a:t>
            </a:r>
            <a:r>
              <a:rPr lang="en-US" dirty="0"/>
              <a:t> </a:t>
            </a:r>
            <a:r>
              <a:rPr lang="en-US" dirty="0" err="1"/>
              <a:t>sadržaj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skraćuje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preuzimanja</a:t>
            </a:r>
            <a:endParaRPr lang="en-US" dirty="0"/>
          </a:p>
          <a:p>
            <a:r>
              <a:rPr lang="en-US" dirty="0"/>
              <a:t>• s</a:t>
            </a:r>
            <a:r>
              <a:rPr lang="en-US" i="1" dirty="0"/>
              <a:t>treaming </a:t>
            </a:r>
            <a:r>
              <a:rPr lang="en-US" dirty="0"/>
              <a:t>video, IP </a:t>
            </a:r>
            <a:r>
              <a:rPr lang="en-US" dirty="0" err="1"/>
              <a:t>telefonija</a:t>
            </a:r>
            <a:r>
              <a:rPr lang="en-US" dirty="0"/>
              <a:t>, Internet radio, DLS, </a:t>
            </a:r>
            <a:r>
              <a:rPr lang="en-US" dirty="0" err="1"/>
              <a:t>videokonferencije</a:t>
            </a:r>
            <a:r>
              <a:rPr lang="en-US" dirty="0"/>
              <a:t>,</a:t>
            </a:r>
          </a:p>
          <a:p>
            <a:r>
              <a:rPr lang="en-US" dirty="0" err="1"/>
              <a:t>interaktivne</a:t>
            </a:r>
            <a:r>
              <a:rPr lang="en-US" dirty="0"/>
              <a:t> </a:t>
            </a:r>
            <a:r>
              <a:rPr lang="en-US" dirty="0" err="1"/>
              <a:t>igre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servere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38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Pristup</a:t>
            </a:r>
            <a:r>
              <a:rPr lang="en-US" dirty="0"/>
              <a:t> Web </a:t>
            </a:r>
            <a:r>
              <a:rPr lang="en-US" dirty="0" err="1"/>
              <a:t>serveru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498" y="1867437"/>
            <a:ext cx="5499513" cy="40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5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meta-</a:t>
            </a:r>
            <a:r>
              <a:rPr lang="en-US" dirty="0" err="1"/>
              <a:t>fajla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474" y="1906073"/>
            <a:ext cx="5833306" cy="39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7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</a:t>
            </a:r>
            <a:r>
              <a:rPr lang="en-US" dirty="0" err="1"/>
              <a:t>preko</a:t>
            </a:r>
            <a:r>
              <a:rPr lang="en-US" dirty="0"/>
              <a:t> RTSP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Real Time Streaming Protocol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163" y="2099258"/>
            <a:ext cx="5821255" cy="37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42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Funkcije</a:t>
            </a:r>
            <a:r>
              <a:rPr lang="en-US" dirty="0"/>
              <a:t> RTSP </a:t>
            </a:r>
            <a:r>
              <a:rPr lang="en-US" dirty="0" err="1"/>
              <a:t>protokola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75" y="2029619"/>
            <a:ext cx="63436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8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Korekcija</a:t>
            </a:r>
            <a:r>
              <a:rPr lang="en-US" dirty="0"/>
              <a:t> </a:t>
            </a:r>
            <a:r>
              <a:rPr lang="en-US" dirty="0" err="1"/>
              <a:t>greški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Forward Error Correction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2258219"/>
            <a:ext cx="71056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Multimedijsko</a:t>
            </a:r>
            <a:r>
              <a:rPr lang="en-US" dirty="0"/>
              <a:t> </a:t>
            </a:r>
            <a:r>
              <a:rPr lang="en-US" dirty="0" err="1"/>
              <a:t>umrežavanje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Multimedijsko</a:t>
            </a:r>
            <a:r>
              <a:rPr lang="en-US" dirty="0"/>
              <a:t> </a:t>
            </a:r>
            <a:r>
              <a:rPr lang="en-US" dirty="0" err="1"/>
              <a:t>umrežavanje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 smtClean="0"/>
              <a:t>multimedijskih</a:t>
            </a:r>
            <a:r>
              <a:rPr lang="sr-Latn-R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računarskoj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/>
              <a:t>računarima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i="1" dirty="0"/>
              <a:t>dele </a:t>
            </a:r>
            <a:r>
              <a:rPr lang="en-US" dirty="0" err="1"/>
              <a:t>slike</a:t>
            </a:r>
            <a:r>
              <a:rPr lang="en-US" dirty="0"/>
              <a:t>, </a:t>
            </a:r>
            <a:r>
              <a:rPr lang="en-US" dirty="0" err="1"/>
              <a:t>zvuk</a:t>
            </a:r>
            <a:r>
              <a:rPr lang="en-US" dirty="0"/>
              <a:t>, video, </a:t>
            </a:r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komuniciraju</a:t>
            </a:r>
            <a:endParaRPr lang="en-US" dirty="0"/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multimedijskih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endParaRPr lang="en-US" dirty="0"/>
          </a:p>
          <a:p>
            <a:pPr algn="just"/>
            <a:r>
              <a:rPr lang="en-US" dirty="0"/>
              <a:t>– World Wide Web</a:t>
            </a:r>
          </a:p>
          <a:p>
            <a:pPr algn="just"/>
            <a:r>
              <a:rPr lang="en-US" dirty="0"/>
              <a:t>– </a:t>
            </a:r>
            <a:r>
              <a:rPr lang="en-US" dirty="0" err="1"/>
              <a:t>Videokonferencije</a:t>
            </a:r>
            <a:endParaRPr lang="en-US" dirty="0"/>
          </a:p>
          <a:p>
            <a:pPr algn="just"/>
            <a:r>
              <a:rPr lang="en-US" dirty="0"/>
              <a:t>– Video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(</a:t>
            </a:r>
            <a:r>
              <a:rPr lang="en-US" i="1" dirty="0"/>
              <a:t>video-on-demand 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– </a:t>
            </a:r>
            <a:r>
              <a:rPr lang="en-US" dirty="0" err="1"/>
              <a:t>Interaktivna</a:t>
            </a:r>
            <a:r>
              <a:rPr lang="en-US" dirty="0"/>
              <a:t> </a:t>
            </a:r>
            <a:r>
              <a:rPr lang="en-US" dirty="0" err="1"/>
              <a:t>televizija</a:t>
            </a:r>
            <a:endParaRPr lang="en-US" dirty="0"/>
          </a:p>
          <a:p>
            <a:pPr algn="just"/>
            <a:r>
              <a:rPr lang="en-US" dirty="0"/>
              <a:t>– </a:t>
            </a:r>
            <a:r>
              <a:rPr lang="en-US" i="1" dirty="0"/>
              <a:t>Online </a:t>
            </a:r>
            <a:r>
              <a:rPr lang="en-US" dirty="0" err="1"/>
              <a:t>igre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1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Tehnički</a:t>
            </a:r>
            <a:r>
              <a:rPr lang="en-US" b="1" dirty="0"/>
              <a:t> </a:t>
            </a:r>
            <a:r>
              <a:rPr lang="en-US" b="1" dirty="0" err="1"/>
              <a:t>zahtevi</a:t>
            </a:r>
            <a:r>
              <a:rPr lang="en-US" b="1" dirty="0"/>
              <a:t> </a:t>
            </a:r>
            <a:r>
              <a:rPr lang="en-US" b="1" dirty="0" err="1"/>
              <a:t>multimedijskog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umrežavanja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multimedijskog</a:t>
            </a:r>
            <a:r>
              <a:rPr lang="en-US" dirty="0"/>
              <a:t> </a:t>
            </a:r>
            <a:r>
              <a:rPr lang="en-US" dirty="0" err="1"/>
              <a:t>umrežavanja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Internetu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  <a:p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(</a:t>
            </a:r>
            <a:r>
              <a:rPr lang="en-US" dirty="0" err="1" smtClean="0"/>
              <a:t>QoS</a:t>
            </a:r>
            <a:r>
              <a:rPr lang="sr-Latn-RS" dirty="0" smtClean="0"/>
              <a:t>)</a:t>
            </a:r>
          </a:p>
          <a:p>
            <a:endParaRPr lang="sr-Latn-RS" dirty="0"/>
          </a:p>
          <a:p>
            <a:endParaRPr lang="en-US" dirty="0"/>
          </a:p>
          <a:p>
            <a:r>
              <a:rPr lang="nn-NO" dirty="0" smtClean="0"/>
              <a:t> </a:t>
            </a:r>
            <a:r>
              <a:rPr lang="nn-NO" dirty="0"/>
              <a:t>Garantovani kvalitet mrežne usluge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37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Problemi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multimedijskog</a:t>
            </a:r>
            <a:r>
              <a:rPr lang="en-US" dirty="0"/>
              <a:t> </a:t>
            </a:r>
            <a:r>
              <a:rPr lang="en-US" dirty="0" err="1"/>
              <a:t>umrežavanja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IP je </a:t>
            </a:r>
            <a:r>
              <a:rPr lang="nl-NL" i="1" dirty="0"/>
              <a:t>najbolji pokušaj </a:t>
            </a:r>
            <a:r>
              <a:rPr lang="nl-NL" dirty="0"/>
              <a:t>(</a:t>
            </a:r>
            <a:r>
              <a:rPr lang="nl-NL" i="1" dirty="0"/>
              <a:t>best effort</a:t>
            </a:r>
            <a:r>
              <a:rPr lang="nl-NL" dirty="0"/>
              <a:t>)</a:t>
            </a:r>
          </a:p>
          <a:p>
            <a:r>
              <a:rPr lang="en-US" dirty="0"/>
              <a:t>–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garantovane</a:t>
            </a:r>
            <a:r>
              <a:rPr lang="en-US" dirty="0"/>
              <a:t> </a:t>
            </a:r>
            <a:r>
              <a:rPr lang="en-US" dirty="0" err="1"/>
              <a:t>isporuke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garantovanog</a:t>
            </a:r>
            <a:r>
              <a:rPr lang="en-US" dirty="0"/>
              <a:t> </a:t>
            </a:r>
            <a:r>
              <a:rPr lang="en-US" dirty="0" err="1"/>
              <a:t>propusnog</a:t>
            </a:r>
            <a:r>
              <a:rPr lang="en-US" dirty="0"/>
              <a:t> </a:t>
            </a:r>
            <a:r>
              <a:rPr lang="en-US" dirty="0" err="1"/>
              <a:t>opsega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vremenskih</a:t>
            </a:r>
            <a:r>
              <a:rPr lang="en-US" dirty="0"/>
              <a:t> </a:t>
            </a:r>
            <a:r>
              <a:rPr lang="en-US" dirty="0" err="1"/>
              <a:t>garancija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IP se </a:t>
            </a:r>
            <a:r>
              <a:rPr lang="en-US" dirty="0" err="1"/>
              <a:t>neprekidno</a:t>
            </a:r>
            <a:r>
              <a:rPr lang="en-US" dirty="0"/>
              <a:t> </a:t>
            </a:r>
            <a:r>
              <a:rPr lang="en-US" dirty="0" err="1"/>
              <a:t>poboljšava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5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(</a:t>
            </a:r>
            <a:r>
              <a:rPr lang="en-US" dirty="0" err="1"/>
              <a:t>QoS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 smtClean="0"/>
              <a:t>usluge</a:t>
            </a:r>
            <a:endParaRPr lang="sr-Latn-RS" dirty="0" smtClean="0"/>
          </a:p>
          <a:p>
            <a:endParaRPr lang="en-US" dirty="0"/>
          </a:p>
          <a:p>
            <a:r>
              <a:rPr lang="nn-NO" dirty="0" smtClean="0"/>
              <a:t>Neki </a:t>
            </a:r>
            <a:r>
              <a:rPr lang="nn-NO" dirty="0"/>
              <a:t>tehnički parametri kvaliteta </a:t>
            </a:r>
            <a:r>
              <a:rPr lang="nn-NO" dirty="0" smtClean="0"/>
              <a:t>servisa</a:t>
            </a:r>
            <a:endParaRPr lang="sr-Latn-RS" dirty="0" smtClean="0"/>
          </a:p>
          <a:p>
            <a:endParaRPr lang="nn-NO" dirty="0"/>
          </a:p>
          <a:p>
            <a:r>
              <a:rPr lang="en-US" dirty="0" smtClean="0"/>
              <a:t>Media Server</a:t>
            </a:r>
            <a:endParaRPr lang="sr-Latn-RS" dirty="0" smtClean="0"/>
          </a:p>
          <a:p>
            <a:endParaRPr lang="en-US" dirty="0"/>
          </a:p>
          <a:p>
            <a:r>
              <a:rPr lang="en-US" dirty="0" smtClean="0"/>
              <a:t>Media </a:t>
            </a:r>
            <a:r>
              <a:rPr lang="en-US" dirty="0"/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2733895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(</a:t>
            </a:r>
            <a:r>
              <a:rPr lang="en-US" i="1" dirty="0"/>
              <a:t>Quality of Service, </a:t>
            </a:r>
            <a:r>
              <a:rPr lang="en-US" dirty="0" err="1"/>
              <a:t>QoS</a:t>
            </a:r>
            <a:r>
              <a:rPr lang="en-US" dirty="0"/>
              <a:t> ) </a:t>
            </a:r>
            <a:r>
              <a:rPr lang="en-US" dirty="0" err="1"/>
              <a:t>predstavlja</a:t>
            </a:r>
            <a:endParaRPr lang="en-US" dirty="0"/>
          </a:p>
          <a:p>
            <a:r>
              <a:rPr lang="en-US" dirty="0" err="1"/>
              <a:t>definisano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(</a:t>
            </a:r>
            <a:r>
              <a:rPr lang="en-US" dirty="0" err="1"/>
              <a:t>komunikacionog</a:t>
            </a:r>
            <a:r>
              <a:rPr lang="en-US" dirty="0"/>
              <a:t>) </a:t>
            </a:r>
            <a:r>
              <a:rPr lang="en-US" dirty="0" err="1"/>
              <a:t>servisa</a:t>
            </a:r>
            <a:r>
              <a:rPr lang="en-US" dirty="0"/>
              <a:t>,</a:t>
            </a:r>
          </a:p>
          <a:p>
            <a:r>
              <a:rPr lang="en-US" dirty="0" err="1"/>
              <a:t>izraženo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kvantitativno</a:t>
            </a:r>
            <a:r>
              <a:rPr lang="en-US" dirty="0"/>
              <a:t> </a:t>
            </a:r>
            <a:r>
              <a:rPr lang="en-US" dirty="0" err="1"/>
              <a:t>merljive</a:t>
            </a:r>
            <a:r>
              <a:rPr lang="en-US" dirty="0"/>
              <a:t> </a:t>
            </a:r>
            <a:r>
              <a:rPr lang="en-US" dirty="0" err="1"/>
              <a:t>parametre</a:t>
            </a:r>
            <a:endParaRPr lang="en-US" dirty="0"/>
          </a:p>
          <a:p>
            <a:r>
              <a:rPr lang="pl-PL" dirty="0"/>
              <a:t>– sposobnost mreže da obezbedi funkcije komunikacije, različito od</a:t>
            </a:r>
          </a:p>
          <a:p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(</a:t>
            </a:r>
            <a:r>
              <a:rPr lang="en-US" i="1" dirty="0"/>
              <a:t>Network Performance</a:t>
            </a:r>
            <a:r>
              <a:rPr lang="en-US" dirty="0"/>
              <a:t>)</a:t>
            </a:r>
          </a:p>
          <a:p>
            <a:r>
              <a:rPr lang="en-US" dirty="0"/>
              <a:t>–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da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/>
              <a:t>efekte</a:t>
            </a:r>
            <a:endParaRPr lang="en-US" dirty="0"/>
          </a:p>
          <a:p>
            <a:r>
              <a:rPr lang="fi-FI" dirty="0"/>
              <a:t>nagomilavanja paketa u paketnim mrežama</a:t>
            </a:r>
          </a:p>
          <a:p>
            <a:r>
              <a:rPr lang="fr-FR" dirty="0"/>
              <a:t>• </a:t>
            </a:r>
            <a:r>
              <a:rPr lang="fr-FR" dirty="0" err="1"/>
              <a:t>Definicija</a:t>
            </a:r>
            <a:r>
              <a:rPr lang="fr-FR" dirty="0"/>
              <a:t> ITU (</a:t>
            </a:r>
            <a:r>
              <a:rPr lang="fr-FR" i="1" dirty="0"/>
              <a:t>International </a:t>
            </a:r>
            <a:r>
              <a:rPr lang="fr-FR" i="1" dirty="0" err="1"/>
              <a:t>Telecommunication</a:t>
            </a:r>
            <a:r>
              <a:rPr lang="fr-FR" i="1" dirty="0"/>
              <a:t> Union</a:t>
            </a:r>
            <a:r>
              <a:rPr lang="fr-FR" dirty="0"/>
              <a:t>) je</a:t>
            </a:r>
          </a:p>
          <a:p>
            <a:r>
              <a:rPr lang="en-US" dirty="0" err="1"/>
              <a:t>netehnička</a:t>
            </a:r>
            <a:r>
              <a:rPr lang="en-US" dirty="0"/>
              <a:t>: </a:t>
            </a:r>
            <a:r>
              <a:rPr lang="en-US" i="1" dirty="0" err="1"/>
              <a:t>stepen</a:t>
            </a:r>
            <a:r>
              <a:rPr lang="en-US" i="1" dirty="0"/>
              <a:t> </a:t>
            </a:r>
            <a:r>
              <a:rPr lang="en-US" i="1" dirty="0" err="1"/>
              <a:t>zadovoljstva</a:t>
            </a:r>
            <a:r>
              <a:rPr lang="en-US" i="1" dirty="0"/>
              <a:t> </a:t>
            </a:r>
            <a:r>
              <a:rPr lang="en-US" i="1" dirty="0" err="1"/>
              <a:t>korisnika</a:t>
            </a:r>
            <a:r>
              <a:rPr lang="en-US" i="1" dirty="0"/>
              <a:t> </a:t>
            </a:r>
            <a:r>
              <a:rPr lang="en-US" i="1" dirty="0" err="1"/>
              <a:t>mrežne</a:t>
            </a:r>
            <a:r>
              <a:rPr lang="en-US" i="1" dirty="0"/>
              <a:t> </a:t>
            </a:r>
            <a:r>
              <a:rPr lang="en-US" i="1" dirty="0" err="1"/>
              <a:t>usluge</a:t>
            </a:r>
            <a:endParaRPr lang="en-US" i="1" dirty="0"/>
          </a:p>
          <a:p>
            <a:r>
              <a:rPr lang="en-US" dirty="0"/>
              <a:t>(</a:t>
            </a:r>
            <a:r>
              <a:rPr lang="en-US" dirty="0" err="1"/>
              <a:t>subjektivni</a:t>
            </a:r>
            <a:r>
              <a:rPr lang="en-US" dirty="0"/>
              <a:t> </a:t>
            </a:r>
            <a:r>
              <a:rPr lang="en-US" dirty="0" err="1"/>
              <a:t>doživljaj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122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Neki tehnički parametri kvaliteta servisa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Brzina prenosa (</a:t>
            </a:r>
            <a:r>
              <a:rPr lang="it-IT" i="1" dirty="0"/>
              <a:t>Data rate</a:t>
            </a:r>
            <a:r>
              <a:rPr lang="it-IT" dirty="0"/>
              <a:t>) [Mbps]</a:t>
            </a:r>
          </a:p>
          <a:p>
            <a:r>
              <a:rPr lang="en-US" dirty="0" smtClean="0"/>
              <a:t> </a:t>
            </a:r>
            <a:r>
              <a:rPr lang="en-US" dirty="0" err="1"/>
              <a:t>Kašnjenje</a:t>
            </a:r>
            <a:r>
              <a:rPr lang="en-US" dirty="0"/>
              <a:t> (</a:t>
            </a:r>
            <a:r>
              <a:rPr lang="en-US" i="1" dirty="0"/>
              <a:t>Latency</a:t>
            </a:r>
            <a:r>
              <a:rPr lang="en-US" dirty="0"/>
              <a:t>/</a:t>
            </a:r>
            <a:r>
              <a:rPr lang="en-US" i="1" dirty="0"/>
              <a:t>Packet delay</a:t>
            </a:r>
            <a:r>
              <a:rPr lang="en-US" dirty="0"/>
              <a:t>) - </a:t>
            </a:r>
            <a:r>
              <a:rPr lang="en-US" dirty="0" err="1"/>
              <a:t>najduže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vreme</a:t>
            </a:r>
            <a:endParaRPr lang="en-US" dirty="0"/>
          </a:p>
          <a:p>
            <a:r>
              <a:rPr lang="pl-PL" dirty="0"/>
              <a:t>od slanja do prijema [ms]</a:t>
            </a:r>
          </a:p>
          <a:p>
            <a:r>
              <a:rPr lang="en-US" dirty="0" err="1" smtClean="0"/>
              <a:t>Gubitak</a:t>
            </a:r>
            <a:r>
              <a:rPr lang="en-US" dirty="0" smtClean="0"/>
              <a:t> </a:t>
            </a:r>
            <a:r>
              <a:rPr lang="en-US" dirty="0" err="1"/>
              <a:t>paketa</a:t>
            </a:r>
            <a:r>
              <a:rPr lang="en-US" dirty="0"/>
              <a:t> (</a:t>
            </a:r>
            <a:r>
              <a:rPr lang="en-US" i="1" dirty="0"/>
              <a:t>Packet Loss</a:t>
            </a:r>
            <a:r>
              <a:rPr lang="en-US" dirty="0"/>
              <a:t>/</a:t>
            </a:r>
            <a:r>
              <a:rPr lang="en-US" i="1" dirty="0"/>
              <a:t>Error</a:t>
            </a:r>
            <a:r>
              <a:rPr lang="en-US" dirty="0"/>
              <a:t>) - 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izgubljenih</a:t>
            </a:r>
            <a:endParaRPr lang="en-US" dirty="0"/>
          </a:p>
          <a:p>
            <a:r>
              <a:rPr lang="en-US" dirty="0" err="1"/>
              <a:t>paketa</a:t>
            </a:r>
            <a:r>
              <a:rPr lang="en-US" dirty="0"/>
              <a:t> [%]</a:t>
            </a:r>
          </a:p>
          <a:p>
            <a:r>
              <a:rPr lang="en-US" dirty="0" err="1" smtClean="0"/>
              <a:t>Varijacije</a:t>
            </a:r>
            <a:r>
              <a:rPr lang="en-US" dirty="0" smtClean="0"/>
              <a:t>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/>
              <a:t>Jitter</a:t>
            </a:r>
            <a:r>
              <a:rPr lang="en-US" dirty="0"/>
              <a:t>/</a:t>
            </a:r>
            <a:r>
              <a:rPr lang="en-US" i="1" dirty="0"/>
              <a:t>Delay Jitter</a:t>
            </a:r>
            <a:r>
              <a:rPr lang="en-US" dirty="0"/>
              <a:t>) - </a:t>
            </a:r>
            <a:r>
              <a:rPr lang="en-US" dirty="0" err="1"/>
              <a:t>mera</a:t>
            </a:r>
            <a:r>
              <a:rPr lang="en-US" dirty="0"/>
              <a:t> </a:t>
            </a:r>
            <a:r>
              <a:rPr lang="en-US" dirty="0" err="1"/>
              <a:t>ujednačenosti</a:t>
            </a:r>
            <a:endParaRPr lang="en-US" dirty="0"/>
          </a:p>
          <a:p>
            <a:r>
              <a:rPr lang="en-US" dirty="0" err="1"/>
              <a:t>reprodukcije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/</a:t>
            </a:r>
            <a:r>
              <a:rPr lang="en-US" dirty="0" err="1"/>
              <a:t>videa</a:t>
            </a:r>
            <a:r>
              <a:rPr lang="en-US" dirty="0"/>
              <a:t> (</a:t>
            </a:r>
            <a:r>
              <a:rPr lang="en-US" i="1" dirty="0" err="1"/>
              <a:t>bufferung</a:t>
            </a:r>
            <a:r>
              <a:rPr lang="en-US" dirty="0"/>
              <a:t>)</a:t>
            </a:r>
          </a:p>
          <a:p>
            <a:r>
              <a:rPr lang="en-US" dirty="0" err="1" smtClean="0"/>
              <a:t>Gubitak</a:t>
            </a:r>
            <a:r>
              <a:rPr lang="en-US" dirty="0" smtClean="0"/>
              <a:t> </a:t>
            </a:r>
            <a:r>
              <a:rPr lang="en-US" dirty="0" err="1"/>
              <a:t>sinhronizacije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i="1" dirty="0"/>
              <a:t>Sync skew</a:t>
            </a:r>
            <a:r>
              <a:rPr lang="en-US" dirty="0"/>
              <a:t>) [</a:t>
            </a:r>
            <a:r>
              <a:rPr lang="en-US" dirty="0" err="1"/>
              <a:t>ms</a:t>
            </a:r>
            <a:r>
              <a:rPr lang="en-US" dirty="0"/>
              <a:t>]</a:t>
            </a:r>
          </a:p>
          <a:p>
            <a:r>
              <a:rPr lang="en-US" dirty="0"/>
              <a:t>– </a:t>
            </a:r>
            <a:r>
              <a:rPr lang="en-US" dirty="0" err="1"/>
              <a:t>za</a:t>
            </a:r>
            <a:r>
              <a:rPr lang="en-US" dirty="0"/>
              <a:t> audio/video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govor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usne</a:t>
            </a:r>
            <a:r>
              <a:rPr lang="en-US" dirty="0"/>
              <a:t>) dobro ―80ms</a:t>
            </a:r>
          </a:p>
        </p:txBody>
      </p:sp>
    </p:spTree>
    <p:extLst>
      <p:ext uri="{BB962C8B-B14F-4D97-AF65-F5344CB8AC3E}">
        <p14:creationId xmlns:p14="http://schemas.microsoft.com/office/powerpoint/2010/main" val="24722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/>
              <a:t>Postizanje</a:t>
            </a:r>
            <a:r>
              <a:rPr lang="en-US" i="1" dirty="0"/>
              <a:t> </a:t>
            </a:r>
            <a:r>
              <a:rPr lang="en-US" i="1" dirty="0" err="1"/>
              <a:t>kvaliteta</a:t>
            </a:r>
            <a:r>
              <a:rPr lang="en-US" i="1" dirty="0"/>
              <a:t> </a:t>
            </a:r>
            <a:r>
              <a:rPr lang="en-US" i="1" dirty="0" err="1"/>
              <a:t>mrežne</a:t>
            </a:r>
            <a:r>
              <a:rPr lang="en-US" i="1" dirty="0"/>
              <a:t> </a:t>
            </a:r>
            <a:r>
              <a:rPr lang="en-US" i="1" dirty="0" err="1"/>
              <a:t>usluge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 </a:t>
            </a:r>
            <a:r>
              <a:rPr lang="en-US" dirty="0" err="1"/>
              <a:t>paketa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/>
              <a:t>end-to-end packet delay</a:t>
            </a:r>
            <a:r>
              <a:rPr lang="en-US" dirty="0"/>
              <a:t>)</a:t>
            </a:r>
          </a:p>
          <a:p>
            <a:r>
              <a:rPr lang="en-US" dirty="0" smtClean="0"/>
              <a:t> </a:t>
            </a:r>
            <a:r>
              <a:rPr lang="en-US" dirty="0" err="1"/>
              <a:t>Ograničenje</a:t>
            </a:r>
            <a:r>
              <a:rPr lang="en-US" dirty="0"/>
              <a:t> </a:t>
            </a:r>
            <a:r>
              <a:rPr lang="en-US" dirty="0" err="1"/>
              <a:t>varijacije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 smtClean="0"/>
              <a:t>jitter</a:t>
            </a:r>
            <a:r>
              <a:rPr lang="en-US" dirty="0" smtClean="0"/>
              <a:t>)</a:t>
            </a:r>
            <a:r>
              <a:rPr lang="sr-Latn-RS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jitter </a:t>
            </a:r>
            <a:r>
              <a:rPr lang="en-US" i="1" dirty="0"/>
              <a:t>= </a:t>
            </a:r>
            <a:r>
              <a:rPr lang="en-US" i="1" dirty="0" err="1"/>
              <a:t>max_packet_delay</a:t>
            </a:r>
            <a:r>
              <a:rPr lang="en-US" i="1" dirty="0"/>
              <a:t> - </a:t>
            </a:r>
            <a:r>
              <a:rPr lang="en-US" i="1" dirty="0" err="1"/>
              <a:t>min_packet_delay</a:t>
            </a:r>
            <a:endParaRPr lang="en-US" i="1" dirty="0"/>
          </a:p>
          <a:p>
            <a:r>
              <a:rPr lang="en-US" dirty="0" err="1" smtClean="0"/>
              <a:t>Ograničenju</a:t>
            </a:r>
            <a:r>
              <a:rPr lang="en-US" dirty="0" smtClean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gubitaka</a:t>
            </a:r>
            <a:r>
              <a:rPr lang="en-US" dirty="0"/>
              <a:t> </a:t>
            </a:r>
            <a:r>
              <a:rPr lang="en-US" dirty="0" err="1" smtClean="0"/>
              <a:t>paketa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loss-rate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3084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n-NO" dirty="0"/>
              <a:t>Media Server posebna vrsta servera podataka (</a:t>
            </a:r>
            <a:r>
              <a:rPr lang="nn-NO" i="1" dirty="0"/>
              <a:t>file-server</a:t>
            </a:r>
            <a:r>
              <a:rPr lang="nn-NO" dirty="0"/>
              <a:t>),</a:t>
            </a:r>
          </a:p>
          <a:p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obezbeđuje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u </a:t>
            </a:r>
            <a:r>
              <a:rPr lang="en-US" dirty="0" err="1"/>
              <a:t>realnom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 (</a:t>
            </a:r>
            <a:r>
              <a:rPr lang="en-US" i="1" dirty="0"/>
              <a:t>real-time access</a:t>
            </a:r>
            <a:r>
              <a:rPr lang="en-US" dirty="0"/>
              <a:t>)</a:t>
            </a:r>
          </a:p>
          <a:p>
            <a:r>
              <a:rPr lang="en-US" dirty="0"/>
              <a:t>–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fajlova</a:t>
            </a:r>
            <a:r>
              <a:rPr lang="en-US" dirty="0"/>
              <a:t> (</a:t>
            </a:r>
            <a:r>
              <a:rPr lang="en-US" dirty="0" err="1"/>
              <a:t>objekata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pristupa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/>
              <a:t>Pull</a:t>
            </a:r>
            <a:r>
              <a:rPr lang="en-US" dirty="0"/>
              <a:t>: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isporukom</a:t>
            </a:r>
            <a:endParaRPr lang="en-US" dirty="0"/>
          </a:p>
          <a:p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pogodno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mrežno</a:t>
            </a:r>
            <a:endParaRPr lang="en-US" dirty="0"/>
          </a:p>
          <a:p>
            <a:r>
              <a:rPr lang="en-US" dirty="0" err="1"/>
              <a:t>editovanje</a:t>
            </a:r>
            <a:r>
              <a:rPr lang="en-US" dirty="0"/>
              <a:t> </a:t>
            </a:r>
            <a:r>
              <a:rPr lang="en-US" dirty="0" err="1"/>
              <a:t>sadržaja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/>
              <a:t>Push </a:t>
            </a:r>
            <a:r>
              <a:rPr lang="en-US" dirty="0"/>
              <a:t>(</a:t>
            </a:r>
            <a:r>
              <a:rPr lang="en-US" i="1" dirty="0"/>
              <a:t>data pump</a:t>
            </a:r>
            <a:r>
              <a:rPr lang="en-US" dirty="0"/>
              <a:t>): server</a:t>
            </a:r>
          </a:p>
          <a:p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isporukom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</a:t>
            </a:r>
          </a:p>
          <a:p>
            <a:r>
              <a:rPr lang="en-US" dirty="0" err="1"/>
              <a:t>pogodno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emitovanje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(</a:t>
            </a:r>
            <a:r>
              <a:rPr lang="en-US" i="1" dirty="0"/>
              <a:t>broadcasting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74" y="2556643"/>
            <a:ext cx="4351626" cy="24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9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 Player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Media Player je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klijentskom</a:t>
            </a:r>
            <a:r>
              <a:rPr lang="en-US" dirty="0"/>
              <a:t> </a:t>
            </a:r>
            <a:r>
              <a:rPr lang="en-US" dirty="0" err="1"/>
              <a:t>računaru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/>
              <a:t>Real Player</a:t>
            </a:r>
          </a:p>
          <a:p>
            <a:r>
              <a:rPr lang="en-US" dirty="0"/>
              <a:t>– </a:t>
            </a:r>
            <a:r>
              <a:rPr lang="en-US" i="1" dirty="0"/>
              <a:t>Windows Media Player</a:t>
            </a:r>
          </a:p>
          <a:p>
            <a:r>
              <a:rPr lang="en-US" dirty="0" smtClean="0"/>
              <a:t> </a:t>
            </a:r>
            <a:r>
              <a:rPr lang="en-US" dirty="0"/>
              <a:t>Mora '</a:t>
            </a:r>
            <a:r>
              <a:rPr lang="en-US" dirty="0" err="1"/>
              <a:t>pametno</a:t>
            </a:r>
            <a:r>
              <a:rPr lang="en-US" dirty="0"/>
              <a:t>' da </a:t>
            </a:r>
            <a:r>
              <a:rPr lang="en-US" dirty="0" err="1"/>
              <a:t>razlikuje</a:t>
            </a:r>
            <a:r>
              <a:rPr lang="en-US" dirty="0"/>
              <a:t> </a:t>
            </a:r>
            <a:r>
              <a:rPr lang="en-US" dirty="0" err="1"/>
              <a:t>sadržaje</a:t>
            </a:r>
            <a:endParaRPr lang="en-US" dirty="0"/>
          </a:p>
          <a:p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/>
              <a:t>dekompresiju</a:t>
            </a:r>
            <a:r>
              <a:rPr lang="en-US" dirty="0"/>
              <a:t> (MPEG)</a:t>
            </a:r>
          </a:p>
          <a:p>
            <a:r>
              <a:rPr lang="en-US" dirty="0" err="1" smtClean="0"/>
              <a:t>Uklanja</a:t>
            </a:r>
            <a:r>
              <a:rPr lang="en-US" dirty="0" smtClean="0"/>
              <a:t> </a:t>
            </a:r>
            <a:r>
              <a:rPr lang="en-US" dirty="0" err="1"/>
              <a:t>varijacije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 (</a:t>
            </a:r>
            <a:r>
              <a:rPr lang="en-US" i="1" dirty="0"/>
              <a:t>jitter</a:t>
            </a:r>
            <a:r>
              <a:rPr lang="en-US" dirty="0"/>
              <a:t>) </a:t>
            </a:r>
            <a:r>
              <a:rPr lang="en-US" dirty="0" err="1"/>
              <a:t>tehnikom</a:t>
            </a:r>
            <a:r>
              <a:rPr lang="en-US" dirty="0"/>
              <a:t> </a:t>
            </a:r>
            <a:r>
              <a:rPr lang="en-US" dirty="0" err="1"/>
              <a:t>baferovanja</a:t>
            </a:r>
            <a:endParaRPr lang="en-US" dirty="0"/>
          </a:p>
          <a:p>
            <a:r>
              <a:rPr lang="en-US" dirty="0"/>
              <a:t>(</a:t>
            </a:r>
            <a:r>
              <a:rPr lang="en-US" i="1" dirty="0"/>
              <a:t>buffering</a:t>
            </a:r>
            <a:r>
              <a:rPr lang="en-US" dirty="0"/>
              <a:t>)</a:t>
            </a:r>
          </a:p>
          <a:p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/>
              <a:t>korekcije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 (</a:t>
            </a:r>
            <a:r>
              <a:rPr lang="en-US" i="1" dirty="0"/>
              <a:t>repair</a:t>
            </a:r>
            <a:r>
              <a:rPr lang="en-US" dirty="0"/>
              <a:t>)</a:t>
            </a:r>
          </a:p>
          <a:p>
            <a:r>
              <a:rPr lang="en-US" dirty="0" err="1" smtClean="0"/>
              <a:t>Obezbeđuje</a:t>
            </a:r>
            <a:r>
              <a:rPr lang="en-US" dirty="0" smtClean="0"/>
              <a:t> </a:t>
            </a:r>
            <a:r>
              <a:rPr lang="en-US" dirty="0" err="1"/>
              <a:t>grafički</a:t>
            </a:r>
            <a:r>
              <a:rPr lang="en-US" dirty="0"/>
              <a:t> </a:t>
            </a:r>
            <a:r>
              <a:rPr lang="en-US" dirty="0" err="1"/>
              <a:t>korsisnički</a:t>
            </a:r>
            <a:endParaRPr lang="en-US" dirty="0"/>
          </a:p>
          <a:p>
            <a:r>
              <a:rPr lang="en-US" dirty="0" err="1"/>
              <a:t>interfejs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kontrolama</a:t>
            </a:r>
            <a:r>
              <a:rPr lang="en-US" dirty="0"/>
              <a:t> volume,</a:t>
            </a:r>
          </a:p>
          <a:p>
            <a:r>
              <a:rPr lang="en-US" dirty="0"/>
              <a:t>pause/play, jump, ...</a:t>
            </a:r>
          </a:p>
        </p:txBody>
      </p:sp>
    </p:spTree>
    <p:extLst>
      <p:ext uri="{BB962C8B-B14F-4D97-AF65-F5344CB8AC3E}">
        <p14:creationId xmlns:p14="http://schemas.microsoft.com/office/powerpoint/2010/main" val="1653498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Garantovani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Nivoi</a:t>
            </a:r>
            <a:r>
              <a:rPr lang="en-US" dirty="0"/>
              <a:t> </a:t>
            </a:r>
            <a:r>
              <a:rPr lang="en-US" dirty="0" err="1"/>
              <a:t>obezbeđenja</a:t>
            </a:r>
            <a:r>
              <a:rPr lang="en-US" dirty="0"/>
              <a:t> </a:t>
            </a:r>
            <a:r>
              <a:rPr lang="en-US" dirty="0" err="1" smtClean="0"/>
              <a:t>QoS</a:t>
            </a:r>
            <a:endParaRPr lang="sr-Latn-RS" dirty="0" smtClean="0"/>
          </a:p>
          <a:p>
            <a:endParaRPr lang="en-US" dirty="0"/>
          </a:p>
          <a:p>
            <a:r>
              <a:rPr lang="en-US" dirty="0"/>
              <a:t>A.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pokušaj</a:t>
            </a:r>
            <a:r>
              <a:rPr lang="en-US" dirty="0"/>
              <a:t> (</a:t>
            </a:r>
            <a:r>
              <a:rPr lang="en-US" i="1" dirty="0"/>
              <a:t>best-effort </a:t>
            </a:r>
            <a:r>
              <a:rPr lang="en-US" i="1" dirty="0" smtClean="0"/>
              <a:t>service</a:t>
            </a:r>
            <a:r>
              <a:rPr lang="en-US" dirty="0" smtClean="0"/>
              <a:t>)</a:t>
            </a:r>
            <a:endParaRPr lang="sr-Latn-RS" dirty="0"/>
          </a:p>
          <a:p>
            <a:endParaRPr lang="en-US" dirty="0"/>
          </a:p>
          <a:p>
            <a:r>
              <a:rPr lang="en-US" dirty="0"/>
              <a:t>B. </a:t>
            </a:r>
            <a:r>
              <a:rPr lang="en-US" dirty="0" err="1"/>
              <a:t>Diferencirani</a:t>
            </a:r>
            <a:r>
              <a:rPr lang="en-US" dirty="0"/>
              <a:t> (</a:t>
            </a:r>
            <a:r>
              <a:rPr lang="en-US" i="1" dirty="0"/>
              <a:t>differentiated service</a:t>
            </a:r>
            <a:r>
              <a:rPr lang="en-US" dirty="0" smtClean="0"/>
              <a:t>)</a:t>
            </a:r>
            <a:endParaRPr lang="sr-Latn-RS" dirty="0" smtClean="0"/>
          </a:p>
          <a:p>
            <a:endParaRPr lang="en-US" dirty="0"/>
          </a:p>
          <a:p>
            <a:r>
              <a:rPr lang="en-US" dirty="0"/>
              <a:t>C. </a:t>
            </a:r>
            <a:r>
              <a:rPr lang="en-US" dirty="0" err="1"/>
              <a:t>Garantovani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(</a:t>
            </a:r>
            <a:r>
              <a:rPr lang="en-US" i="1" dirty="0"/>
              <a:t>guaranteed service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655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pokušaj</a:t>
            </a:r>
            <a:r>
              <a:rPr lang="en-US" dirty="0"/>
              <a:t> (</a:t>
            </a:r>
            <a:r>
              <a:rPr lang="en-US" i="1" dirty="0"/>
              <a:t>best-effort service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garantovanja</a:t>
            </a:r>
            <a:r>
              <a:rPr lang="en-US" dirty="0"/>
              <a:t> </a:t>
            </a:r>
            <a:r>
              <a:rPr lang="en-US" dirty="0" err="1"/>
              <a:t>ograničenog</a:t>
            </a:r>
            <a:r>
              <a:rPr lang="en-US" dirty="0"/>
              <a:t> </a:t>
            </a:r>
            <a:r>
              <a:rPr lang="en-US" dirty="0" err="1"/>
              <a:t>kašnjenja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i="1" dirty="0" err="1"/>
              <a:t>ruter</a:t>
            </a:r>
            <a:endParaRPr lang="en-US" i="1" dirty="0"/>
          </a:p>
          <a:p>
            <a:r>
              <a:rPr lang="en-US" dirty="0" err="1"/>
              <a:t>garantuje</a:t>
            </a:r>
            <a:r>
              <a:rPr lang="en-US" dirty="0"/>
              <a:t> </a:t>
            </a:r>
            <a:r>
              <a:rPr lang="en-US" dirty="0" err="1"/>
              <a:t>kašnjenje</a:t>
            </a:r>
            <a:r>
              <a:rPr lang="en-US" dirty="0"/>
              <a:t> </a:t>
            </a:r>
            <a:r>
              <a:rPr lang="en-US" dirty="0" err="1"/>
              <a:t>paketa</a:t>
            </a:r>
            <a:endParaRPr lang="en-US" dirty="0"/>
          </a:p>
          <a:p>
            <a:r>
              <a:rPr lang="pl-PL" dirty="0" smtClean="0"/>
              <a:t>Veliki </a:t>
            </a:r>
            <a:r>
              <a:rPr lang="pl-PL" dirty="0"/>
              <a:t>broj rutera od izvora do odredišta (</a:t>
            </a:r>
            <a:r>
              <a:rPr lang="pl-PL" i="1" dirty="0"/>
              <a:t>traceroute</a:t>
            </a:r>
            <a:r>
              <a:rPr lang="pl-PL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8038"/>
            <a:ext cx="6343650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4" y="4304367"/>
            <a:ext cx="4944817" cy="21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Specifičnost multimedijskih sadržaja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4738"/>
            <a:ext cx="4451932" cy="3801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90610" y="235028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Diskretni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–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zahtevaju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samo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prostor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vremenski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nepromenljivi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BCE1E4"/>
                </a:solidFill>
                <a:latin typeface="Calibri" panose="020F0502020204030204" pitchFamily="34" charset="0"/>
              </a:rPr>
              <a:t>•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Kontinualni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–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zahtevaju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vreme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prostor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vremenska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osetljivost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051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 Internet </a:t>
            </a:r>
            <a:r>
              <a:rPr lang="en-US" dirty="0" err="1"/>
              <a:t>rutera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ruter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FIFO (</a:t>
            </a:r>
            <a:r>
              <a:rPr lang="en-US" i="1" dirty="0"/>
              <a:t>First In - First Out</a:t>
            </a:r>
            <a:r>
              <a:rPr lang="en-US" dirty="0"/>
              <a:t>) rep </a:t>
            </a:r>
            <a:r>
              <a:rPr lang="en-US" dirty="0" err="1"/>
              <a:t>čekanja</a:t>
            </a:r>
            <a:r>
              <a:rPr lang="en-US" dirty="0"/>
              <a:t>,</a:t>
            </a:r>
          </a:p>
          <a:p>
            <a:r>
              <a:rPr lang="en-US" dirty="0" err="1"/>
              <a:t>kašnjenja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protoka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 err="1"/>
              <a:t>nemoguće</a:t>
            </a:r>
            <a:r>
              <a:rPr lang="en-US" i="1" dirty="0"/>
              <a:t> </a:t>
            </a:r>
            <a:r>
              <a:rPr lang="en-US" dirty="0" err="1"/>
              <a:t>garantovati</a:t>
            </a:r>
            <a:r>
              <a:rPr lang="en-US" dirty="0"/>
              <a:t> </a:t>
            </a:r>
            <a:r>
              <a:rPr lang="en-US" dirty="0" err="1"/>
              <a:t>kašnjenje</a:t>
            </a:r>
            <a:r>
              <a:rPr lang="en-US" dirty="0"/>
              <a:t> (</a:t>
            </a:r>
            <a:r>
              <a:rPr lang="en-US" i="1" dirty="0"/>
              <a:t>lack of </a:t>
            </a:r>
            <a:r>
              <a:rPr lang="en-US" i="1" dirty="0" err="1"/>
              <a:t>QoS</a:t>
            </a:r>
            <a:r>
              <a:rPr lang="en-US" dirty="0"/>
              <a:t>)</a:t>
            </a:r>
          </a:p>
          <a:p>
            <a:r>
              <a:rPr lang="sv-SE" dirty="0" smtClean="0"/>
              <a:t> </a:t>
            </a:r>
            <a:r>
              <a:rPr lang="sv-SE" dirty="0"/>
              <a:t>Kad se bafer prepuni, dolazi dogubitka paketa (</a:t>
            </a:r>
            <a:r>
              <a:rPr lang="sv-SE" i="1" dirty="0"/>
              <a:t>packet loss</a:t>
            </a:r>
            <a:r>
              <a:rPr lang="sv-SE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584" y="4204037"/>
            <a:ext cx="5003711" cy="21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1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Diferencirani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differentiated service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rep </a:t>
            </a:r>
            <a:r>
              <a:rPr lang="en-US" dirty="0" err="1"/>
              <a:t>čekanja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- </a:t>
            </a:r>
            <a:r>
              <a:rPr lang="en-US" i="1" dirty="0"/>
              <a:t>soft </a:t>
            </a:r>
            <a:r>
              <a:rPr lang="en-US" i="1" dirty="0" err="1" smtClean="0"/>
              <a:t>QoS</a:t>
            </a:r>
            <a:endParaRPr lang="sr-Latn-RS" i="1" dirty="0" smtClean="0"/>
          </a:p>
          <a:p>
            <a:endParaRPr lang="en-US" i="1" dirty="0"/>
          </a:p>
          <a:p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i="1" dirty="0"/>
              <a:t>p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prioritet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 smtClean="0"/>
              <a:t>)</a:t>
            </a:r>
            <a:endParaRPr lang="sr-Latn-RS" dirty="0" smtClean="0"/>
          </a:p>
          <a:p>
            <a:endParaRPr lang="en-US" dirty="0"/>
          </a:p>
          <a:p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najmanjim</a:t>
            </a:r>
            <a:r>
              <a:rPr lang="en-US" dirty="0"/>
              <a:t> </a:t>
            </a:r>
            <a:r>
              <a:rPr lang="en-US" i="1" dirty="0"/>
              <a:t>P </a:t>
            </a:r>
            <a:r>
              <a:rPr lang="en-US" dirty="0"/>
              <a:t>se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link </a:t>
            </a:r>
            <a:r>
              <a:rPr lang="en-US" dirty="0" err="1"/>
              <a:t>spreman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86" y="4521088"/>
            <a:ext cx="45815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46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Strategije/discipline: priority queuing (PQ) i</a:t>
            </a:r>
            <a:br>
              <a:rPr lang="it-IT" i="1" dirty="0"/>
            </a:br>
            <a:r>
              <a:rPr lang="en-US" i="1" dirty="0"/>
              <a:t>custom queuing (CQ)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013" y="1549021"/>
            <a:ext cx="6869409" cy="2613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3898" y="4446732"/>
            <a:ext cx="340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0" i="0" u="none" strike="noStrike" baseline="0" smtClean="0">
                <a:latin typeface="Calibri" panose="020F0502020204030204" pitchFamily="34" charset="0"/>
              </a:rPr>
              <a:t>   </a:t>
            </a:r>
            <a:r>
              <a:rPr lang="en-US" b="1" smtClean="0"/>
              <a:t>Priority queuing (PQ)</a:t>
            </a:r>
            <a:endParaRPr lang="sr-Latn-RS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smtClean="0">
                <a:latin typeface="Calibri" panose="020F0502020204030204" pitchFamily="34" charset="0"/>
              </a:rPr>
              <a:t>Manji broj redova čekanja</a:t>
            </a:r>
          </a:p>
          <a:p>
            <a:r>
              <a:rPr lang="en-US" b="0" i="0" u="none" strike="noStrike" baseline="0" smtClean="0"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smtClean="0">
                <a:latin typeface="Calibri" panose="020F0502020204030204" pitchFamily="34" charset="0"/>
              </a:rPr>
              <a:t>Prvo se prazne prioritetni repovi</a:t>
            </a:r>
          </a:p>
          <a:p>
            <a:r>
              <a:rPr lang="en-US" b="0" i="0" u="none" strike="noStrike" baseline="0" smtClean="0"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smtClean="0">
                <a:latin typeface="Calibri" panose="020F0502020204030204" pitchFamily="34" charset="0"/>
              </a:rPr>
              <a:t>Fiksna konfiguracija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444673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Custom queuing (CQ)</a:t>
            </a:r>
            <a:endParaRPr lang="sr-Latn-RS" b="0" i="0" u="none" strike="noStrike" baseline="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Veći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broj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redova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čekanja</a:t>
            </a:r>
            <a:endParaRPr lang="en-US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Prvo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se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prazni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prioritetni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red,</a:t>
            </a:r>
          </a:p>
          <a:p>
            <a:r>
              <a:rPr lang="pl-PL" b="0" i="0" u="none" strike="noStrike" baseline="0" dirty="0" smtClean="0">
                <a:latin typeface="Calibri" panose="020F0502020204030204" pitchFamily="34" charset="0"/>
              </a:rPr>
              <a:t>a ostali sekvencijalno, u krug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Fiksna</a:t>
            </a:r>
            <a:r>
              <a:rPr lang="en-US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 err="1" smtClean="0">
                <a:latin typeface="Calibri" panose="020F0502020204030204" pitchFamily="34" charset="0"/>
              </a:rPr>
              <a:t>konfiguracija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32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Garantovani kvalitet servisa</a:t>
            </a:r>
            <a:br>
              <a:rPr lang="en-US"/>
            </a:br>
            <a:r>
              <a:rPr lang="en-US"/>
              <a:t>(</a:t>
            </a:r>
            <a:r>
              <a:rPr lang="en-US" i="1"/>
              <a:t>guaranteed service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Garantuje</a:t>
            </a:r>
            <a:r>
              <a:rPr lang="en-US" dirty="0"/>
              <a:t> se </a:t>
            </a:r>
            <a:r>
              <a:rPr lang="en-US" dirty="0" err="1"/>
              <a:t>isporuka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cenu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(standard RFC 2212 )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i="1" dirty="0"/>
              <a:t>hard </a:t>
            </a:r>
            <a:r>
              <a:rPr lang="en-US" i="1" dirty="0" err="1"/>
              <a:t>QoS</a:t>
            </a:r>
            <a:endParaRPr lang="en-US" i="1" dirty="0"/>
          </a:p>
          <a:p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i="1" dirty="0"/>
              <a:t>Resource Reservation Protocol </a:t>
            </a:r>
            <a:r>
              <a:rPr lang="en-US" dirty="0"/>
              <a:t>(RSVP)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predviđen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zatvorene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velikim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otvorenim</a:t>
            </a:r>
            <a:r>
              <a:rPr lang="en-US" dirty="0"/>
              <a:t>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mrežama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ruteri</a:t>
            </a:r>
            <a:r>
              <a:rPr lang="en-US" dirty="0"/>
              <a:t> u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otvorenim</a:t>
            </a:r>
            <a:r>
              <a:rPr lang="en-US" dirty="0"/>
              <a:t> </a:t>
            </a:r>
            <a:r>
              <a:rPr lang="en-US" dirty="0" err="1"/>
              <a:t>mrežama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i="1" dirty="0" err="1"/>
              <a:t>opterećeni</a:t>
            </a:r>
            <a:endParaRPr lang="en-US" i="1" dirty="0"/>
          </a:p>
          <a:p>
            <a:r>
              <a:rPr lang="en-US" dirty="0" err="1"/>
              <a:t>upravljanjem</a:t>
            </a:r>
            <a:r>
              <a:rPr lang="en-US" dirty="0"/>
              <a:t> </a:t>
            </a:r>
            <a:r>
              <a:rPr lang="en-US" dirty="0" err="1"/>
              <a:t>rezervacijama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54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Programski</a:t>
            </a:r>
            <a:r>
              <a:rPr lang="en-US" b="1" dirty="0"/>
              <a:t> </a:t>
            </a:r>
            <a:r>
              <a:rPr lang="en-US" b="1" dirty="0" err="1"/>
              <a:t>alati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multimedijsko</a:t>
            </a:r>
            <a:r>
              <a:rPr lang="en-US" b="1" dirty="0"/>
              <a:t> </a:t>
            </a:r>
            <a:r>
              <a:rPr lang="en-US" b="1" dirty="0" err="1"/>
              <a:t>umrežavanje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Sistemi i alati za multimedijsko </a:t>
            </a:r>
            <a:r>
              <a:rPr lang="it-IT" dirty="0" smtClean="0"/>
              <a:t>umrežavanje</a:t>
            </a:r>
            <a:endParaRPr lang="sr-Latn-RS" dirty="0" smtClean="0"/>
          </a:p>
          <a:p>
            <a:endParaRPr lang="it-IT" dirty="0"/>
          </a:p>
          <a:p>
            <a:r>
              <a:rPr lang="en-US" dirty="0" smtClean="0"/>
              <a:t> </a:t>
            </a:r>
            <a:r>
              <a:rPr lang="en-US" dirty="0" err="1"/>
              <a:t>Klijentski</a:t>
            </a:r>
            <a:r>
              <a:rPr lang="en-US" dirty="0"/>
              <a:t> </a:t>
            </a:r>
            <a:r>
              <a:rPr lang="en-US" dirty="0" err="1" smtClean="0"/>
              <a:t>programi</a:t>
            </a:r>
            <a:endParaRPr lang="sr-Latn-RS" dirty="0" smtClean="0"/>
          </a:p>
          <a:p>
            <a:endParaRPr lang="en-US" dirty="0"/>
          </a:p>
          <a:p>
            <a:r>
              <a:rPr lang="en-US" dirty="0" smtClean="0"/>
              <a:t>Streaming </a:t>
            </a:r>
            <a:r>
              <a:rPr lang="en-US" dirty="0" err="1"/>
              <a:t>serveri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64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multimedijsko</a:t>
            </a:r>
            <a:r>
              <a:rPr lang="en-US" dirty="0"/>
              <a:t> </a:t>
            </a:r>
            <a:r>
              <a:rPr lang="en-US" dirty="0" err="1"/>
              <a:t>umrežavanje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audio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videokonferencije</a:t>
            </a:r>
            <a:endParaRPr lang="en-US" dirty="0"/>
          </a:p>
          <a:p>
            <a:r>
              <a:rPr lang="en-US" dirty="0" err="1" smtClean="0"/>
              <a:t>Alati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Web </a:t>
            </a:r>
            <a:r>
              <a:rPr lang="en-US" dirty="0" err="1"/>
              <a:t>sadržaja</a:t>
            </a:r>
            <a:r>
              <a:rPr lang="en-US" dirty="0"/>
              <a:t> (authoring)</a:t>
            </a:r>
          </a:p>
          <a:p>
            <a:r>
              <a:rPr lang="en-US" dirty="0" smtClean="0"/>
              <a:t> </a:t>
            </a:r>
            <a:r>
              <a:rPr lang="en-US" dirty="0" err="1"/>
              <a:t>Serveri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elektronsku</a:t>
            </a:r>
            <a:r>
              <a:rPr lang="en-US" dirty="0"/>
              <a:t> </a:t>
            </a:r>
            <a:r>
              <a:rPr lang="en-US" dirty="0" err="1"/>
              <a:t>poštu</a:t>
            </a:r>
            <a:endParaRPr lang="en-US" dirty="0"/>
          </a:p>
          <a:p>
            <a:r>
              <a:rPr lang="en-US" dirty="0" err="1" smtClean="0"/>
              <a:t>Mrežni</a:t>
            </a:r>
            <a:r>
              <a:rPr lang="en-US" dirty="0" smtClean="0"/>
              <a:t> </a:t>
            </a:r>
            <a:r>
              <a:rPr lang="en-US" dirty="0" err="1"/>
              <a:t>serveri</a:t>
            </a:r>
            <a:r>
              <a:rPr lang="en-US" dirty="0"/>
              <a:t> (Web, audio, video, </a:t>
            </a:r>
            <a:r>
              <a:rPr lang="en-US" i="1" dirty="0"/>
              <a:t>streaming</a:t>
            </a:r>
            <a:r>
              <a:rPr lang="en-US" dirty="0"/>
              <a:t>)</a:t>
            </a:r>
          </a:p>
          <a:p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/>
              <a:t>alati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72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Klijentski</a:t>
            </a:r>
            <a:r>
              <a:rPr lang="en-US" dirty="0"/>
              <a:t> </a:t>
            </a:r>
            <a:r>
              <a:rPr lang="en-US" dirty="0" err="1"/>
              <a:t>programi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Windows Media Player</a:t>
            </a:r>
          </a:p>
          <a:p>
            <a:r>
              <a:rPr lang="en-US" dirty="0" smtClean="0"/>
              <a:t>Microsoft </a:t>
            </a:r>
            <a:r>
              <a:rPr lang="en-US" dirty="0"/>
              <a:t>Silverlight*</a:t>
            </a:r>
          </a:p>
          <a:p>
            <a:r>
              <a:rPr lang="en-US" dirty="0" smtClean="0"/>
              <a:t>Apple </a:t>
            </a:r>
            <a:r>
              <a:rPr lang="en-US" dirty="0" err="1"/>
              <a:t>Quicktime</a:t>
            </a:r>
            <a:endParaRPr lang="en-US" dirty="0"/>
          </a:p>
          <a:p>
            <a:r>
              <a:rPr lang="en-US" dirty="0" smtClean="0"/>
              <a:t>Apple </a:t>
            </a:r>
            <a:r>
              <a:rPr lang="en-US" dirty="0"/>
              <a:t>iPhone/iPad/iPod Touch</a:t>
            </a:r>
          </a:p>
          <a:p>
            <a:r>
              <a:rPr lang="en-US" dirty="0" smtClean="0"/>
              <a:t>Adobe </a:t>
            </a:r>
            <a:r>
              <a:rPr lang="en-US" dirty="0"/>
              <a:t>Flash Player</a:t>
            </a:r>
          </a:p>
          <a:p>
            <a:r>
              <a:rPr lang="en-US" dirty="0" smtClean="0"/>
              <a:t>RealPlayer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2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Streaming </a:t>
            </a:r>
            <a:r>
              <a:rPr lang="en-US" dirty="0" err="1"/>
              <a:t>serveri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Adobe (Flash) Media Server</a:t>
            </a:r>
          </a:p>
          <a:p>
            <a:r>
              <a:rPr lang="en-US" dirty="0" smtClean="0"/>
              <a:t>Microsoft </a:t>
            </a:r>
            <a:r>
              <a:rPr lang="en-US" dirty="0"/>
              <a:t>Windows Media Services</a:t>
            </a:r>
          </a:p>
          <a:p>
            <a:r>
              <a:rPr lang="en-US" dirty="0" smtClean="0"/>
              <a:t>Microsoft </a:t>
            </a:r>
            <a:r>
              <a:rPr lang="en-US" dirty="0"/>
              <a:t>IIS Media Services</a:t>
            </a:r>
          </a:p>
          <a:p>
            <a:r>
              <a:rPr lang="en-US" dirty="0" smtClean="0"/>
              <a:t>Apple </a:t>
            </a:r>
            <a:r>
              <a:rPr lang="en-US" dirty="0"/>
              <a:t>QuickTime Streaming Server</a:t>
            </a:r>
          </a:p>
          <a:p>
            <a:r>
              <a:rPr lang="en-US" dirty="0" smtClean="0"/>
              <a:t>Darwin </a:t>
            </a:r>
            <a:r>
              <a:rPr lang="en-US" dirty="0"/>
              <a:t>Streaming Server</a:t>
            </a:r>
          </a:p>
          <a:p>
            <a:r>
              <a:rPr lang="en-US" dirty="0" smtClean="0"/>
              <a:t>FreeCast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86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Adobe Media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 Adobe</a:t>
            </a:r>
          </a:p>
          <a:p>
            <a:r>
              <a:rPr lang="en-US" dirty="0"/>
              <a:t>Flash Player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i="1" dirty="0"/>
              <a:t>streaming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i="1" dirty="0"/>
              <a:t>Video-on-Demand</a:t>
            </a:r>
          </a:p>
          <a:p>
            <a:pPr marL="0" indent="0">
              <a:buNone/>
            </a:pPr>
            <a:r>
              <a:rPr lang="en-US" dirty="0"/>
              <a:t>– ActionScript </a:t>
            </a:r>
            <a:r>
              <a:rPr lang="en-US" dirty="0" err="1"/>
              <a:t>i</a:t>
            </a:r>
            <a:r>
              <a:rPr lang="en-US" dirty="0"/>
              <a:t> ECMA </a:t>
            </a:r>
            <a:r>
              <a:rPr lang="en-US" dirty="0" smtClean="0"/>
              <a:t>Script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open-source </a:t>
            </a:r>
            <a:r>
              <a:rPr lang="en-US" dirty="0" err="1"/>
              <a:t>verzija</a:t>
            </a:r>
            <a:r>
              <a:rPr lang="en-US" dirty="0"/>
              <a:t>: Red5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731" y="1690688"/>
            <a:ext cx="3567944" cy="2680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31" y="4371389"/>
            <a:ext cx="1933918" cy="215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19374"/>
            <a:ext cx="3299983" cy="19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0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Darwin Streaming Server (DSS)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Prvi</a:t>
            </a:r>
            <a:r>
              <a:rPr lang="en-US" dirty="0"/>
              <a:t> RTP/RTSP </a:t>
            </a:r>
            <a:r>
              <a:rPr lang="en-US" i="1" dirty="0"/>
              <a:t>streaming</a:t>
            </a:r>
          </a:p>
          <a:p>
            <a:r>
              <a:rPr lang="en-US" dirty="0"/>
              <a:t>server </a:t>
            </a:r>
            <a:r>
              <a:rPr lang="en-US" dirty="0" err="1"/>
              <a:t>otvorenog</a:t>
            </a:r>
            <a:r>
              <a:rPr lang="en-US" dirty="0"/>
              <a:t> </a:t>
            </a:r>
            <a:r>
              <a:rPr lang="en-US" dirty="0" err="1"/>
              <a:t>koda</a:t>
            </a:r>
            <a:endParaRPr lang="en-US" dirty="0"/>
          </a:p>
          <a:p>
            <a:r>
              <a:rPr lang="pt-BR" dirty="0"/>
              <a:t>– za Apple OS X 1999, uz</a:t>
            </a:r>
          </a:p>
          <a:p>
            <a:r>
              <a:rPr lang="en-US" i="1" dirty="0"/>
              <a:t>QuickTime Player</a:t>
            </a:r>
            <a:r>
              <a:rPr lang="en-US" dirty="0"/>
              <a:t>, </a:t>
            </a:r>
            <a:r>
              <a:rPr lang="en-US" dirty="0" err="1"/>
              <a:t>zatim</a:t>
            </a:r>
            <a:endParaRPr lang="en-US" dirty="0"/>
          </a:p>
          <a:p>
            <a:r>
              <a:rPr lang="en-US" dirty="0" err="1"/>
              <a:t>prenesen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endParaRPr lang="en-US" dirty="0"/>
          </a:p>
          <a:p>
            <a:r>
              <a:rPr lang="en-US" dirty="0" err="1"/>
              <a:t>poznatije</a:t>
            </a:r>
            <a:r>
              <a:rPr lang="en-US" dirty="0"/>
              <a:t> </a:t>
            </a:r>
            <a:r>
              <a:rPr lang="en-US" dirty="0" err="1"/>
              <a:t>operativne</a:t>
            </a:r>
            <a:r>
              <a:rPr lang="en-US" dirty="0"/>
              <a:t> </a:t>
            </a:r>
            <a:r>
              <a:rPr lang="en-US" dirty="0" err="1"/>
              <a:t>sisteme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video</a:t>
            </a:r>
          </a:p>
          <a:p>
            <a:r>
              <a:rPr lang="en-US" dirty="0" err="1"/>
              <a:t>formata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MPEG-4,</a:t>
            </a:r>
          </a:p>
          <a:p>
            <a:r>
              <a:rPr lang="en-US" dirty="0"/>
              <a:t>H.264, 3GP</a:t>
            </a:r>
          </a:p>
          <a:p>
            <a:r>
              <a:rPr lang="en-US" dirty="0"/>
              <a:t>–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i="1" dirty="0"/>
              <a:t>edge-computing</a:t>
            </a:r>
          </a:p>
          <a:p>
            <a:r>
              <a:rPr lang="en-US" dirty="0" err="1"/>
              <a:t>provajder</a:t>
            </a:r>
            <a:r>
              <a:rPr lang="en-US" dirty="0"/>
              <a:t> Akamai </a:t>
            </a:r>
            <a:r>
              <a:rPr lang="en-US" dirty="0" err="1"/>
              <a:t>i</a:t>
            </a:r>
            <a:r>
              <a:rPr lang="en-US" dirty="0"/>
              <a:t> YouTube</a:t>
            </a:r>
          </a:p>
          <a:p>
            <a:r>
              <a:rPr lang="en-US" dirty="0"/>
              <a:t>mobile (3GP)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418" y="1825625"/>
            <a:ext cx="35528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T</a:t>
            </a:r>
            <a:r>
              <a:rPr lang="en-US" dirty="0" err="1" smtClean="0"/>
              <a:t>ehnologije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komutacijom</a:t>
            </a:r>
            <a:r>
              <a:rPr lang="en-US" dirty="0"/>
              <a:t> </a:t>
            </a:r>
            <a:r>
              <a:rPr lang="en-US" dirty="0" err="1" smtClean="0"/>
              <a:t>paketa</a:t>
            </a:r>
            <a:endParaRPr lang="sr-Latn-R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komunikacionih</a:t>
            </a:r>
            <a:r>
              <a:rPr lang="en-US" dirty="0"/>
              <a:t> </a:t>
            </a:r>
            <a:r>
              <a:rPr lang="en-US" dirty="0" err="1"/>
              <a:t>protokola</a:t>
            </a:r>
            <a:r>
              <a:rPr lang="en-US" dirty="0"/>
              <a:t> </a:t>
            </a:r>
            <a:r>
              <a:rPr lang="en-US" dirty="0" smtClean="0"/>
              <a:t>TCP/IP</a:t>
            </a:r>
            <a:endParaRPr lang="sr-Latn-R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Klijent</a:t>
            </a:r>
            <a:r>
              <a:rPr lang="en-US" dirty="0"/>
              <a:t>/server </a:t>
            </a:r>
            <a:r>
              <a:rPr lang="en-US" dirty="0" err="1" smtClean="0"/>
              <a:t>računarstvo</a:t>
            </a:r>
            <a:endParaRPr lang="sr-Latn-R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Bežične</a:t>
            </a:r>
            <a:r>
              <a:rPr lang="en-US" dirty="0"/>
              <a:t> </a:t>
            </a:r>
            <a:r>
              <a:rPr lang="en-US" dirty="0" err="1"/>
              <a:t>mreže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79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448" y="1690688"/>
            <a:ext cx="6752832" cy="40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TCP/IP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protokol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TCP/IP je podeljen na 4 različita sloja:</a:t>
            </a:r>
          </a:p>
          <a:p>
            <a:r>
              <a:rPr lang="en-US" dirty="0"/>
              <a:t>1.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mrežnog</a:t>
            </a:r>
            <a:r>
              <a:rPr lang="en-US" dirty="0"/>
              <a:t> </a:t>
            </a:r>
            <a:r>
              <a:rPr lang="en-US" dirty="0" err="1"/>
              <a:t>interfejsa</a:t>
            </a:r>
            <a:r>
              <a:rPr lang="en-US" dirty="0"/>
              <a:t> </a:t>
            </a:r>
            <a:r>
              <a:rPr lang="en-US" dirty="0" err="1"/>
              <a:t>obezbeđuje</a:t>
            </a:r>
            <a:endParaRPr lang="en-US" dirty="0"/>
          </a:p>
          <a:p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prilagođavanje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lokalnih</a:t>
            </a:r>
            <a:endParaRPr lang="en-US" dirty="0"/>
          </a:p>
          <a:p>
            <a:r>
              <a:rPr lang="en-US" dirty="0" err="1"/>
              <a:t>mreža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i="1" dirty="0"/>
              <a:t>Ethernet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dirty="0" err="1"/>
              <a:t>Sloj</a:t>
            </a:r>
            <a:r>
              <a:rPr lang="en-US" dirty="0"/>
              <a:t> Internet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paketni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,</a:t>
            </a:r>
          </a:p>
          <a:p>
            <a:r>
              <a:rPr lang="en-US" dirty="0" err="1"/>
              <a:t>adresiranje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rutiranje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Transportni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obezbeđuje</a:t>
            </a:r>
            <a:endParaRPr lang="en-US" dirty="0"/>
          </a:p>
          <a:p>
            <a:r>
              <a:rPr lang="en-US" dirty="0" err="1"/>
              <a:t>komunikaciju</a:t>
            </a:r>
            <a:r>
              <a:rPr lang="en-US" dirty="0"/>
              <a:t> s </a:t>
            </a:r>
            <a:r>
              <a:rPr lang="en-US" dirty="0" err="1"/>
              <a:t>aplikacijom</a:t>
            </a:r>
            <a:r>
              <a:rPr lang="en-US" dirty="0"/>
              <a:t>,</a:t>
            </a:r>
          </a:p>
          <a:p>
            <a:r>
              <a:rPr lang="en-US" dirty="0"/>
              <a:t>4. </a:t>
            </a:r>
            <a:r>
              <a:rPr lang="en-US" dirty="0" err="1"/>
              <a:t>Aplikativni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aplikacije</a:t>
            </a:r>
            <a:endParaRPr lang="en-US" dirty="0"/>
          </a:p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pristupaju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nižih</a:t>
            </a:r>
            <a:r>
              <a:rPr lang="en-US" dirty="0"/>
              <a:t> </a:t>
            </a:r>
            <a:r>
              <a:rPr lang="en-US" dirty="0" err="1"/>
              <a:t>slojeva</a:t>
            </a:r>
            <a:endParaRPr lang="en-US" dirty="0"/>
          </a:p>
          <a:p>
            <a:r>
              <a:rPr lang="pt-BR" dirty="0"/>
              <a:t>– HyperText Transfer Protocol (HTTP), File</a:t>
            </a:r>
          </a:p>
          <a:p>
            <a:r>
              <a:rPr lang="pt-BR" dirty="0"/>
              <a:t>transfer Protocol (FTP) i Simple Mail</a:t>
            </a:r>
          </a:p>
          <a:p>
            <a:r>
              <a:rPr lang="en-US" dirty="0"/>
              <a:t>Transfer </a:t>
            </a:r>
            <a:r>
              <a:rPr lang="en-US" dirty="0" err="1"/>
              <a:t>Protokol</a:t>
            </a:r>
            <a:r>
              <a:rPr lang="en-US" dirty="0"/>
              <a:t> (SMTP).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155" y="1825626"/>
            <a:ext cx="5656413" cy="40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IP Multicasting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604" y="1378347"/>
            <a:ext cx="5157632" cy="47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7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Bežične</a:t>
            </a:r>
            <a:r>
              <a:rPr lang="en-US" dirty="0"/>
              <a:t> </a:t>
            </a:r>
            <a:r>
              <a:rPr lang="en-US" dirty="0" err="1"/>
              <a:t>mreže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prouzrokuje</a:t>
            </a:r>
            <a:r>
              <a:rPr lang="en-US" dirty="0"/>
              <a:t>,</a:t>
            </a:r>
          </a:p>
          <a:p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korisnih</a:t>
            </a:r>
            <a:r>
              <a:rPr lang="en-US" dirty="0"/>
              <a:t> </a:t>
            </a:r>
            <a:r>
              <a:rPr lang="en-US" dirty="0" err="1"/>
              <a:t>usluga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tehnologijom</a:t>
            </a:r>
            <a:r>
              <a:rPr lang="en-US" dirty="0"/>
              <a:t> </a:t>
            </a:r>
            <a:r>
              <a:rPr lang="en-US" dirty="0" err="1"/>
              <a:t>koja</a:t>
            </a:r>
            <a:endParaRPr lang="en-US" dirty="0"/>
          </a:p>
          <a:p>
            <a:r>
              <a:rPr lang="en-US" dirty="0"/>
              <a:t>ne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fizičkih</a:t>
            </a:r>
            <a:r>
              <a:rPr lang="en-US" dirty="0"/>
              <a:t> </a:t>
            </a:r>
            <a:r>
              <a:rPr lang="en-US" dirty="0" err="1"/>
              <a:t>veza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bežičnim</a:t>
            </a:r>
            <a:r>
              <a:rPr lang="en-US" dirty="0"/>
              <a:t> </a:t>
            </a:r>
            <a:r>
              <a:rPr lang="en-US" dirty="0" err="1"/>
              <a:t>putem</a:t>
            </a:r>
            <a:endParaRPr lang="en-US" dirty="0"/>
          </a:p>
          <a:p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i="1" dirty="0"/>
              <a:t>online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mnogo</a:t>
            </a:r>
            <a:endParaRPr lang="en-US" dirty="0"/>
          </a:p>
          <a:p>
            <a:r>
              <a:rPr lang="en-US" dirty="0" err="1"/>
              <a:t>većem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ljudi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mobilne</a:t>
            </a:r>
            <a:r>
              <a:rPr lang="en-US" dirty="0"/>
              <a:t> (</a:t>
            </a:r>
            <a:r>
              <a:rPr lang="en-US" dirty="0" err="1"/>
              <a:t>celularne</a:t>
            </a:r>
            <a:r>
              <a:rPr lang="en-US" dirty="0"/>
              <a:t>) </a:t>
            </a:r>
            <a:r>
              <a:rPr lang="en-US" dirty="0" err="1"/>
              <a:t>mreže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bežične</a:t>
            </a:r>
            <a:r>
              <a:rPr lang="en-US" dirty="0"/>
              <a:t> LAN </a:t>
            </a:r>
            <a:r>
              <a:rPr lang="en-US" dirty="0" err="1"/>
              <a:t>mreže</a:t>
            </a:r>
            <a:endParaRPr lang="en-US" dirty="0"/>
          </a:p>
          <a:p>
            <a:r>
              <a:rPr lang="en-US" dirty="0"/>
              <a:t>(IEE 802.11, </a:t>
            </a:r>
            <a:r>
              <a:rPr lang="en-US" i="1" dirty="0"/>
              <a:t>Bluetooth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pravac</a:t>
            </a:r>
            <a:r>
              <a:rPr lang="en-US" dirty="0"/>
              <a:t> u </a:t>
            </a:r>
            <a:r>
              <a:rPr lang="en-US" dirty="0" err="1"/>
              <a:t>daljem</a:t>
            </a:r>
            <a:endParaRPr lang="en-US" dirty="0"/>
          </a:p>
          <a:p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Interneta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349" y="1825625"/>
            <a:ext cx="5350827" cy="39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mobilnih</a:t>
            </a:r>
            <a:r>
              <a:rPr lang="en-US" dirty="0"/>
              <a:t>/</a:t>
            </a:r>
            <a:r>
              <a:rPr lang="en-US" dirty="0" err="1"/>
              <a:t>celularnih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Prva </a:t>
            </a:r>
            <a:r>
              <a:rPr lang="en-US" dirty="0" err="1"/>
              <a:t>generacija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Analogna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</a:t>
            </a:r>
            <a:r>
              <a:rPr lang="en-US" dirty="0" err="1"/>
              <a:t>glasom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frekventne</a:t>
            </a:r>
            <a:r>
              <a:rPr lang="en-US" dirty="0"/>
              <a:t> </a:t>
            </a:r>
            <a:r>
              <a:rPr lang="en-US" dirty="0" err="1"/>
              <a:t>modulacije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/>
              <a:t>Advanced Mobile Phone System </a:t>
            </a:r>
            <a:r>
              <a:rPr lang="en-US" dirty="0"/>
              <a:t>(</a:t>
            </a:r>
            <a:r>
              <a:rPr lang="en-US" i="1" dirty="0"/>
              <a:t>AMPS</a:t>
            </a:r>
            <a:r>
              <a:rPr lang="en-US" dirty="0"/>
              <a:t>)</a:t>
            </a:r>
          </a:p>
          <a:p>
            <a:r>
              <a:rPr lang="en-US" dirty="0"/>
              <a:t>• Druga </a:t>
            </a:r>
            <a:r>
              <a:rPr lang="en-US" dirty="0" err="1"/>
              <a:t>generacija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Digitalni</a:t>
            </a:r>
            <a:r>
              <a:rPr lang="en-US" dirty="0"/>
              <a:t> signal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analognog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/>
              <a:t>Global System for Mobile </a:t>
            </a:r>
            <a:r>
              <a:rPr lang="en-US" dirty="0"/>
              <a:t>(GSM)</a:t>
            </a:r>
          </a:p>
          <a:p>
            <a:r>
              <a:rPr lang="en-US" dirty="0"/>
              <a:t>•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treće</a:t>
            </a:r>
            <a:r>
              <a:rPr lang="en-US" dirty="0"/>
              <a:t> </a:t>
            </a:r>
            <a:r>
              <a:rPr lang="en-US" dirty="0" err="1"/>
              <a:t>generacije</a:t>
            </a:r>
            <a:r>
              <a:rPr lang="en-US" dirty="0"/>
              <a:t> (3G)</a:t>
            </a:r>
          </a:p>
          <a:p>
            <a:r>
              <a:rPr lang="en-US" dirty="0"/>
              <a:t>– </a:t>
            </a:r>
            <a:r>
              <a:rPr lang="en-US" dirty="0" err="1"/>
              <a:t>Brzi</a:t>
            </a:r>
            <a:r>
              <a:rPr lang="en-US" dirty="0"/>
              <a:t> Internet </a:t>
            </a:r>
            <a:r>
              <a:rPr lang="en-US" dirty="0" err="1"/>
              <a:t>i</a:t>
            </a:r>
            <a:r>
              <a:rPr lang="en-US" dirty="0"/>
              <a:t> video </a:t>
            </a:r>
            <a:r>
              <a:rPr lang="en-US" dirty="0" err="1"/>
              <a:t>telefonija</a:t>
            </a:r>
            <a:r>
              <a:rPr lang="en-US" dirty="0"/>
              <a:t> (2M-14.4Mb/s)</a:t>
            </a:r>
          </a:p>
          <a:p>
            <a:r>
              <a:rPr lang="en-US" dirty="0"/>
              <a:t>•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četvrte</a:t>
            </a:r>
            <a:r>
              <a:rPr lang="en-US" dirty="0"/>
              <a:t> </a:t>
            </a:r>
            <a:r>
              <a:rPr lang="en-US" dirty="0" err="1"/>
              <a:t>generacije</a:t>
            </a:r>
            <a:r>
              <a:rPr lang="en-US" dirty="0"/>
              <a:t> (4G)</a:t>
            </a:r>
          </a:p>
          <a:p>
            <a:r>
              <a:rPr lang="en-US" dirty="0"/>
              <a:t>– </a:t>
            </a:r>
            <a:r>
              <a:rPr lang="en-US" dirty="0" err="1"/>
              <a:t>potpuna</a:t>
            </a:r>
            <a:r>
              <a:rPr lang="en-US" dirty="0"/>
              <a:t> </a:t>
            </a:r>
            <a:r>
              <a:rPr lang="en-US" dirty="0" err="1"/>
              <a:t>zamena</a:t>
            </a:r>
            <a:r>
              <a:rPr lang="en-US" dirty="0"/>
              <a:t> 3G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bržom</a:t>
            </a:r>
            <a:r>
              <a:rPr lang="en-US" dirty="0"/>
              <a:t> (100M-1Gb/s), </a:t>
            </a:r>
            <a:r>
              <a:rPr lang="en-US" dirty="0" err="1"/>
              <a:t>zasnovanom</a:t>
            </a:r>
            <a:r>
              <a:rPr lang="en-US" dirty="0"/>
              <a:t> </a:t>
            </a:r>
            <a:r>
              <a:rPr lang="en-US" dirty="0" err="1"/>
              <a:t>isključivo</a:t>
            </a:r>
            <a:endParaRPr lang="en-US" dirty="0"/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paketnom</a:t>
            </a:r>
            <a:r>
              <a:rPr lang="en-US" dirty="0"/>
              <a:t> </a:t>
            </a:r>
            <a:r>
              <a:rPr lang="en-US" dirty="0" err="1"/>
              <a:t>prenosu</a:t>
            </a:r>
            <a:r>
              <a:rPr lang="en-US" dirty="0"/>
              <a:t> (HD video, IP </a:t>
            </a:r>
            <a:r>
              <a:rPr lang="en-US" dirty="0" err="1"/>
              <a:t>telefonija</a:t>
            </a:r>
            <a:r>
              <a:rPr lang="en-US" dirty="0"/>
              <a:t>, </a:t>
            </a:r>
            <a:r>
              <a:rPr lang="en-US" i="1" dirty="0"/>
              <a:t>gaming</a:t>
            </a:r>
            <a:r>
              <a:rPr lang="en-US" dirty="0"/>
              <a:t>, </a:t>
            </a:r>
            <a:r>
              <a:rPr lang="en-US" i="1" dirty="0"/>
              <a:t>streaming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.)</a:t>
            </a:r>
          </a:p>
          <a:p>
            <a:r>
              <a:rPr lang="en-US" dirty="0"/>
              <a:t>– Mobile WiMAX, LTE</a:t>
            </a:r>
          </a:p>
          <a:p>
            <a:r>
              <a:rPr lang="en-US" dirty="0"/>
              <a:t>• </a:t>
            </a:r>
            <a:r>
              <a:rPr lang="en-US" dirty="0" err="1"/>
              <a:t>Buduće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(5G,2020) </a:t>
            </a:r>
            <a:r>
              <a:rPr lang="en-US" dirty="0" err="1"/>
              <a:t>povećane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dostupnosti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potrebe</a:t>
            </a:r>
            <a:endParaRPr lang="en-US" dirty="0"/>
          </a:p>
          <a:p>
            <a:r>
              <a:rPr lang="en-US" dirty="0"/>
              <a:t>– 10 puta </a:t>
            </a:r>
            <a:r>
              <a:rPr lang="en-US" dirty="0" err="1"/>
              <a:t>brže</a:t>
            </a:r>
            <a:r>
              <a:rPr lang="en-US" dirty="0"/>
              <a:t> od 4G (1G-10Gb/s), </a:t>
            </a:r>
            <a:r>
              <a:rPr lang="en-US" dirty="0" err="1"/>
              <a:t>en</a:t>
            </a:r>
            <a:r>
              <a:rPr lang="en-US" dirty="0"/>
              <a:t>. </a:t>
            </a:r>
            <a:r>
              <a:rPr lang="en-US" dirty="0" err="1"/>
              <a:t>efikasne</a:t>
            </a:r>
            <a:r>
              <a:rPr lang="en-US" dirty="0"/>
              <a:t>, 25 puta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propusnost</a:t>
            </a:r>
            <a:r>
              <a:rPr lang="en-US" dirty="0"/>
              <a:t> </a:t>
            </a:r>
            <a:r>
              <a:rPr lang="en-US" dirty="0" err="1"/>
              <a:t>čvorova</a:t>
            </a:r>
            <a:endParaRPr lang="en-US" dirty="0"/>
          </a:p>
          <a:p>
            <a:r>
              <a:rPr lang="en-US" dirty="0"/>
              <a:t>– </a:t>
            </a:r>
            <a:r>
              <a:rPr lang="en-US" i="1" dirty="0"/>
              <a:t>Internet of Things </a:t>
            </a:r>
            <a:r>
              <a:rPr lang="en-US" dirty="0"/>
              <a:t>(internet </a:t>
            </a:r>
            <a:r>
              <a:rPr lang="en-US" dirty="0" err="1"/>
              <a:t>stvari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304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1792</Words>
  <Application>Microsoft Office PowerPoint</Application>
  <PresentationFormat>Widescreen</PresentationFormat>
  <Paragraphs>368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Multimedijalno umrežavanje</vt:lpstr>
      <vt:lpstr>Multimedijalno umrežavanje</vt:lpstr>
      <vt:lpstr>Multimedijsko umrežavanje</vt:lpstr>
      <vt:lpstr>Specifičnost multimedijskih sadržaja</vt:lpstr>
      <vt:lpstr>Tehnologije na kojima se zasniva Internet</vt:lpstr>
      <vt:lpstr>TCP/IP arhitektura i protokol</vt:lpstr>
      <vt:lpstr>IP Multicasting</vt:lpstr>
      <vt:lpstr>Bežične mreže</vt:lpstr>
      <vt:lpstr>Razvoj mobilnih/celularnih mreža</vt:lpstr>
      <vt:lpstr>Internet stvari (Internet of Things, IoT)</vt:lpstr>
      <vt:lpstr>Razvoj tehnologije Interneta stvari</vt:lpstr>
      <vt:lpstr>Mrežna podrška multimediji</vt:lpstr>
      <vt:lpstr>Tehnički problemi umrežavanja</vt:lpstr>
      <vt:lpstr>Potreban propusni opseg za neke primene</vt:lpstr>
      <vt:lpstr>Prikaz varijacija kašnjenja i gubitaka paketa u video nizu</vt:lpstr>
      <vt:lpstr>Promet na Internetu</vt:lpstr>
      <vt:lpstr>Multimedija na Internetu</vt:lpstr>
      <vt:lpstr>Klase multimedijskih sadržaja</vt:lpstr>
      <vt:lpstr>Karakteristike zapamćenih sadržaja Streaming Stored Media</vt:lpstr>
      <vt:lpstr>Karakteristike živih sadržaja Streaming Live Media</vt:lpstr>
      <vt:lpstr>Web TV živi sadržaji</vt:lpstr>
      <vt:lpstr>Jango - Internet muzički radio i društvena mreža</vt:lpstr>
      <vt:lpstr>Karakteristike živih interaktivnih sadržaja Real-Time Interactive Media</vt:lpstr>
      <vt:lpstr>Isporuka multimedijskih sadržaja</vt:lpstr>
      <vt:lpstr>Pristup Web serveru</vt:lpstr>
      <vt:lpstr>Pristup preko meta-fajla</vt:lpstr>
      <vt:lpstr>Streaming preko RTSP (Real Time Streaming Protocol)</vt:lpstr>
      <vt:lpstr>Funkcije RTSP protokola</vt:lpstr>
      <vt:lpstr>Korekcija greški prenosa (Forward Error Correction)</vt:lpstr>
      <vt:lpstr>Tehnički zahtevi multimedijskog umrežavanja</vt:lpstr>
      <vt:lpstr>Problemi multimedijskog umrežavanja na Internetu</vt:lpstr>
      <vt:lpstr>Kvalitet mrežne usluge (QoS)</vt:lpstr>
      <vt:lpstr>Definicija kvaliteta mrežne usluge</vt:lpstr>
      <vt:lpstr>Neki tehnički parametri kvaliteta servisa</vt:lpstr>
      <vt:lpstr>Postizanje kvaliteta mrežne usluge</vt:lpstr>
      <vt:lpstr>Media Server</vt:lpstr>
      <vt:lpstr>Media Player</vt:lpstr>
      <vt:lpstr>Garantovani kvalitet mrežne usluge</vt:lpstr>
      <vt:lpstr>Najbolji pokušaj (best-effort service)</vt:lpstr>
      <vt:lpstr>Model Internet rutera</vt:lpstr>
      <vt:lpstr>Diferencirani kvalitet servisa (differentiated service)</vt:lpstr>
      <vt:lpstr>Strategije/discipline: priority queuing (PQ) i custom queuing (CQ)</vt:lpstr>
      <vt:lpstr>Garantovani kvalitet servisa (guaranteed service)</vt:lpstr>
      <vt:lpstr>Programski alati za multimedijsko umrežavanje</vt:lpstr>
      <vt:lpstr>Sistemi i alati za multimedijsko umrežavanje</vt:lpstr>
      <vt:lpstr>Klijentski programi</vt:lpstr>
      <vt:lpstr>Streaming serveri</vt:lpstr>
      <vt:lpstr>Adobe Media Server</vt:lpstr>
      <vt:lpstr>Darwin Streaming Server (DSS)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Multimedijalno umrežavanje</dc:title>
  <dc:creator>Admin</dc:creator>
  <cp:lastModifiedBy>Admin</cp:lastModifiedBy>
  <cp:revision>11</cp:revision>
  <dcterms:created xsi:type="dcterms:W3CDTF">2019-12-12T11:36:06Z</dcterms:created>
  <dcterms:modified xsi:type="dcterms:W3CDTF">2019-12-16T17:08:34Z</dcterms:modified>
</cp:coreProperties>
</file>