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3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2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7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DE22-BFD6-4E26-96CB-31404B77C52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4164-CFD1-47EE-94D6-92E988D8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Multimedijalno</a:t>
            </a:r>
            <a:r>
              <a:rPr lang="en-US" dirty="0" smtClean="0"/>
              <a:t> </a:t>
            </a:r>
            <a:r>
              <a:rPr lang="en-US" dirty="0" err="1" smtClean="0"/>
              <a:t>umre</a:t>
            </a:r>
            <a:r>
              <a:rPr lang="sr-Latn-RS" dirty="0" smtClean="0"/>
              <a:t>žavanje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Lekcija</a:t>
            </a:r>
            <a:r>
              <a:rPr lang="en-US" sz="3600" dirty="0" smtClean="0"/>
              <a:t> 2 </a:t>
            </a:r>
            <a:r>
              <a:rPr lang="en-US" sz="3600" dirty="0" err="1" smtClean="0"/>
              <a:t>i</a:t>
            </a:r>
            <a:r>
              <a:rPr lang="en-US" sz="3600" dirty="0" smtClean="0"/>
              <a:t>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798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Kako treba razvijati </a:t>
            </a:r>
            <a:r>
              <a:rPr lang="en-US" altLang="en-US" dirty="0" smtClean="0"/>
              <a:t>Internet </a:t>
            </a:r>
            <a:r>
              <a:rPr lang="x-none" altLang="en-US" dirty="0" smtClean="0"/>
              <a:t>da bolje podržava multimediju</a:t>
            </a:r>
            <a:r>
              <a:rPr lang="en-US" alt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3697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x-none" altLang="en-US" sz="2000" u="sng" dirty="0" smtClean="0">
                <a:solidFill>
                  <a:srgbClr val="FF0000"/>
                </a:solidFill>
              </a:rPr>
              <a:t>Filozofija integrisanih servisa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: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Fundamental</a:t>
            </a:r>
            <a:r>
              <a:rPr lang="x-none" altLang="en-US" sz="2000" dirty="0" smtClean="0"/>
              <a:t>ne promene na </a:t>
            </a:r>
            <a:r>
              <a:rPr lang="en-US" altLang="en-US" sz="2000" dirty="0" smtClean="0"/>
              <a:t>Internet</a:t>
            </a:r>
            <a:r>
              <a:rPr lang="x-none" altLang="en-US" sz="2000" dirty="0" smtClean="0"/>
              <a:t>-u tako da aplikacije mogu da rezervišu </a:t>
            </a:r>
            <a:r>
              <a:rPr lang="en-US" altLang="en-US" sz="2000" dirty="0" smtClean="0"/>
              <a:t>end-to-end </a:t>
            </a:r>
            <a:r>
              <a:rPr lang="x-none" altLang="en-US" sz="2000" dirty="0" smtClean="0"/>
              <a:t>širinu opsega</a:t>
            </a:r>
            <a:endParaRPr lang="en-US" altLang="en-US" sz="2000" dirty="0" smtClean="0"/>
          </a:p>
          <a:p>
            <a:r>
              <a:rPr lang="x-none" altLang="en-US" sz="2000" dirty="0" smtClean="0"/>
              <a:t>Zahteva novi, kompleksan softver na hostovima i ruterima</a:t>
            </a:r>
            <a:endParaRPr lang="en-US" altLang="en-US" sz="2000" dirty="0" smtClean="0"/>
          </a:p>
          <a:p>
            <a:pPr>
              <a:buFontTx/>
              <a:buNone/>
            </a:pPr>
            <a:r>
              <a:rPr lang="x-none" altLang="en-US" sz="2000" u="sng" dirty="0" smtClean="0">
                <a:solidFill>
                  <a:srgbClr val="FF0000"/>
                </a:solidFill>
              </a:rPr>
              <a:t>Nemešanje </a:t>
            </a:r>
            <a:endParaRPr lang="en-US" altLang="en-US" sz="2000" dirty="0" smtClean="0"/>
          </a:p>
          <a:p>
            <a:r>
              <a:rPr lang="en-US" altLang="en-US" sz="2000" dirty="0" smtClean="0"/>
              <a:t>n</a:t>
            </a:r>
            <a:r>
              <a:rPr lang="x-none" altLang="en-US" sz="2000" dirty="0" smtClean="0"/>
              <a:t>ema promena kao gore</a:t>
            </a:r>
            <a:endParaRPr lang="en-US" altLang="en-US" sz="2000" dirty="0" smtClean="0"/>
          </a:p>
          <a:p>
            <a:r>
              <a:rPr lang="x-none" altLang="en-US" sz="2000" dirty="0" smtClean="0"/>
              <a:t>ISP povećavaju širinu opsega kako zahtevi rastu</a:t>
            </a:r>
            <a:endParaRPr lang="en-US" altLang="en-US" sz="2000" dirty="0" smtClean="0"/>
          </a:p>
          <a:p>
            <a:r>
              <a:rPr lang="x-none" altLang="en-US" sz="2000" dirty="0" smtClean="0"/>
              <a:t>mreže sa distribucijom sadržaja repliciraju uskladišten sadržaj na krajeve Internet-a (Web strane, MP3, video)</a:t>
            </a:r>
          </a:p>
          <a:p>
            <a:r>
              <a:rPr lang="x-none" altLang="en-US" sz="2000" dirty="0" smtClean="0"/>
              <a:t>višestruko upućivanje na overlay mrežama na aplikacionom sloju</a:t>
            </a:r>
            <a:endParaRPr lang="en-US" altLang="en-US" sz="2000" dirty="0" smtClean="0"/>
          </a:p>
          <a:p>
            <a:pPr lvl="1"/>
            <a:r>
              <a:rPr lang="x-none" altLang="en-US" dirty="0" smtClean="0"/>
              <a:t>sportski događaji</a:t>
            </a:r>
            <a:endParaRPr lang="sr-Latn-RS" altLang="en-US" dirty="0" smtClean="0"/>
          </a:p>
          <a:p>
            <a:pPr lvl="1"/>
            <a:endParaRPr lang="sr-Latn-RS" altLang="en-US" dirty="0"/>
          </a:p>
          <a:p>
            <a:pPr lvl="1"/>
            <a:r>
              <a:rPr lang="sr-Latn-RS" altLang="en-US" dirty="0" smtClean="0"/>
              <a:t>Filozofija različitih servisa:</a:t>
            </a:r>
          </a:p>
          <a:p>
            <a:pPr lvl="1"/>
            <a:r>
              <a:rPr lang="x-none" altLang="en-US" dirty="0" smtClean="0"/>
              <a:t>Male promene </a:t>
            </a:r>
            <a:r>
              <a:rPr lang="en-US" altLang="en-US" dirty="0" smtClean="0"/>
              <a:t>Internet </a:t>
            </a:r>
            <a:r>
              <a:rPr lang="en-US" altLang="en-US" dirty="0" err="1" smtClean="0"/>
              <a:t>infrastru</a:t>
            </a:r>
            <a:r>
              <a:rPr lang="x-none" altLang="en-US" dirty="0" smtClean="0"/>
              <a:t>kture</a:t>
            </a:r>
            <a:r>
              <a:rPr lang="en-US" altLang="en-US" dirty="0" smtClean="0"/>
              <a:t> </a:t>
            </a:r>
            <a:r>
              <a:rPr lang="x-none" altLang="en-US" dirty="0" smtClean="0"/>
              <a:t>tako da se obezbe</a:t>
            </a:r>
            <a:r>
              <a:rPr lang="en-US" altLang="en-US" dirty="0" smtClean="0"/>
              <a:t>di</a:t>
            </a:r>
            <a:r>
              <a:rPr lang="x-none" altLang="en-US" dirty="0" smtClean="0"/>
              <a:t> prva i druga klasa servisa </a:t>
            </a:r>
            <a:endParaRPr lang="en-US" altLang="en-US" dirty="0" smtClean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63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Audio kompresija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x-none" altLang="en-US" sz="2000" dirty="0"/>
              <a:t>pre prenosa preko računarskih mreža signal treba biti digitalizovan i komprimovan</a:t>
            </a:r>
          </a:p>
          <a:p>
            <a:pPr>
              <a:buFont typeface="Arial"/>
              <a:buChar char="•"/>
              <a:defRPr/>
            </a:pPr>
            <a:r>
              <a:rPr lang="en-US" altLang="en-US" sz="2000" dirty="0"/>
              <a:t>Analog</a:t>
            </a:r>
            <a:r>
              <a:rPr lang="x-none" altLang="en-US" sz="2000" dirty="0"/>
              <a:t>ni signal (glas, muzika) je semplovan konstantnom brzinom</a:t>
            </a:r>
            <a:endParaRPr lang="en-US" altLang="en-US" sz="2000" dirty="0"/>
          </a:p>
          <a:p>
            <a:pPr lvl="1">
              <a:buFont typeface="Arial"/>
              <a:buChar char="•"/>
              <a:defRPr/>
            </a:pPr>
            <a:r>
              <a:rPr lang="en-US" altLang="en-US" dirty="0"/>
              <a:t>tele</a:t>
            </a:r>
            <a:r>
              <a:rPr lang="x-none" altLang="en-US" dirty="0"/>
              <a:t>fon</a:t>
            </a:r>
            <a:r>
              <a:rPr lang="en-US" altLang="en-US" dirty="0"/>
              <a:t>: 8,000 samples/sec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dirty="0"/>
              <a:t>CD mu</a:t>
            </a:r>
            <a:r>
              <a:rPr lang="x-none" altLang="en-US" dirty="0"/>
              <a:t>zika</a:t>
            </a:r>
            <a:r>
              <a:rPr lang="en-US" altLang="en-US" dirty="0"/>
              <a:t>: 44,100 samples/sec</a:t>
            </a:r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Svaki odbirak je kvantizovan, tj. zaokružen</a:t>
            </a:r>
            <a:endParaRPr lang="en-US" altLang="en-US" sz="2000" dirty="0"/>
          </a:p>
          <a:p>
            <a:pPr lvl="1">
              <a:buFont typeface="Arial"/>
              <a:buChar char="•"/>
              <a:defRPr/>
            </a:pPr>
            <a:r>
              <a:rPr lang="x-none" altLang="en-US" dirty="0"/>
              <a:t>npr. </a:t>
            </a:r>
            <a:r>
              <a:rPr lang="en-US" altLang="en-US" dirty="0"/>
              <a:t>2</a:t>
            </a:r>
            <a:r>
              <a:rPr lang="en-US" altLang="en-US" baseline="30000" dirty="0"/>
              <a:t>8</a:t>
            </a:r>
            <a:r>
              <a:rPr lang="en-US" altLang="en-US" dirty="0"/>
              <a:t>=256 </a:t>
            </a:r>
            <a:r>
              <a:rPr lang="x-none" altLang="en-US" dirty="0"/>
              <a:t>mogućih kvantizacionih veličina</a:t>
            </a:r>
            <a:endParaRPr lang="en-US" altLang="en-US" dirty="0"/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Svaka kvantizaciona veličina je predstavljena bit-ovima</a:t>
            </a:r>
            <a:endParaRPr lang="en-US" altLang="en-US" sz="2000" dirty="0"/>
          </a:p>
          <a:p>
            <a:pPr lvl="1">
              <a:buFont typeface="Arial"/>
              <a:buChar char="•"/>
              <a:defRPr/>
            </a:pPr>
            <a:r>
              <a:rPr lang="en-US" altLang="en-US" dirty="0"/>
              <a:t>8 bit</a:t>
            </a:r>
            <a:r>
              <a:rPr lang="x-none" altLang="en-US" dirty="0"/>
              <a:t>-ova za </a:t>
            </a:r>
            <a:r>
              <a:rPr lang="en-US" altLang="en-US" dirty="0"/>
              <a:t>256 v</a:t>
            </a:r>
            <a:r>
              <a:rPr lang="x-none" altLang="en-US" dirty="0"/>
              <a:t>rednosti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Audio kompresija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x-none" altLang="en-US" sz="2000" dirty="0"/>
              <a:t>PCM impulsno kodna modulacija</a:t>
            </a:r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primer</a:t>
            </a:r>
            <a:r>
              <a:rPr lang="en-US" altLang="en-US" sz="2000" dirty="0"/>
              <a:t>: 8,000 samples/sec, </a:t>
            </a:r>
            <a:r>
              <a:rPr lang="x-none" altLang="en-US" sz="2000" dirty="0"/>
              <a:t>8 bitova</a:t>
            </a:r>
            <a:r>
              <a:rPr lang="en-US" altLang="en-US" sz="2000" dirty="0"/>
              <a:t> --&gt; 64,000 bps</a:t>
            </a:r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Prijemnik vrši konverziju nazad u analogni signal</a:t>
            </a:r>
            <a:r>
              <a:rPr lang="en-US" altLang="en-US" sz="2000" dirty="0"/>
              <a:t>:</a:t>
            </a:r>
          </a:p>
          <a:p>
            <a:pPr lvl="1">
              <a:buFont typeface="Arial"/>
              <a:buChar char="•"/>
              <a:defRPr/>
            </a:pPr>
            <a:r>
              <a:rPr lang="x-none" altLang="en-US" dirty="0"/>
              <a:t>postoji smanjenje kvaliteta</a:t>
            </a:r>
            <a:endParaRPr lang="en-US" altLang="en-US" dirty="0"/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CD - 44100 samples</a:t>
            </a:r>
            <a:r>
              <a:rPr lang="en-US" altLang="en-US" sz="2000" dirty="0"/>
              <a:t>/</a:t>
            </a:r>
            <a:r>
              <a:rPr lang="x-none" altLang="en-US" sz="2000" dirty="0"/>
              <a:t>sec, 16 bits per sample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x-none" altLang="en-US" sz="2000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x-none" altLang="en-US" sz="2000" u="sng" dirty="0">
                <a:solidFill>
                  <a:srgbClr val="FF0000"/>
                </a:solidFill>
              </a:rPr>
              <a:t>Primeri brzina</a:t>
            </a:r>
            <a:endParaRPr lang="en-US" altLang="en-US" sz="2000" dirty="0"/>
          </a:p>
          <a:p>
            <a:pPr>
              <a:buFont typeface="Arial"/>
              <a:buChar char="•"/>
              <a:defRPr/>
            </a:pPr>
            <a:r>
              <a:rPr lang="en-US" altLang="en-US" sz="2000" dirty="0"/>
              <a:t>CD</a:t>
            </a:r>
            <a:r>
              <a:rPr lang="x-none" altLang="en-US" sz="2000" dirty="0"/>
              <a:t> stereo</a:t>
            </a:r>
            <a:r>
              <a:rPr lang="en-US" altLang="en-US" sz="2000" dirty="0"/>
              <a:t>: 1.411 Mbps</a:t>
            </a:r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tehnike kompresije</a:t>
            </a:r>
          </a:p>
          <a:p>
            <a:pPr>
              <a:buFont typeface="Arial"/>
              <a:buChar char="•"/>
              <a:defRPr/>
            </a:pPr>
            <a:r>
              <a:rPr lang="x-none" altLang="en-US" sz="2000" dirty="0"/>
              <a:t>MPEG 1 sloj 3 - </a:t>
            </a:r>
            <a:r>
              <a:rPr lang="en-US" altLang="en-US" sz="2000" dirty="0"/>
              <a:t>MP3: 96, 128, 160 kbps</a:t>
            </a:r>
            <a:r>
              <a:rPr lang="x-none" altLang="en-US" sz="2000" dirty="0"/>
              <a:t>. Kada se datoteka MP3 razbije na delove, svaki deo još uvek može da se reprodukuje.</a:t>
            </a:r>
            <a:endParaRPr lang="en-US" altLang="en-US" sz="2000" dirty="0"/>
          </a:p>
          <a:p>
            <a:pPr>
              <a:buFont typeface="Arial"/>
              <a:buChar char="•"/>
              <a:defRPr/>
            </a:pPr>
            <a:r>
              <a:rPr lang="en-US" altLang="en-US" sz="2400" dirty="0"/>
              <a:t>VoIP: 14 kbps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4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Video kompresija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Video </a:t>
            </a:r>
            <a:r>
              <a:rPr lang="x-none" altLang="en-US" sz="2400" dirty="0" smtClean="0"/>
              <a:t>je niz slika prikazanih konstantnom brzinom</a:t>
            </a:r>
            <a:endParaRPr lang="en-US" altLang="en-US" sz="2400" dirty="0" smtClean="0"/>
          </a:p>
          <a:p>
            <a:pPr lvl="1"/>
            <a:r>
              <a:rPr lang="x-none" altLang="en-US" dirty="0"/>
              <a:t>npr. </a:t>
            </a:r>
            <a:r>
              <a:rPr lang="en-US" altLang="en-US" dirty="0"/>
              <a:t>24</a:t>
            </a:r>
            <a:r>
              <a:rPr lang="x-none" altLang="en-US" dirty="0"/>
              <a:t> ili 30</a:t>
            </a:r>
            <a:r>
              <a:rPr lang="en-US" altLang="en-US" dirty="0"/>
              <a:t> </a:t>
            </a:r>
            <a:r>
              <a:rPr lang="x-none" altLang="en-US" dirty="0"/>
              <a:t>slika</a:t>
            </a:r>
            <a:r>
              <a:rPr lang="en-US" altLang="en-US" dirty="0"/>
              <a:t>/sec</a:t>
            </a:r>
          </a:p>
          <a:p>
            <a:r>
              <a:rPr lang="en-US" altLang="en-US" sz="2400" dirty="0" smtClean="0"/>
              <a:t>Digital</a:t>
            </a:r>
            <a:r>
              <a:rPr lang="x-none" altLang="en-US" sz="2400" dirty="0" smtClean="0"/>
              <a:t>na slika je niz piksela</a:t>
            </a:r>
            <a:endParaRPr lang="en-US" altLang="en-US" sz="2400" dirty="0" smtClean="0"/>
          </a:p>
          <a:p>
            <a:r>
              <a:rPr lang="x-none" altLang="en-US" sz="2400" dirty="0" smtClean="0"/>
              <a:t>Svaki piksel je predstavljen bit-ovima koji definišu osvetljenje i boju</a:t>
            </a:r>
            <a:endParaRPr lang="en-US" altLang="en-US" sz="2400" dirty="0" smtClean="0"/>
          </a:p>
          <a:p>
            <a:r>
              <a:rPr lang="en-US" altLang="en-US" sz="2400" dirty="0" err="1" smtClean="0"/>
              <a:t>Redundan</a:t>
            </a:r>
            <a:r>
              <a:rPr lang="x-none" altLang="en-US" sz="2400" dirty="0" smtClean="0"/>
              <a:t>tnost</a:t>
            </a:r>
            <a:endParaRPr lang="en-US" altLang="en-US" sz="2400" dirty="0" smtClean="0"/>
          </a:p>
          <a:p>
            <a:pPr lvl="1"/>
            <a:r>
              <a:rPr lang="x-none" altLang="en-US" dirty="0"/>
              <a:t>prostorna</a:t>
            </a:r>
            <a:endParaRPr lang="en-US" altLang="en-US" dirty="0"/>
          </a:p>
          <a:p>
            <a:pPr lvl="1"/>
            <a:r>
              <a:rPr lang="x-none" altLang="en-US" dirty="0"/>
              <a:t>vremenska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0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Video kompresija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x-none" altLang="en-US" u="sng" dirty="0">
                <a:solidFill>
                  <a:srgbClr val="FF0000"/>
                </a:solidFill>
              </a:rPr>
              <a:t>Primeri</a:t>
            </a:r>
            <a:r>
              <a:rPr lang="en-US" altLang="en-US" u="sng" dirty="0">
                <a:solidFill>
                  <a:srgbClr val="FF0000"/>
                </a:solidFill>
              </a:rPr>
              <a:t>:</a:t>
            </a:r>
            <a:endParaRPr lang="en-US" altLang="en-US" dirty="0"/>
          </a:p>
          <a:p>
            <a:r>
              <a:rPr lang="en-US" altLang="en-US" sz="2400" dirty="0" smtClean="0"/>
              <a:t>MPEG 1 (CD-ROM) 1.5 Mbps</a:t>
            </a:r>
          </a:p>
          <a:p>
            <a:r>
              <a:rPr lang="en-US" altLang="en-US" sz="2400" dirty="0" smtClean="0"/>
              <a:t>MPEG2 (DVD) 3-6 Mbps</a:t>
            </a:r>
          </a:p>
          <a:p>
            <a:r>
              <a:rPr lang="en-US" altLang="en-US" sz="2400" dirty="0" smtClean="0"/>
              <a:t>MPEG4 (</a:t>
            </a:r>
            <a:r>
              <a:rPr lang="x-none" altLang="en-US" sz="2400" dirty="0" smtClean="0"/>
              <a:t>za objektno orijentisanu video kompresiju, često korišćen na </a:t>
            </a:r>
            <a:r>
              <a:rPr lang="en-US" altLang="en-US" sz="2400" dirty="0" smtClean="0"/>
              <a:t>Internet</a:t>
            </a:r>
            <a:r>
              <a:rPr lang="x-none" altLang="en-US" sz="2400" dirty="0" smtClean="0"/>
              <a:t>-u</a:t>
            </a:r>
            <a:r>
              <a:rPr lang="en-US" altLang="en-US" sz="2400" dirty="0" smtClean="0"/>
              <a:t>, &lt; 1 Mbps)</a:t>
            </a:r>
          </a:p>
          <a:p>
            <a:pPr>
              <a:buFontTx/>
              <a:buNone/>
            </a:pPr>
            <a:r>
              <a:rPr lang="x-none" altLang="en-US" u="sng" dirty="0">
                <a:solidFill>
                  <a:srgbClr val="FF0000"/>
                </a:solidFill>
              </a:rPr>
              <a:t>Istraživanje</a:t>
            </a:r>
            <a:r>
              <a:rPr lang="en-US" altLang="en-US" u="sng" dirty="0">
                <a:solidFill>
                  <a:srgbClr val="FF0000"/>
                </a:solidFill>
              </a:rPr>
              <a:t>:</a:t>
            </a:r>
            <a:endParaRPr lang="en-US" altLang="en-US" dirty="0"/>
          </a:p>
          <a:p>
            <a:r>
              <a:rPr lang="x-none" altLang="en-US" sz="2400" dirty="0" smtClean="0"/>
              <a:t>Uslojeni</a:t>
            </a:r>
            <a:r>
              <a:rPr lang="en-US" altLang="en-US" sz="2400" dirty="0" smtClean="0"/>
              <a:t> (s</a:t>
            </a:r>
            <a:r>
              <a:rPr lang="x-none" altLang="en-US" sz="2400" dirty="0" smtClean="0"/>
              <a:t>kalabilni</a:t>
            </a:r>
            <a:r>
              <a:rPr lang="en-US" altLang="en-US" sz="2400" dirty="0" smtClean="0"/>
              <a:t>) video</a:t>
            </a:r>
          </a:p>
          <a:p>
            <a:pPr lvl="1"/>
            <a:r>
              <a:rPr lang="x-none" altLang="en-US" dirty="0"/>
              <a:t>prilagođava slojeve na iskoristljivu širinu opsega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Streaming </a:t>
            </a:r>
            <a:r>
              <a:rPr lang="x-none" altLang="en-US" dirty="0" smtClean="0"/>
              <a:t>uskladištene multimedijalne aplikacije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x-none" altLang="en-US" sz="2000" dirty="0" smtClean="0"/>
              <a:t>RealTimeProtocol, RTStreamingP</a:t>
            </a:r>
          </a:p>
          <a:p>
            <a:pPr>
              <a:buFontTx/>
              <a:buNone/>
            </a:pPr>
            <a:endParaRPr lang="x-none" altLang="en-US" sz="2000" dirty="0" smtClean="0"/>
          </a:p>
          <a:p>
            <a:pPr>
              <a:buFontTx/>
              <a:buNone/>
            </a:pPr>
            <a:r>
              <a:rPr lang="x-none" altLang="en-US" sz="2000" dirty="0" smtClean="0"/>
              <a:t>Tehnike streaming-a aplikacionog nivoa za pravljenje najboljeg rešenja servisa najboljeg pokušaja</a:t>
            </a:r>
            <a:r>
              <a:rPr lang="en-US" altLang="en-US" sz="2000" dirty="0" smtClean="0"/>
              <a:t>:</a:t>
            </a:r>
          </a:p>
          <a:p>
            <a:pPr lvl="1"/>
            <a:r>
              <a:rPr lang="x-none" altLang="en-US" sz="2000" dirty="0" smtClean="0"/>
              <a:t>bafering na klijent strani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korišćenje </a:t>
            </a:r>
            <a:r>
              <a:rPr lang="en-US" altLang="en-US" sz="2000" dirty="0" smtClean="0"/>
              <a:t>UDP</a:t>
            </a:r>
            <a:r>
              <a:rPr lang="x-none" altLang="en-US" sz="2000" dirty="0" smtClean="0"/>
              <a:t>-a u odnosu na </a:t>
            </a:r>
            <a:r>
              <a:rPr lang="en-US" altLang="en-US" sz="2000" dirty="0" smtClean="0"/>
              <a:t>TCP</a:t>
            </a:r>
          </a:p>
          <a:p>
            <a:pPr lvl="1"/>
            <a:r>
              <a:rPr lang="x-none" altLang="en-US" sz="2000" dirty="0" smtClean="0"/>
              <a:t>višestruka kodiranja</a:t>
            </a:r>
            <a:endParaRPr lang="en-US" altLang="en-US" sz="2000" dirty="0" smtClean="0"/>
          </a:p>
          <a:p>
            <a:r>
              <a:rPr lang="en-US" dirty="0" smtClean="0"/>
              <a:t>Media player</a:t>
            </a:r>
          </a:p>
          <a:p>
            <a:r>
              <a:rPr lang="en-US" altLang="en-US" dirty="0" smtClean="0"/>
              <a:t>de</a:t>
            </a:r>
            <a:r>
              <a:rPr lang="x-none" altLang="en-US" dirty="0" smtClean="0"/>
              <a:t>kompresija</a:t>
            </a:r>
            <a:endParaRPr lang="en-US" altLang="en-US" dirty="0" smtClean="0"/>
          </a:p>
          <a:p>
            <a:r>
              <a:rPr lang="x-none" altLang="en-US" dirty="0" smtClean="0"/>
              <a:t>uklanja </a:t>
            </a:r>
            <a:r>
              <a:rPr lang="en-US" altLang="en-US" dirty="0" smtClean="0"/>
              <a:t>jitter</a:t>
            </a:r>
          </a:p>
          <a:p>
            <a:r>
              <a:rPr lang="x-none" altLang="en-US" dirty="0" smtClean="0"/>
              <a:t>korekcija greške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1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Multimedija na I</a:t>
            </a:r>
            <a:r>
              <a:rPr lang="en-US" altLang="en-US" dirty="0" err="1" smtClean="0"/>
              <a:t>ternet</a:t>
            </a:r>
            <a:r>
              <a:rPr lang="x-none" altLang="en-US" dirty="0" smtClean="0"/>
              <a:t>-u</a:t>
            </a:r>
            <a:r>
              <a:rPr lang="en-US" altLang="en-US" dirty="0" smtClean="0"/>
              <a:t>: </a:t>
            </a:r>
            <a:r>
              <a:rPr lang="x-none" altLang="en-US" dirty="0" smtClean="0"/>
              <a:t/>
            </a:r>
            <a:br>
              <a:rPr lang="x-none" altLang="en-US" dirty="0" smtClean="0"/>
            </a:br>
            <a:r>
              <a:rPr lang="x-none" altLang="en-US" dirty="0" smtClean="0"/>
              <a:t>najprostiji pristup</a:t>
            </a:r>
            <a:endParaRPr lang="en-US" dirty="0"/>
          </a:p>
        </p:txBody>
      </p:sp>
      <p:pic>
        <p:nvPicPr>
          <p:cNvPr id="4" name="Picture 4" descr="621 throughBrows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95" y="2197359"/>
            <a:ext cx="5486400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70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 smtClean="0"/>
              <a:t>Multimedija na I</a:t>
            </a:r>
            <a:r>
              <a:rPr lang="en-US" altLang="en-US" dirty="0" err="1" smtClean="0"/>
              <a:t>ternet</a:t>
            </a:r>
            <a:r>
              <a:rPr lang="x-none" altLang="en-US" dirty="0" smtClean="0"/>
              <a:t>-u</a:t>
            </a:r>
            <a:r>
              <a:rPr lang="en-US" altLang="en-US" dirty="0" smtClean="0"/>
              <a:t>: </a:t>
            </a:r>
            <a:r>
              <a:rPr lang="x-none" altLang="en-US" dirty="0" smtClean="0"/>
              <a:t/>
            </a:r>
            <a:br>
              <a:rPr lang="x-none" altLang="en-US" dirty="0" smtClean="0"/>
            </a:br>
            <a:r>
              <a:rPr lang="x-none" altLang="en-US" dirty="0" smtClean="0"/>
              <a:t>najprostiji pristup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audio </a:t>
            </a:r>
            <a:r>
              <a:rPr lang="x-none" altLang="en-US" sz="2000" dirty="0" smtClean="0"/>
              <a:t>ili</a:t>
            </a:r>
            <a:r>
              <a:rPr lang="en-US" altLang="en-US" sz="2000" dirty="0" smtClean="0"/>
              <a:t> video </a:t>
            </a:r>
            <a:r>
              <a:rPr lang="x-none" altLang="en-US" sz="2000" dirty="0" smtClean="0"/>
              <a:t>uskladišten u fajl</a:t>
            </a:r>
            <a:endParaRPr lang="en-US" altLang="en-US" sz="2000" dirty="0" smtClean="0"/>
          </a:p>
          <a:p>
            <a:r>
              <a:rPr lang="x-none" altLang="en-US" sz="2000" dirty="0" smtClean="0"/>
              <a:t>pretraživač uspostavlja TCP konekciju sa Web serverom i zahteva audio</a:t>
            </a:r>
            <a:r>
              <a:rPr lang="en-GB" altLang="en-US" sz="2000" dirty="0" smtClean="0"/>
              <a:t>/</a:t>
            </a:r>
            <a:r>
              <a:rPr lang="x-none" altLang="en-US" sz="2000" dirty="0" smtClean="0"/>
              <a:t>video fajl sa HTTP zahtev-porukom</a:t>
            </a:r>
          </a:p>
          <a:p>
            <a:r>
              <a:rPr lang="en-US" altLang="en-US" sz="2000" dirty="0" smtClean="0"/>
              <a:t>f</a:t>
            </a:r>
            <a:r>
              <a:rPr lang="x-none" altLang="en-US" sz="2000" dirty="0" smtClean="0"/>
              <a:t>ajl transferovan kao </a:t>
            </a:r>
            <a:r>
              <a:rPr lang="en-US" altLang="en-US" sz="2000" dirty="0" smtClean="0"/>
              <a:t>HTTP </a:t>
            </a:r>
            <a:r>
              <a:rPr lang="en-US" altLang="en-US" sz="2000" dirty="0" err="1" smtClean="0"/>
              <a:t>obje</a:t>
            </a:r>
            <a:r>
              <a:rPr lang="x-none" altLang="en-US" sz="2000" dirty="0" smtClean="0"/>
              <a:t>kat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primljen u potpunosti na klijent strani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onda prosleđen plejeru</a:t>
            </a:r>
            <a:endParaRPr lang="en-US" altLang="en-US" dirty="0" smtClean="0"/>
          </a:p>
          <a:p>
            <a:pPr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audio, video n</a:t>
            </a:r>
            <a:r>
              <a:rPr lang="x-none" altLang="en-US" dirty="0" smtClean="0">
                <a:solidFill>
                  <a:srgbClr val="FF0000"/>
                </a:solidFill>
              </a:rPr>
              <a:t>isu stream-ovani</a:t>
            </a:r>
            <a:r>
              <a:rPr lang="en-US" altLang="en-US" dirty="0" smtClean="0">
                <a:solidFill>
                  <a:srgbClr val="FF0000"/>
                </a:solidFill>
              </a:rPr>
              <a:t>:</a:t>
            </a:r>
            <a:endParaRPr lang="en-US" altLang="en-US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n</a:t>
            </a:r>
            <a:r>
              <a:rPr lang="x-none" altLang="en-US" dirty="0" smtClean="0"/>
              <a:t>e postoji</a:t>
            </a:r>
            <a:r>
              <a:rPr lang="en-US" altLang="en-US" dirty="0" smtClean="0"/>
              <a:t>, “pipelining,” </a:t>
            </a:r>
            <a:r>
              <a:rPr lang="x-none" altLang="en-US" dirty="0" smtClean="0"/>
              <a:t>duga kašnjenja,</a:t>
            </a:r>
            <a:r>
              <a:rPr lang="en-US" altLang="en-US" dirty="0" smtClean="0"/>
              <a:t> </a:t>
            </a:r>
            <a:r>
              <a:rPr lang="x-none" altLang="en-US" dirty="0" smtClean="0"/>
              <a:t>dok ne bude </a:t>
            </a:r>
            <a:r>
              <a:rPr lang="en-US" altLang="en-US" dirty="0" smtClean="0"/>
              <a:t>playout!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7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 smtClean="0"/>
              <a:t>Multimedija na I</a:t>
            </a:r>
            <a:r>
              <a:rPr lang="en-US" altLang="en-US" dirty="0" err="1" smtClean="0"/>
              <a:t>nternet</a:t>
            </a:r>
            <a:r>
              <a:rPr lang="x-none" altLang="en-US" dirty="0" smtClean="0"/>
              <a:t>-u</a:t>
            </a:r>
            <a:r>
              <a:rPr lang="en-US" altLang="en-US" dirty="0" smtClean="0"/>
              <a:t>: streaming </a:t>
            </a:r>
            <a:r>
              <a:rPr lang="x-none" altLang="en-US" dirty="0" smtClean="0"/>
              <a:t>pristup </a:t>
            </a:r>
            <a:endParaRPr lang="en-US" dirty="0"/>
          </a:p>
        </p:txBody>
      </p:sp>
      <p:pic>
        <p:nvPicPr>
          <p:cNvPr id="4" name="Picture 4" descr="622 naive stream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60" y="1690687"/>
            <a:ext cx="4923704" cy="2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5451" y="4475747"/>
            <a:ext cx="870685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x-none" altLang="en-US" dirty="0" smtClean="0"/>
              <a:t>pretraživač dobija (</a:t>
            </a:r>
            <a:r>
              <a:rPr lang="en-US" altLang="en-US" dirty="0" smtClean="0"/>
              <a:t>GET</a:t>
            </a:r>
            <a:r>
              <a:rPr lang="x-none" altLang="en-US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metafile</a:t>
            </a:r>
            <a:r>
              <a:rPr lang="x-none" altLang="en-US" dirty="0" smtClean="0">
                <a:solidFill>
                  <a:srgbClr val="FF0000"/>
                </a:solidFill>
              </a:rPr>
              <a:t> </a:t>
            </a:r>
            <a:r>
              <a:rPr lang="x-none" altLang="en-US" sz="1600" dirty="0" smtClean="0"/>
              <a:t>(URL ili tip kodiranja)</a:t>
            </a:r>
            <a:endParaRPr lang="en-US" altLang="en-US" sz="1600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x-none" altLang="en-US" dirty="0" smtClean="0"/>
              <a:t>pretraživač startuje </a:t>
            </a:r>
            <a:r>
              <a:rPr lang="en-US" altLang="en-US" dirty="0" smtClean="0"/>
              <a:t>player, p</a:t>
            </a:r>
            <a:r>
              <a:rPr lang="x-none" altLang="en-US" dirty="0" smtClean="0"/>
              <a:t>rosleđujući mu </a:t>
            </a:r>
            <a:r>
              <a:rPr lang="en-US" altLang="en-US" dirty="0" smtClean="0"/>
              <a:t>metafile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player </a:t>
            </a:r>
            <a:r>
              <a:rPr lang="x-none" altLang="en-US" dirty="0" smtClean="0"/>
              <a:t>kontaktira </a:t>
            </a:r>
            <a:r>
              <a:rPr lang="en-US" altLang="en-US" dirty="0" smtClean="0"/>
              <a:t>server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server </a:t>
            </a:r>
            <a:r>
              <a:rPr lang="en-US" altLang="en-US" dirty="0" smtClean="0">
                <a:solidFill>
                  <a:srgbClr val="FF0000"/>
                </a:solidFill>
              </a:rPr>
              <a:t>stream</a:t>
            </a:r>
            <a:r>
              <a:rPr lang="x-none" altLang="en-US" dirty="0" smtClean="0">
                <a:solidFill>
                  <a:srgbClr val="FF0000"/>
                </a:solidFill>
              </a:rPr>
              <a:t>-uje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audio/video </a:t>
            </a:r>
            <a:r>
              <a:rPr lang="x-none" altLang="en-US" dirty="0" smtClean="0"/>
              <a:t>ka </a:t>
            </a:r>
            <a:r>
              <a:rPr lang="en-US" altLang="en-US" dirty="0" smtClean="0"/>
              <a:t>player</a:t>
            </a:r>
            <a:r>
              <a:rPr lang="x-none" altLang="en-US" dirty="0" smtClean="0"/>
              <a:t>-u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87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Streaming </a:t>
            </a:r>
            <a:r>
              <a:rPr lang="x-none" altLang="en-US" dirty="0" smtClean="0"/>
              <a:t>sa </a:t>
            </a:r>
            <a:r>
              <a:rPr lang="en-US" altLang="en-US" dirty="0" smtClean="0"/>
              <a:t>streaming server</a:t>
            </a:r>
            <a:r>
              <a:rPr lang="x-none" alt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endParaRPr lang="en-US" altLang="en-US" dirty="0" smtClean="0"/>
          </a:p>
          <a:p>
            <a:pPr>
              <a:buFont typeface="Arial"/>
              <a:buChar char="•"/>
              <a:defRPr/>
            </a:pPr>
            <a:endParaRPr lang="en-US" altLang="en-US" dirty="0"/>
          </a:p>
          <a:p>
            <a:pPr>
              <a:buFont typeface="Arial"/>
              <a:buChar char="•"/>
              <a:defRPr/>
            </a:pPr>
            <a:endParaRPr lang="en-US" altLang="en-US" dirty="0" smtClean="0"/>
          </a:p>
          <a:p>
            <a:pPr>
              <a:buFont typeface="Arial"/>
              <a:buChar char="•"/>
              <a:defRPr/>
            </a:pPr>
            <a:endParaRPr lang="en-US" altLang="en-US" dirty="0"/>
          </a:p>
          <a:p>
            <a:pPr>
              <a:buFont typeface="Arial"/>
              <a:buChar char="•"/>
              <a:defRPr/>
            </a:pPr>
            <a:endParaRPr lang="en-US" altLang="en-US" dirty="0" smtClean="0"/>
          </a:p>
          <a:p>
            <a:pPr>
              <a:buFont typeface="Arial"/>
              <a:buChar char="•"/>
              <a:defRPr/>
            </a:pPr>
            <a:r>
              <a:rPr lang="x-none" altLang="en-US" dirty="0" smtClean="0"/>
              <a:t>Ova </a:t>
            </a:r>
            <a:r>
              <a:rPr lang="x-none" altLang="en-US" dirty="0"/>
              <a:t>arhitektura dozvoljava protokole koji nisu </a:t>
            </a:r>
            <a:r>
              <a:rPr lang="en-US" altLang="en-US" dirty="0"/>
              <a:t>HTTP </a:t>
            </a:r>
            <a:r>
              <a:rPr lang="x-none" altLang="en-US" dirty="0"/>
              <a:t>između servera i </a:t>
            </a:r>
            <a:r>
              <a:rPr lang="en-US" altLang="en-US" dirty="0" err="1"/>
              <a:t>medi</a:t>
            </a:r>
            <a:r>
              <a:rPr lang="x-none" altLang="en-US" dirty="0"/>
              <a:t>j</a:t>
            </a:r>
            <a:r>
              <a:rPr lang="en-US" altLang="en-US" dirty="0"/>
              <a:t>a player</a:t>
            </a:r>
            <a:r>
              <a:rPr lang="x-none" altLang="en-US" dirty="0"/>
              <a:t>-a</a:t>
            </a:r>
            <a:endParaRPr lang="en-US" altLang="en-US" dirty="0"/>
          </a:p>
          <a:p>
            <a:pPr>
              <a:buFont typeface="Arial"/>
              <a:buChar char="•"/>
              <a:defRPr/>
            </a:pPr>
            <a:r>
              <a:rPr lang="x-none" altLang="en-US" dirty="0"/>
              <a:t>Koristi </a:t>
            </a:r>
            <a:r>
              <a:rPr lang="en-US" altLang="en-US" dirty="0"/>
              <a:t>UDP </a:t>
            </a:r>
            <a:r>
              <a:rPr lang="x-none" altLang="en-US" dirty="0"/>
              <a:t>radije nego </a:t>
            </a:r>
            <a:r>
              <a:rPr lang="en-US" altLang="en-US" dirty="0"/>
              <a:t>TCP</a:t>
            </a:r>
          </a:p>
          <a:p>
            <a:endParaRPr lang="en-US" dirty="0"/>
          </a:p>
        </p:txBody>
      </p:sp>
      <p:pic>
        <p:nvPicPr>
          <p:cNvPr id="4" name="Picture 4" descr="623 stream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74" y="1825626"/>
            <a:ext cx="5373352" cy="25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FF0000"/>
                </a:solidFill>
                <a:latin typeface="Comic Sans MS" charset="0"/>
              </a:rPr>
              <a:t>Multimedi</a:t>
            </a:r>
            <a:r>
              <a:rPr lang="x-none" altLang="en-US" dirty="0" smtClean="0">
                <a:solidFill>
                  <a:srgbClr val="FF0000"/>
                </a:solidFill>
                <a:latin typeface="Comic Sans MS" charset="0"/>
              </a:rPr>
              <a:t>jalne </a:t>
            </a:r>
            <a:r>
              <a:rPr lang="en-US" altLang="en-US" dirty="0" smtClean="0">
                <a:solidFill>
                  <a:srgbClr val="FF0000"/>
                </a:solidFill>
                <a:latin typeface="Comic Sans MS" charset="0"/>
              </a:rPr>
              <a:t>a</a:t>
            </a:r>
            <a:r>
              <a:rPr lang="x-none" altLang="en-US" dirty="0" smtClean="0">
                <a:solidFill>
                  <a:srgbClr val="FF0000"/>
                </a:solidFill>
                <a:latin typeface="Comic Sans MS" charset="0"/>
              </a:rPr>
              <a:t>plikacije</a:t>
            </a:r>
            <a:r>
              <a:rPr lang="en-US" altLang="en-US" dirty="0" smtClean="0">
                <a:solidFill>
                  <a:srgbClr val="FF0000"/>
                </a:solidFill>
                <a:latin typeface="Comic Sans MS" charset="0"/>
              </a:rPr>
              <a:t>: </a:t>
            </a:r>
            <a:r>
              <a:rPr lang="x-none" altLang="en-US" dirty="0" smtClean="0">
                <a:latin typeface="Comic Sans MS" charset="0"/>
              </a:rPr>
              <a:t>mrežni audio i video</a:t>
            </a:r>
            <a:r>
              <a:rPr lang="sr-Latn-RS" altLang="en-US" dirty="0">
                <a:latin typeface="Comic Sans MS" charset="0"/>
              </a:rPr>
              <a:t> </a:t>
            </a:r>
            <a:r>
              <a:rPr lang="en-US" altLang="en-US" dirty="0" smtClean="0">
                <a:latin typeface="Comic Sans MS" charset="0"/>
              </a:rPr>
              <a:t>(“</a:t>
            </a:r>
            <a:r>
              <a:rPr lang="x-none" altLang="en-US" dirty="0" smtClean="0">
                <a:latin typeface="Comic Sans MS" charset="0"/>
              </a:rPr>
              <a:t>kontinualni mediji</a:t>
            </a:r>
            <a:r>
              <a:rPr lang="en-US" altLang="en-US" dirty="0" smtClean="0">
                <a:latin typeface="Comic Sans MS" charset="0"/>
              </a:rPr>
              <a:t>”)</a:t>
            </a:r>
            <a:endParaRPr lang="sr-Latn-RS" altLang="en-US" dirty="0" smtClean="0">
              <a:latin typeface="Comic Sans MS" charset="0"/>
            </a:endParaRPr>
          </a:p>
          <a:p>
            <a:endParaRPr lang="sr-Latn-RS" altLang="en-US" dirty="0" smtClean="0">
              <a:latin typeface="Comic Sans MS" charset="0"/>
            </a:endParaRPr>
          </a:p>
          <a:p>
            <a:r>
              <a:rPr lang="sr-Latn-RS" altLang="en-US" dirty="0" smtClean="0">
                <a:latin typeface="Comic Sans MS" charset="0"/>
              </a:rPr>
              <a:t>Šta je to Quality of Services?</a:t>
            </a:r>
          </a:p>
          <a:p>
            <a:endParaRPr lang="sr-Latn-RS" altLang="en-US" dirty="0" smtClean="0">
              <a:latin typeface="Comic Sans MS" charset="0"/>
            </a:endParaRPr>
          </a:p>
          <a:p>
            <a:r>
              <a:rPr lang="sr-Latn-RS" altLang="en-US" dirty="0" smtClean="0">
                <a:latin typeface="Comic Sans MS" charset="0"/>
              </a:rPr>
              <a:t> QoS </a:t>
            </a:r>
            <a:r>
              <a:rPr lang="en-US" altLang="en-US" dirty="0" err="1" smtClean="0">
                <a:latin typeface="Comic Sans MS" charset="0"/>
              </a:rPr>
              <a:t>mre</a:t>
            </a:r>
            <a:r>
              <a:rPr lang="x-none" altLang="en-US" dirty="0" smtClean="0">
                <a:latin typeface="Comic Sans MS" charset="0"/>
              </a:rPr>
              <a:t>ža obezbeđuje aplikaciji </a:t>
            </a:r>
            <a:r>
              <a:rPr lang="x-none" altLang="en-US" i="1" dirty="0" smtClean="0">
                <a:solidFill>
                  <a:srgbClr val="FF0000"/>
                </a:solidFill>
                <a:latin typeface="Comic Sans MS" charset="0"/>
              </a:rPr>
              <a:t>nivo </a:t>
            </a:r>
            <a:r>
              <a:rPr lang="en-US" altLang="en-US" i="1" dirty="0" err="1" smtClean="0">
                <a:solidFill>
                  <a:srgbClr val="FF0000"/>
                </a:solidFill>
                <a:latin typeface="Comic Sans MS" charset="0"/>
              </a:rPr>
              <a:t>performan</a:t>
            </a:r>
            <a:r>
              <a:rPr lang="x-none" altLang="en-US" i="1" dirty="0" smtClean="0">
                <a:solidFill>
                  <a:srgbClr val="FF0000"/>
                </a:solidFill>
                <a:latin typeface="Comic Sans MS" charset="0"/>
              </a:rPr>
              <a:t>si potreban za funkcionisanje a</a:t>
            </a:r>
            <a:r>
              <a:rPr lang="en-US" altLang="en-US" i="1" dirty="0" err="1" smtClean="0">
                <a:solidFill>
                  <a:srgbClr val="FF0000"/>
                </a:solidFill>
                <a:latin typeface="Comic Sans MS" charset="0"/>
              </a:rPr>
              <a:t>pli</a:t>
            </a:r>
            <a:r>
              <a:rPr lang="x-none" altLang="en-US" i="1" dirty="0" smtClean="0">
                <a:solidFill>
                  <a:srgbClr val="FF0000"/>
                </a:solidFill>
                <a:latin typeface="Comic Sans MS" charset="0"/>
              </a:rPr>
              <a:t>kacije</a:t>
            </a:r>
            <a:endParaRPr lang="en-US" altLang="en-US" i="1" dirty="0" smtClean="0">
              <a:solidFill>
                <a:srgbClr val="FF0000"/>
              </a:solidFill>
              <a:latin typeface="Comic Sans MS" charset="0"/>
            </a:endParaRPr>
          </a:p>
          <a:p>
            <a:endParaRPr lang="en-US" altLang="en-US" dirty="0" smtClean="0">
              <a:latin typeface="Comic Sans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8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Streaming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</a:t>
            </a:r>
            <a:r>
              <a:rPr lang="en-US" altLang="en-US" dirty="0" smtClean="0"/>
              <a:t>a</a:t>
            </a:r>
            <a:r>
              <a:rPr lang="x-none" altLang="en-US" dirty="0" smtClean="0"/>
              <a:t>lne aplikacije</a:t>
            </a:r>
            <a:r>
              <a:rPr lang="en-US" altLang="en-US" dirty="0" smtClean="0"/>
              <a:t>: </a:t>
            </a:r>
            <a:r>
              <a:rPr lang="x-none" altLang="en-US" dirty="0" smtClean="0"/>
              <a:t>bafering na klijent strani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83" y="1690688"/>
            <a:ext cx="7433373" cy="40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Streaming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</a:t>
            </a:r>
            <a:r>
              <a:rPr lang="en-US" altLang="en-US" dirty="0" smtClean="0"/>
              <a:t>a</a:t>
            </a:r>
            <a:r>
              <a:rPr lang="x-none" altLang="en-US" dirty="0" smtClean="0"/>
              <a:t>lne aplikacije</a:t>
            </a:r>
            <a:r>
              <a:rPr lang="en-US" altLang="en-US" dirty="0" smtClean="0"/>
              <a:t>: </a:t>
            </a:r>
            <a:r>
              <a:rPr lang="x-none" altLang="en-US" dirty="0" smtClean="0"/>
              <a:t>bafering na klijent strani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8" y="2090320"/>
            <a:ext cx="7287519" cy="35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8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Streaming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</a:t>
            </a:r>
            <a:r>
              <a:rPr lang="en-US" altLang="en-US" dirty="0" smtClean="0"/>
              <a:t>a</a:t>
            </a:r>
            <a:r>
              <a:rPr lang="x-none" altLang="en-US" dirty="0" smtClean="0"/>
              <a:t>lne aplikacije</a:t>
            </a:r>
            <a:r>
              <a:rPr lang="en-US" altLang="en-US" dirty="0" smtClean="0"/>
              <a:t>: </a:t>
            </a:r>
            <a:r>
              <a:rPr lang="en-US" altLang="en-US" sz="4800" dirty="0" smtClean="0"/>
              <a:t>UDP </a:t>
            </a:r>
            <a:r>
              <a:rPr lang="x-none" altLang="en-US" sz="4800" dirty="0" smtClean="0"/>
              <a:t>ili</a:t>
            </a:r>
            <a:r>
              <a:rPr lang="en-US" altLang="en-US" sz="4800" dirty="0" smtClean="0"/>
              <a:t> TCP?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UDP </a:t>
            </a:r>
            <a:endParaRPr lang="en-US" altLang="en-US" sz="2000" dirty="0" smtClean="0"/>
          </a:p>
          <a:p>
            <a:r>
              <a:rPr lang="en-US" altLang="en-US" sz="2000" dirty="0" smtClean="0"/>
              <a:t>server </a:t>
            </a:r>
            <a:r>
              <a:rPr lang="x-none" altLang="en-US" sz="2000" dirty="0" smtClean="0"/>
              <a:t>šalje brzinom koja odgovara klijentu</a:t>
            </a:r>
            <a:r>
              <a:rPr lang="en-US" altLang="en-US" sz="2000" dirty="0" smtClean="0"/>
              <a:t> (</a:t>
            </a:r>
            <a:r>
              <a:rPr lang="x-none" altLang="en-US" sz="2000" dirty="0" smtClean="0"/>
              <a:t>ne obazire se na mrežna zagušenja</a:t>
            </a:r>
            <a:r>
              <a:rPr lang="en-US" altLang="en-US" sz="2000" dirty="0" smtClean="0"/>
              <a:t> !)</a:t>
            </a:r>
          </a:p>
          <a:p>
            <a:pPr lvl="1"/>
            <a:r>
              <a:rPr lang="x-none" altLang="en-US" sz="2000" dirty="0" smtClean="0"/>
              <a:t>brzina slanja</a:t>
            </a:r>
            <a:r>
              <a:rPr lang="en-US" altLang="en-US" sz="2000" dirty="0" smtClean="0"/>
              <a:t> = </a:t>
            </a:r>
            <a:r>
              <a:rPr lang="x-none" altLang="en-US" sz="2000" dirty="0" smtClean="0"/>
              <a:t>brzina kodovanja</a:t>
            </a:r>
            <a:r>
              <a:rPr lang="en-US" altLang="en-US" dirty="0" smtClean="0"/>
              <a:t> = </a:t>
            </a:r>
            <a:r>
              <a:rPr lang="x-none" altLang="en-US" dirty="0" smtClean="0"/>
              <a:t>konstantna brzina</a:t>
            </a:r>
            <a:endParaRPr lang="en-US" altLang="en-US" dirty="0" smtClean="0"/>
          </a:p>
          <a:p>
            <a:pPr lvl="1"/>
            <a:r>
              <a:rPr lang="x-none" altLang="en-US" sz="2000" dirty="0" smtClean="0"/>
              <a:t>zatim, brzina punjenja</a:t>
            </a:r>
            <a:r>
              <a:rPr lang="en-US" altLang="en-US" sz="2000" dirty="0" smtClean="0"/>
              <a:t> = </a:t>
            </a:r>
            <a:r>
              <a:rPr lang="x-none" altLang="en-US" sz="2000" dirty="0" smtClean="0"/>
              <a:t>konstantna brzina</a:t>
            </a:r>
            <a:r>
              <a:rPr lang="en-US" altLang="en-US" sz="2000" dirty="0" smtClean="0"/>
              <a:t> - </a:t>
            </a:r>
            <a:r>
              <a:rPr lang="x-none" altLang="en-US" sz="2000" dirty="0" smtClean="0"/>
              <a:t>paketni gubici</a:t>
            </a:r>
            <a:endParaRPr lang="en-US" altLang="en-US" dirty="0" smtClean="0"/>
          </a:p>
          <a:p>
            <a:r>
              <a:rPr lang="x-none" altLang="en-US" sz="2000" dirty="0" smtClean="0"/>
              <a:t>kratko </a:t>
            </a:r>
            <a:r>
              <a:rPr lang="en-US" altLang="en-US" sz="2000" dirty="0" smtClean="0"/>
              <a:t>playout </a:t>
            </a:r>
            <a:r>
              <a:rPr lang="x-none" altLang="en-US" sz="2000" dirty="0" smtClean="0"/>
              <a:t>kašnjenje</a:t>
            </a:r>
            <a:r>
              <a:rPr lang="en-US" altLang="en-US" sz="2000" dirty="0" smtClean="0"/>
              <a:t> (2-5 se</a:t>
            </a:r>
            <a:r>
              <a:rPr lang="x-none" altLang="en-US" sz="2000" dirty="0" smtClean="0"/>
              <a:t>kundi</a:t>
            </a:r>
            <a:r>
              <a:rPr lang="en-US" altLang="en-US" sz="2000" dirty="0" smtClean="0"/>
              <a:t>) </a:t>
            </a:r>
            <a:r>
              <a:rPr lang="x-none" altLang="en-US" sz="2000" dirty="0" smtClean="0"/>
              <a:t>da bi kompenzovao mrežno </a:t>
            </a:r>
            <a:r>
              <a:rPr lang="en-US" altLang="en-US" sz="2000" dirty="0" smtClean="0"/>
              <a:t>jitter</a:t>
            </a:r>
            <a:r>
              <a:rPr lang="x-none" altLang="en-US" sz="2000" dirty="0" smtClean="0"/>
              <a:t> kašnjenje</a:t>
            </a:r>
            <a:endParaRPr lang="en-US" altLang="en-US" sz="2000" dirty="0" smtClean="0"/>
          </a:p>
          <a:p>
            <a:r>
              <a:rPr lang="x-none" altLang="en-US" sz="2000" dirty="0" smtClean="0"/>
              <a:t>oporavak od greške</a:t>
            </a:r>
            <a:endParaRPr lang="en-US" altLang="en-US" sz="2000" dirty="0" smtClean="0"/>
          </a:p>
          <a:p>
            <a:pPr>
              <a:buFontTx/>
              <a:buNone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TCP</a:t>
            </a:r>
            <a:endParaRPr lang="en-US" altLang="en-US" sz="2000" dirty="0" smtClean="0"/>
          </a:p>
          <a:p>
            <a:r>
              <a:rPr lang="x-none" altLang="en-US" sz="2000" dirty="0" smtClean="0"/>
              <a:t>slanje je sa maksimalno mogućom brzinom kod </a:t>
            </a:r>
            <a:r>
              <a:rPr lang="en-US" altLang="en-US" sz="2000" dirty="0" smtClean="0"/>
              <a:t>TCP</a:t>
            </a:r>
            <a:r>
              <a:rPr lang="x-none" altLang="en-US" sz="2000" dirty="0" smtClean="0"/>
              <a:t>-a</a:t>
            </a:r>
            <a:endParaRPr lang="en-US" altLang="en-US" sz="2000" dirty="0" smtClean="0"/>
          </a:p>
          <a:p>
            <a:r>
              <a:rPr lang="x-none" altLang="en-US" sz="2000" dirty="0" smtClean="0"/>
              <a:t>brzina punjenja se menja zbog </a:t>
            </a:r>
            <a:r>
              <a:rPr lang="en-US" altLang="en-US" sz="2000" dirty="0" smtClean="0"/>
              <a:t>TCP </a:t>
            </a:r>
            <a:r>
              <a:rPr lang="x-none" altLang="en-US" sz="2000" dirty="0" smtClean="0"/>
              <a:t>kontrole zagušenja, retransmisije izgubljenih paketa</a:t>
            </a:r>
            <a:endParaRPr lang="en-US" altLang="en-US" sz="2000" dirty="0" smtClean="0"/>
          </a:p>
          <a:p>
            <a:r>
              <a:rPr lang="en-US" altLang="en-US" sz="2000" dirty="0" err="1" smtClean="0"/>
              <a:t>potrebno</a:t>
            </a:r>
            <a:r>
              <a:rPr lang="en-US" altLang="en-US" sz="2000" dirty="0" smtClean="0"/>
              <a:t> je </a:t>
            </a:r>
            <a:r>
              <a:rPr lang="en-US" altLang="en-US" sz="2000" dirty="0" err="1" smtClean="0"/>
              <a:t>ve</a:t>
            </a:r>
            <a:r>
              <a:rPr lang="x-none" altLang="en-US" sz="2000" dirty="0" smtClean="0"/>
              <a:t>će </a:t>
            </a:r>
            <a:r>
              <a:rPr lang="en-US" altLang="en-US" sz="2000" dirty="0" smtClean="0"/>
              <a:t>playout </a:t>
            </a:r>
            <a:r>
              <a:rPr lang="x-none" altLang="en-US" sz="2000" dirty="0" smtClean="0"/>
              <a:t>kašnjenje da bi bila "glatka" </a:t>
            </a:r>
            <a:r>
              <a:rPr lang="en-US" altLang="en-US" sz="2000" dirty="0" smtClean="0"/>
              <a:t>TCP </a:t>
            </a:r>
            <a:r>
              <a:rPr lang="x-none" altLang="en-US" sz="2000" dirty="0" smtClean="0"/>
              <a:t>brzina isporuke</a:t>
            </a:r>
            <a:endParaRPr lang="en-US" altLang="en-US" sz="2000" dirty="0" smtClean="0"/>
          </a:p>
          <a:p>
            <a:r>
              <a:rPr lang="en-US" altLang="en-US" sz="2000" dirty="0" smtClean="0"/>
              <a:t>HTTP/TCP p</a:t>
            </a:r>
            <a:r>
              <a:rPr lang="x-none" altLang="en-US" sz="2000" dirty="0" smtClean="0"/>
              <a:t>rolazi lakše kroz </a:t>
            </a:r>
            <a:r>
              <a:rPr lang="en-US" altLang="en-US" sz="2000" dirty="0" smtClean="0"/>
              <a:t>firewalls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3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Aplikacije i transportni protokoli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8" y="1825624"/>
            <a:ext cx="6256137" cy="459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3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Streaming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</a:t>
            </a:r>
            <a:r>
              <a:rPr lang="en-US" altLang="en-US" dirty="0" smtClean="0"/>
              <a:t>a</a:t>
            </a:r>
            <a:r>
              <a:rPr lang="x-none" altLang="en-US" dirty="0" smtClean="0"/>
              <a:t>lne aplikacije</a:t>
            </a:r>
            <a:r>
              <a:rPr lang="en-US" altLang="en-US" dirty="0" smtClean="0"/>
              <a:t>: </a:t>
            </a:r>
            <a:r>
              <a:rPr lang="x-none" altLang="en-US" dirty="0" smtClean="0"/>
              <a:t>klijentova brzina (e)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Q:</a:t>
            </a:r>
            <a:r>
              <a:rPr lang="en-US" altLang="en-US" sz="2400" dirty="0" smtClean="0"/>
              <a:t> </a:t>
            </a:r>
            <a:r>
              <a:rPr lang="x-none" altLang="en-US" sz="2400" dirty="0" smtClean="0"/>
              <a:t>kako rukovati različitim sposobnostima klijentove brzine prijema</a:t>
            </a:r>
            <a:r>
              <a:rPr lang="en-US" altLang="en-US" sz="2400" dirty="0" smtClean="0"/>
              <a:t>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28.8 Kbps dialup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100Mbps Ethernet</a:t>
            </a:r>
          </a:p>
          <a:p>
            <a:r>
              <a:rPr lang="en-US" altLang="en-US" u="sng" dirty="0" smtClean="0">
                <a:solidFill>
                  <a:srgbClr val="FF0000"/>
                </a:solidFill>
              </a:rPr>
              <a:t>A:</a:t>
            </a:r>
            <a:r>
              <a:rPr lang="en-US" altLang="en-US" dirty="0" smtClean="0"/>
              <a:t> server </a:t>
            </a:r>
            <a:r>
              <a:rPr lang="x-none" altLang="en-US" dirty="0" smtClean="0"/>
              <a:t>skladišti</a:t>
            </a:r>
            <a:r>
              <a:rPr lang="en-US" altLang="en-US" dirty="0" smtClean="0"/>
              <a:t>, transmit</a:t>
            </a:r>
            <a:r>
              <a:rPr lang="x-none" altLang="en-US" dirty="0" smtClean="0"/>
              <a:t>uje više kopija </a:t>
            </a:r>
            <a:r>
              <a:rPr lang="en-US" altLang="en-US" dirty="0" smtClean="0"/>
              <a:t>vide</a:t>
            </a:r>
            <a:r>
              <a:rPr lang="x-none" altLang="en-US" dirty="0" smtClean="0"/>
              <a:t>a</a:t>
            </a:r>
            <a:r>
              <a:rPr lang="en-US" altLang="en-US" dirty="0" smtClean="0"/>
              <a:t>, </a:t>
            </a:r>
            <a:r>
              <a:rPr lang="x-none" altLang="en-US" dirty="0" smtClean="0"/>
              <a:t>kodiranih različitim brzinama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0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 smtClean="0"/>
              <a:t>Korisnička kontrola s</a:t>
            </a:r>
            <a:r>
              <a:rPr lang="en-US" altLang="en-US" dirty="0" err="1" smtClean="0"/>
              <a:t>treaming</a:t>
            </a:r>
            <a:r>
              <a:rPr lang="x-none" altLang="en-US" dirty="0" smtClean="0"/>
              <a:t>a</a:t>
            </a:r>
            <a:r>
              <a:rPr lang="en-US" altLang="en-US" dirty="0" smtClean="0"/>
              <a:t>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edia</a:t>
            </a:r>
            <a:r>
              <a:rPr lang="en-US" altLang="en-US" dirty="0" smtClean="0"/>
              <a:t>:</a:t>
            </a:r>
            <a:r>
              <a:rPr lang="x-none" altLang="en-US" dirty="0" smtClean="0"/>
              <a:t/>
            </a:r>
            <a:br>
              <a:rPr lang="x-none" altLang="en-US" dirty="0" smtClean="0"/>
            </a:br>
            <a:r>
              <a:rPr lang="x-none" altLang="en-US" dirty="0" smtClean="0"/>
              <a:t>Real Time Streaming Protocol -</a:t>
            </a:r>
            <a:r>
              <a:rPr lang="en-US" altLang="en-US" dirty="0" smtClean="0"/>
              <a:t> RTSP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u="sng" dirty="0" smtClean="0">
                <a:solidFill>
                  <a:srgbClr val="FF0000"/>
                </a:solidFill>
              </a:rPr>
              <a:t>HTTP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x-none" altLang="en-US" dirty="0" smtClean="0"/>
              <a:t>Nije mu cilj multimedijalni sadržaj</a:t>
            </a:r>
            <a:endParaRPr lang="en-US" altLang="en-US" dirty="0" smtClean="0"/>
          </a:p>
          <a:p>
            <a:r>
              <a:rPr lang="en-US" altLang="en-US" dirty="0" smtClean="0"/>
              <a:t>N</a:t>
            </a:r>
            <a:r>
              <a:rPr lang="x-none" altLang="en-US" dirty="0" smtClean="0"/>
              <a:t>ema komande za brzo premotavanje</a:t>
            </a:r>
            <a:r>
              <a:rPr lang="en-US" altLang="en-US" dirty="0" smtClean="0"/>
              <a:t>, </a:t>
            </a:r>
            <a:r>
              <a:rPr lang="x-none" altLang="en-US" dirty="0" smtClean="0"/>
              <a:t>repozicioniranje, itd.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u="sng" dirty="0" smtClean="0">
                <a:solidFill>
                  <a:srgbClr val="FF0000"/>
                </a:solidFill>
              </a:rPr>
              <a:t>RTSP: RFC 2326</a:t>
            </a:r>
            <a:endParaRPr lang="en-US" altLang="en-US" dirty="0" smtClean="0"/>
          </a:p>
          <a:p>
            <a:r>
              <a:rPr lang="x-none" altLang="en-US" dirty="0" smtClean="0"/>
              <a:t>K</a:t>
            </a:r>
            <a:r>
              <a:rPr lang="en-US" altLang="en-US" dirty="0" smtClean="0"/>
              <a:t>li</a:t>
            </a:r>
            <a:r>
              <a:rPr lang="x-none" altLang="en-US" dirty="0" smtClean="0"/>
              <a:t>j</a:t>
            </a:r>
            <a:r>
              <a:rPr lang="en-US" altLang="en-US" dirty="0" err="1" smtClean="0"/>
              <a:t>ent</a:t>
            </a:r>
            <a:r>
              <a:rPr lang="en-US" altLang="en-US" dirty="0" smtClean="0"/>
              <a:t>-server </a:t>
            </a:r>
            <a:r>
              <a:rPr lang="x-none" altLang="en-US" dirty="0" smtClean="0"/>
              <a:t>protokol </a:t>
            </a:r>
            <a:r>
              <a:rPr lang="en-US" altLang="en-US" dirty="0" err="1" smtClean="0"/>
              <a:t>ap</a:t>
            </a:r>
            <a:r>
              <a:rPr lang="x-none" altLang="en-US" dirty="0" smtClean="0"/>
              <a:t>likacionog sloja</a:t>
            </a:r>
            <a:r>
              <a:rPr lang="en-US" altLang="en-US" dirty="0" smtClean="0"/>
              <a:t>.</a:t>
            </a:r>
          </a:p>
          <a:p>
            <a:r>
              <a:rPr lang="x-none" altLang="en-US" dirty="0" smtClean="0"/>
              <a:t>Za korisnika da bi kontrolisao </a:t>
            </a:r>
            <a:r>
              <a:rPr lang="en-US" altLang="en-US" dirty="0" smtClean="0"/>
              <a:t>display: rewind, fast forward, pause, resume, repositioning</a:t>
            </a:r>
            <a:r>
              <a:rPr lang="x-none" altLang="en-US" dirty="0" smtClean="0"/>
              <a:t> itd. </a:t>
            </a:r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23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 smtClean="0"/>
              <a:t>Korisnička kontrola s</a:t>
            </a:r>
            <a:r>
              <a:rPr lang="en-US" altLang="en-US" dirty="0" err="1" smtClean="0"/>
              <a:t>treaming</a:t>
            </a:r>
            <a:r>
              <a:rPr lang="x-none" altLang="en-US" dirty="0" smtClean="0"/>
              <a:t>a</a:t>
            </a:r>
            <a:r>
              <a:rPr lang="en-US" altLang="en-US" dirty="0" smtClean="0"/>
              <a:t>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edia</a:t>
            </a:r>
            <a:r>
              <a:rPr lang="en-US" altLang="en-US" dirty="0" smtClean="0"/>
              <a:t>:</a:t>
            </a:r>
            <a:r>
              <a:rPr lang="x-none" altLang="en-US" dirty="0" smtClean="0"/>
              <a:t/>
            </a:r>
            <a:br>
              <a:rPr lang="x-none" altLang="en-US" dirty="0" smtClean="0"/>
            </a:br>
            <a:r>
              <a:rPr lang="x-none" altLang="en-US" dirty="0" smtClean="0"/>
              <a:t>Real Time Streaming Protocol -</a:t>
            </a:r>
            <a:r>
              <a:rPr lang="en-US" altLang="en-US" dirty="0" smtClean="0"/>
              <a:t> RTSP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x-none" altLang="en-US" u="sng" dirty="0" smtClean="0">
                <a:solidFill>
                  <a:srgbClr val="FF0000"/>
                </a:solidFill>
              </a:rPr>
              <a:t>Šta ne radi</a:t>
            </a:r>
            <a:r>
              <a:rPr lang="en-US" altLang="en-US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x-none" altLang="en-US" dirty="0" smtClean="0"/>
              <a:t>ne definiše kompresione šeme za audio i video </a:t>
            </a:r>
          </a:p>
          <a:p>
            <a:r>
              <a:rPr lang="x-none" altLang="en-US" dirty="0" smtClean="0"/>
              <a:t>ne definiše kako je a</a:t>
            </a:r>
            <a:r>
              <a:rPr lang="en-US" altLang="en-US" dirty="0" err="1" smtClean="0"/>
              <a:t>udio</a:t>
            </a:r>
            <a:r>
              <a:rPr lang="en-US" altLang="en-US" dirty="0" smtClean="0"/>
              <a:t>/video </a:t>
            </a:r>
            <a:r>
              <a:rPr lang="x-none" altLang="en-US" dirty="0" smtClean="0"/>
              <a:t>enkapsuliran za </a:t>
            </a:r>
            <a:r>
              <a:rPr lang="en-US" altLang="en-US" dirty="0" smtClean="0"/>
              <a:t>streaming </a:t>
            </a:r>
            <a:r>
              <a:rPr lang="x-none" altLang="en-US" dirty="0" smtClean="0"/>
              <a:t>preko mreže</a:t>
            </a:r>
            <a:endParaRPr lang="en-US" altLang="en-US" dirty="0" smtClean="0"/>
          </a:p>
          <a:p>
            <a:r>
              <a:rPr lang="x-none" altLang="en-US" dirty="0" smtClean="0"/>
              <a:t>ne određuje kako se s</a:t>
            </a:r>
            <a:r>
              <a:rPr lang="en-US" altLang="en-US" dirty="0" err="1" smtClean="0"/>
              <a:t>treamed</a:t>
            </a:r>
            <a:r>
              <a:rPr lang="en-US" altLang="en-US" dirty="0" smtClean="0"/>
              <a:t> media </a:t>
            </a:r>
            <a:r>
              <a:rPr lang="x-none" altLang="en-US" dirty="0" smtClean="0"/>
              <a:t>transportuje</a:t>
            </a:r>
            <a:r>
              <a:rPr lang="en-US" altLang="en-US" dirty="0" smtClean="0"/>
              <a:t>; </a:t>
            </a:r>
            <a:r>
              <a:rPr lang="x-none" altLang="en-US" dirty="0" smtClean="0"/>
              <a:t>može biti transportovan preko </a:t>
            </a:r>
            <a:r>
              <a:rPr lang="en-US" altLang="en-US" dirty="0" smtClean="0"/>
              <a:t>UDP</a:t>
            </a:r>
            <a:r>
              <a:rPr lang="x-none" altLang="en-US" dirty="0" smtClean="0"/>
              <a:t>-a ili </a:t>
            </a:r>
            <a:r>
              <a:rPr lang="en-US" altLang="en-US" dirty="0" smtClean="0"/>
              <a:t>TCP</a:t>
            </a:r>
            <a:r>
              <a:rPr lang="x-none" altLang="en-US" dirty="0" smtClean="0"/>
              <a:t>-a</a:t>
            </a:r>
            <a:endParaRPr lang="en-US" altLang="en-US" dirty="0" smtClean="0"/>
          </a:p>
          <a:p>
            <a:r>
              <a:rPr lang="x-none" altLang="en-US" dirty="0" smtClean="0"/>
              <a:t>ne specificira kako </a:t>
            </a:r>
            <a:r>
              <a:rPr lang="en-US" altLang="en-US" dirty="0" smtClean="0"/>
              <a:t>media player b</a:t>
            </a:r>
            <a:r>
              <a:rPr lang="x-none" altLang="en-US" dirty="0" smtClean="0"/>
              <a:t>aferuje </a:t>
            </a:r>
            <a:r>
              <a:rPr lang="en-US" altLang="en-US" dirty="0" smtClean="0"/>
              <a:t>audio/video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8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/>
              <a:t>Kako radi </a:t>
            </a:r>
            <a:r>
              <a:rPr lang="en-US" altLang="en-US" dirty="0"/>
              <a:t>RTSP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28" y="1825625"/>
            <a:ext cx="415154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73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 smtClean="0"/>
              <a:t>Interaktivne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aplikacije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rade</a:t>
            </a:r>
            <a:r>
              <a:rPr lang="en-US" altLang="en-US" dirty="0" smtClean="0"/>
              <a:t> u </a:t>
            </a:r>
            <a:r>
              <a:rPr lang="en-US" altLang="en-US" dirty="0" err="1" smtClean="0"/>
              <a:t>realnom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vremenu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PC-2-PC </a:t>
            </a:r>
            <a:r>
              <a:rPr lang="en-US" altLang="en-US" dirty="0" err="1"/>
              <a:t>telefoniranje</a:t>
            </a:r>
            <a:endParaRPr lang="en-US" altLang="en-US" dirty="0"/>
          </a:p>
          <a:p>
            <a:pPr lvl="1"/>
            <a:r>
              <a:rPr lang="en-US" altLang="en-US" dirty="0"/>
              <a:t>instant messaging </a:t>
            </a:r>
            <a:r>
              <a:rPr lang="en-US" altLang="en-US" dirty="0" err="1"/>
              <a:t>servisi</a:t>
            </a:r>
            <a:r>
              <a:rPr lang="en-US" altLang="en-US" dirty="0"/>
              <a:t> </a:t>
            </a:r>
            <a:r>
              <a:rPr lang="en-US" altLang="en-US" dirty="0" err="1"/>
              <a:t>obe</a:t>
            </a:r>
            <a:r>
              <a:rPr lang="x-none" altLang="en-US" dirty="0"/>
              <a:t>zbeđuju ovo</a:t>
            </a:r>
            <a:endParaRPr lang="en-US" altLang="en-US" dirty="0"/>
          </a:p>
          <a:p>
            <a:r>
              <a:rPr lang="en-US" altLang="en-US" dirty="0"/>
              <a:t>PC-2-</a:t>
            </a:r>
            <a:r>
              <a:rPr lang="x-none" altLang="en-US" dirty="0"/>
              <a:t>telefon</a:t>
            </a:r>
            <a:endParaRPr lang="en-US" altLang="en-US" dirty="0"/>
          </a:p>
          <a:p>
            <a:pPr lvl="1"/>
            <a:r>
              <a:rPr lang="en-US" altLang="en-US" dirty="0" err="1" smtClean="0"/>
              <a:t>Dialpad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Net2phone</a:t>
            </a:r>
          </a:p>
          <a:p>
            <a:r>
              <a:rPr lang="en-US" altLang="en-US" dirty="0"/>
              <a:t>video</a:t>
            </a:r>
            <a:r>
              <a:rPr lang="x-none" altLang="en-US" dirty="0"/>
              <a:t> konferensing koristeći </a:t>
            </a:r>
            <a:r>
              <a:rPr lang="en-US" altLang="en-US" dirty="0"/>
              <a:t>Web</a:t>
            </a:r>
            <a:r>
              <a:rPr lang="x-none" altLang="en-US" dirty="0"/>
              <a:t> kamere</a:t>
            </a:r>
            <a:endParaRPr lang="en-US" alt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6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 smtClean="0"/>
              <a:t>Interaktivne</a:t>
            </a:r>
            <a:r>
              <a:rPr lang="en-US" altLang="en-US" dirty="0" smtClean="0"/>
              <a:t> </a:t>
            </a:r>
            <a:r>
              <a:rPr lang="x-none" altLang="en-US" dirty="0" smtClean="0"/>
              <a:t>multimedijalne </a:t>
            </a:r>
            <a:r>
              <a:rPr lang="en-US" altLang="en-US" dirty="0" err="1" smtClean="0"/>
              <a:t>aplikacije</a:t>
            </a:r>
            <a:r>
              <a:rPr lang="x-none" altLang="en-US" dirty="0" smtClean="0"/>
              <a:t>: </a:t>
            </a:r>
            <a:br>
              <a:rPr lang="x-none" altLang="en-US" dirty="0" smtClean="0"/>
            </a:br>
            <a:r>
              <a:rPr lang="x-none" altLang="en-US" sz="4000" dirty="0" smtClean="0"/>
              <a:t>telefoniranje preko </a:t>
            </a:r>
            <a:r>
              <a:rPr lang="en-US" altLang="en-US" sz="4000" dirty="0" smtClean="0"/>
              <a:t>Internet</a:t>
            </a:r>
            <a:r>
              <a:rPr lang="x-none" altLang="en-US" sz="4000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x-none" altLang="en-US" sz="2400" dirty="0" smtClean="0">
                <a:solidFill>
                  <a:srgbClr val="FF0000"/>
                </a:solidFill>
              </a:rPr>
              <a:t>Predstavljanje telefoniranja preko </a:t>
            </a:r>
            <a:r>
              <a:rPr lang="en-US" altLang="en-US" sz="2400" dirty="0" smtClean="0">
                <a:solidFill>
                  <a:srgbClr val="FF0000"/>
                </a:solidFill>
              </a:rPr>
              <a:t>Internet</a:t>
            </a:r>
            <a:r>
              <a:rPr lang="x-none" altLang="en-US" sz="2400" dirty="0" smtClean="0">
                <a:solidFill>
                  <a:srgbClr val="FF0000"/>
                </a:solidFill>
              </a:rPr>
              <a:t>-a kroz primer</a:t>
            </a:r>
            <a:r>
              <a:rPr lang="en-US" altLang="en-US" sz="2400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x-none" altLang="en-US" sz="2400" dirty="0" smtClean="0"/>
              <a:t>govornikov glas-</a:t>
            </a:r>
            <a:r>
              <a:rPr lang="en-US" altLang="en-US" sz="2400" dirty="0" smtClean="0"/>
              <a:t>audio: </a:t>
            </a:r>
            <a:r>
              <a:rPr lang="x-none" altLang="en-US" sz="2400" dirty="0" smtClean="0"/>
              <a:t>naizmenično se smenjuje priča i tišina</a:t>
            </a:r>
            <a:r>
              <a:rPr lang="en-US" altLang="en-US" sz="2400" dirty="0" smtClean="0"/>
              <a:t>.</a:t>
            </a:r>
          </a:p>
          <a:p>
            <a:pPr lvl="1">
              <a:spcBef>
                <a:spcPct val="40000"/>
              </a:spcBef>
            </a:pPr>
            <a:r>
              <a:rPr lang="en-US" altLang="en-US" sz="2000" dirty="0" smtClean="0"/>
              <a:t>64 kbps </a:t>
            </a:r>
            <a:r>
              <a:rPr lang="x-none" altLang="en-US" sz="2000" dirty="0" smtClean="0"/>
              <a:t>za vreme talk</a:t>
            </a:r>
            <a:r>
              <a:rPr lang="en-US" altLang="en-US" sz="2000" dirty="0" smtClean="0"/>
              <a:t>spurt</a:t>
            </a:r>
          </a:p>
          <a:p>
            <a:pPr>
              <a:spcBef>
                <a:spcPct val="40000"/>
              </a:spcBef>
            </a:pPr>
            <a:r>
              <a:rPr lang="x-none" altLang="en-US" sz="2400" dirty="0" smtClean="0"/>
              <a:t>paketi su generisani samo za vreme priče-talk</a:t>
            </a:r>
            <a:r>
              <a:rPr lang="en-US" altLang="en-US" sz="2400" dirty="0" smtClean="0"/>
              <a:t> spurts</a:t>
            </a:r>
          </a:p>
          <a:p>
            <a:pPr lvl="1">
              <a:spcBef>
                <a:spcPct val="40000"/>
              </a:spcBef>
            </a:pPr>
            <a:r>
              <a:rPr lang="en-US" altLang="en-US" sz="2000" dirty="0" smtClean="0"/>
              <a:t>20 </a:t>
            </a:r>
            <a:r>
              <a:rPr lang="en-US" altLang="en-US" sz="2000" dirty="0" err="1" smtClean="0"/>
              <a:t>msec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deo</a:t>
            </a:r>
            <a:r>
              <a:rPr lang="en-US" altLang="en-US" sz="2000" dirty="0" smtClean="0"/>
              <a:t>-chunk </a:t>
            </a:r>
            <a:r>
              <a:rPr lang="x-none" altLang="en-US" sz="2000" dirty="0" smtClean="0"/>
              <a:t>na</a:t>
            </a:r>
            <a:r>
              <a:rPr lang="en-US" altLang="en-US" sz="2000" dirty="0" smtClean="0"/>
              <a:t> 8 Kbytes/sec: 160 bytes </a:t>
            </a:r>
            <a:r>
              <a:rPr lang="x-none" altLang="en-US" sz="2000" dirty="0" smtClean="0"/>
              <a:t>podataka</a:t>
            </a: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x-none" altLang="en-US" sz="2400" dirty="0" smtClean="0"/>
              <a:t>heder aplikacionog sloja dodat svakom komadu-</a:t>
            </a:r>
            <a:r>
              <a:rPr lang="en-US" altLang="en-US" sz="2400" dirty="0" smtClean="0"/>
              <a:t>chunk.</a:t>
            </a:r>
          </a:p>
          <a:p>
            <a:pPr>
              <a:spcBef>
                <a:spcPct val="40000"/>
              </a:spcBef>
            </a:pPr>
            <a:r>
              <a:rPr lang="en-US" altLang="en-US" sz="2400" dirty="0" err="1" smtClean="0"/>
              <a:t>Chunk+header</a:t>
            </a:r>
            <a:r>
              <a:rPr lang="en-US" altLang="en-US" sz="2400" dirty="0" smtClean="0"/>
              <a:t> </a:t>
            </a:r>
            <a:r>
              <a:rPr lang="x-none" altLang="en-US" sz="2400" dirty="0" smtClean="0"/>
              <a:t>su enkapsulirani u </a:t>
            </a:r>
            <a:r>
              <a:rPr lang="en-US" altLang="en-US" sz="2400" dirty="0" smtClean="0"/>
              <a:t>UDP segment.</a:t>
            </a:r>
          </a:p>
          <a:p>
            <a:pPr>
              <a:spcBef>
                <a:spcPct val="40000"/>
              </a:spcBef>
            </a:pPr>
            <a:r>
              <a:rPr lang="en-US" altLang="en-US" sz="2400" dirty="0" err="1" smtClean="0"/>
              <a:t>ap</a:t>
            </a:r>
            <a:r>
              <a:rPr lang="x-none" altLang="en-US" sz="2400" dirty="0" smtClean="0"/>
              <a:t>likacija šalje</a:t>
            </a:r>
            <a:r>
              <a:rPr lang="en-US" altLang="en-US" sz="2400" dirty="0" smtClean="0"/>
              <a:t> UDP segment </a:t>
            </a:r>
            <a:r>
              <a:rPr lang="x-none" altLang="en-US" sz="2400" dirty="0" smtClean="0"/>
              <a:t>na </a:t>
            </a:r>
            <a:r>
              <a:rPr lang="en-US" altLang="en-US" sz="2400" dirty="0" err="1" smtClean="0"/>
              <a:t>soket</a:t>
            </a:r>
            <a:r>
              <a:rPr lang="en-US" altLang="en-US" sz="2400" dirty="0" smtClean="0"/>
              <a:t> </a:t>
            </a:r>
            <a:r>
              <a:rPr lang="x-none" altLang="en-US" sz="2400" dirty="0" smtClean="0"/>
              <a:t>svakih </a:t>
            </a:r>
            <a:r>
              <a:rPr lang="en-US" altLang="en-US" sz="2400" dirty="0" smtClean="0"/>
              <a:t>20 </a:t>
            </a:r>
            <a:r>
              <a:rPr lang="en-US" altLang="en-US" sz="2400" dirty="0" err="1" smtClean="0"/>
              <a:t>msec</a:t>
            </a:r>
            <a:r>
              <a:rPr lang="en-US" altLang="en-US" sz="2400" dirty="0" smtClean="0"/>
              <a:t> </a:t>
            </a:r>
            <a:r>
              <a:rPr lang="x-none" altLang="en-US" sz="2400" dirty="0" smtClean="0"/>
              <a:t>za vreme </a:t>
            </a:r>
            <a:r>
              <a:rPr lang="en-US" altLang="en-US" sz="2400" dirty="0" err="1" smtClean="0"/>
              <a:t>talkspurt</a:t>
            </a:r>
            <a:r>
              <a:rPr lang="en-US" alt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0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Multimedijalne mrežne aplikacije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9049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Klase multimedijalnih aplikacija:</a:t>
            </a:r>
          </a:p>
          <a:p>
            <a:pPr lvl="1"/>
            <a:r>
              <a:rPr lang="x-none" altLang="en-US" sz="2000" dirty="0" smtClean="0"/>
              <a:t>Streaming uskladištenog audio i video sadržaja</a:t>
            </a:r>
            <a:endParaRPr lang="sr-Latn-RS" altLang="en-US" sz="2000" dirty="0"/>
          </a:p>
          <a:p>
            <a:pPr lvl="1"/>
            <a:r>
              <a:rPr lang="en-US" altLang="en-US" sz="2400" dirty="0" smtClean="0"/>
              <a:t> Streaming audio </a:t>
            </a:r>
            <a:r>
              <a:rPr lang="x-none" altLang="en-US" sz="2400" dirty="0" smtClean="0"/>
              <a:t>i </a:t>
            </a:r>
            <a:r>
              <a:rPr lang="en-US" altLang="en-US" sz="2400" dirty="0" smtClean="0"/>
              <a:t>video</a:t>
            </a:r>
            <a:r>
              <a:rPr lang="x-none" altLang="en-US" sz="2400" dirty="0" smtClean="0"/>
              <a:t> signala-zapisa "uživo„</a:t>
            </a:r>
            <a:endParaRPr lang="sr-Latn-RS" altLang="en-US" dirty="0"/>
          </a:p>
          <a:p>
            <a:pPr lvl="1"/>
            <a:r>
              <a:rPr lang="x-none" altLang="en-US" sz="2400" dirty="0" smtClean="0"/>
              <a:t>Interaktivni </a:t>
            </a:r>
            <a:r>
              <a:rPr lang="en-US" altLang="en-US" sz="2400" dirty="0" smtClean="0"/>
              <a:t>audio </a:t>
            </a:r>
            <a:r>
              <a:rPr lang="x-none" altLang="en-US" sz="2400" dirty="0" smtClean="0"/>
              <a:t>i</a:t>
            </a:r>
            <a:r>
              <a:rPr lang="en-US" altLang="en-US" sz="2400" dirty="0" smtClean="0"/>
              <a:t> video</a:t>
            </a:r>
            <a:r>
              <a:rPr lang="x-none" altLang="en-US" sz="2400" dirty="0" smtClean="0"/>
              <a:t> u realnom vremenu</a:t>
            </a:r>
            <a:endParaRPr lang="sr-Latn-RS" altLang="en-US" sz="2400" dirty="0" smtClean="0"/>
          </a:p>
          <a:p>
            <a:pPr>
              <a:buFontTx/>
              <a:buNone/>
            </a:pPr>
            <a:r>
              <a:rPr lang="x-none" altLang="en-US" sz="2400" u="sng" dirty="0" smtClean="0">
                <a:solidFill>
                  <a:srgbClr val="FF0000"/>
                </a:solidFill>
              </a:rPr>
              <a:t>Osnovne karakteristike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:</a:t>
            </a:r>
            <a:endParaRPr lang="en-US" altLang="en-US" sz="2400" dirty="0" smtClean="0"/>
          </a:p>
          <a:p>
            <a:r>
              <a:rPr lang="en-US" altLang="en-US" sz="2400" dirty="0" smtClean="0"/>
              <a:t>T</a:t>
            </a:r>
            <a:r>
              <a:rPr lang="x-none" altLang="en-US" sz="2400" dirty="0" smtClean="0"/>
              <a:t>ipično</a:t>
            </a:r>
            <a:r>
              <a:rPr lang="en-US" altLang="en-US" sz="2400" dirty="0" smtClean="0"/>
              <a:t> </a:t>
            </a:r>
            <a:r>
              <a:rPr lang="x-none" altLang="en-US" sz="2400" b="1" dirty="0" smtClean="0">
                <a:solidFill>
                  <a:srgbClr val="FF0000"/>
                </a:solidFill>
              </a:rPr>
              <a:t>osetljivost na kašnjenje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smtClean="0"/>
              <a:t>end-to-end </a:t>
            </a:r>
            <a:r>
              <a:rPr lang="x-none" altLang="en-US" sz="2000" dirty="0" smtClean="0"/>
              <a:t>kašnjenje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jitter</a:t>
            </a:r>
            <a:r>
              <a:rPr lang="x-none" altLang="en-US" sz="2000" dirty="0" smtClean="0"/>
              <a:t> kašnjenje</a:t>
            </a:r>
            <a:r>
              <a:rPr lang="sr-Latn-RS" altLang="en-US" sz="2000" dirty="0" smtClean="0"/>
              <a:t> (</a:t>
            </a:r>
            <a:r>
              <a:rPr lang="x-none" altLang="en-US" sz="2000" dirty="0" smtClean="0">
                <a:latin typeface="Comic Sans MS" charset="0"/>
              </a:rPr>
              <a:t>promena kašnjenja paketa</a:t>
            </a:r>
            <a:r>
              <a:rPr lang="en-US" altLang="en-US" sz="2000" dirty="0" smtClean="0">
                <a:latin typeface="Comic Sans MS" charset="0"/>
              </a:rPr>
              <a:t> </a:t>
            </a:r>
            <a:r>
              <a:rPr lang="x-none" altLang="en-US" sz="2000" dirty="0" smtClean="0">
                <a:latin typeface="Comic Sans MS" charset="0"/>
              </a:rPr>
              <a:t>unutar</a:t>
            </a:r>
            <a:endParaRPr lang="en-US" altLang="en-US" sz="2000" dirty="0" smtClean="0">
              <a:latin typeface="Comic Sans MS" charset="0"/>
            </a:endParaRPr>
          </a:p>
          <a:p>
            <a:pPr lvl="1"/>
            <a:r>
              <a:rPr lang="x-none" altLang="en-US" sz="2000" dirty="0" smtClean="0">
                <a:latin typeface="Comic Sans MS" charset="0"/>
              </a:rPr>
              <a:t>istog toka paketa</a:t>
            </a:r>
            <a:r>
              <a:rPr lang="en-US" altLang="en-US" sz="2000" dirty="0" smtClean="0">
                <a:latin typeface="Comic Sans MS" charset="0"/>
              </a:rPr>
              <a:t> </a:t>
            </a:r>
            <a:r>
              <a:rPr lang="x-none" altLang="en-US" sz="2000" dirty="0" smtClean="0">
                <a:latin typeface="Comic Sans MS" charset="0"/>
              </a:rPr>
              <a:t>(</a:t>
            </a:r>
            <a:r>
              <a:rPr lang="en-US" altLang="en-US" sz="2000" dirty="0" smtClean="0">
                <a:latin typeface="Comic Sans MS" charset="0"/>
              </a:rPr>
              <a:t>packet stream</a:t>
            </a:r>
            <a:r>
              <a:rPr lang="x-none" altLang="en-US" sz="2000" dirty="0" smtClean="0">
                <a:latin typeface="Comic Sans MS" charset="0"/>
              </a:rPr>
              <a:t>)</a:t>
            </a:r>
            <a:r>
              <a:rPr lang="en-US" altLang="en-US" sz="2000" b="1" dirty="0" smtClean="0"/>
              <a:t> </a:t>
            </a:r>
          </a:p>
          <a:p>
            <a:r>
              <a:rPr lang="en-GB" altLang="en-US" sz="2400" b="1" dirty="0" smtClean="0">
                <a:solidFill>
                  <a:srgbClr val="FF0000"/>
                </a:solidFill>
              </a:rPr>
              <a:t>To</a:t>
            </a:r>
            <a:r>
              <a:rPr lang="x-none" altLang="en-US" sz="2400" b="1" dirty="0" smtClean="0">
                <a:solidFill>
                  <a:srgbClr val="FF0000"/>
                </a:solidFill>
              </a:rPr>
              <a:t>lerancija gubitaka</a:t>
            </a:r>
            <a:r>
              <a:rPr lang="en-US" altLang="en-US" sz="2400" dirty="0" smtClean="0">
                <a:solidFill>
                  <a:srgbClr val="FF0000"/>
                </a:solidFill>
              </a:rPr>
              <a:t>:</a:t>
            </a:r>
            <a:r>
              <a:rPr lang="en-US" altLang="en-US" sz="2400" dirty="0" smtClean="0"/>
              <a:t> </a:t>
            </a:r>
            <a:r>
              <a:rPr lang="x-none" altLang="en-US" sz="2400" dirty="0" smtClean="0"/>
              <a:t>gubici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koji</a:t>
            </a:r>
            <a:r>
              <a:rPr lang="en-GB" altLang="en-US" sz="2400" dirty="0" smtClean="0"/>
              <a:t> se ne </a:t>
            </a:r>
            <a:r>
              <a:rPr lang="en-GB" altLang="en-US" sz="2400" dirty="0" err="1" smtClean="0"/>
              <a:t>pojavljuju</a:t>
            </a:r>
            <a:r>
              <a:rPr lang="x-none" altLang="en-US" sz="2400" dirty="0" smtClean="0"/>
              <a:t> često</a:t>
            </a:r>
            <a:r>
              <a:rPr lang="en-GB" altLang="en-US" sz="2400" dirty="0" smtClean="0"/>
              <a:t> </a:t>
            </a:r>
            <a:r>
              <a:rPr lang="x-none" altLang="en-US" sz="2400" dirty="0" smtClean="0"/>
              <a:t>prouzrokovani minornim greškama-kvarovima</a:t>
            </a:r>
            <a:r>
              <a:rPr lang="en-US" altLang="en-US" sz="2400" dirty="0" smtClean="0"/>
              <a:t> </a:t>
            </a:r>
          </a:p>
          <a:p>
            <a:pPr>
              <a:buFontTx/>
              <a:buNone/>
            </a:pPr>
            <a:r>
              <a:rPr lang="x-none" altLang="en-US" sz="2000" dirty="0" smtClean="0"/>
              <a:t>Ove karakteristike se razlikuju od "elastičnih</a:t>
            </a:r>
            <a:r>
              <a:rPr lang="en-GB" altLang="en-US" sz="2000" dirty="0" smtClean="0"/>
              <a:t>" Web</a:t>
            </a:r>
            <a:r>
              <a:rPr lang="x-none" altLang="en-US" sz="2000" dirty="0" smtClean="0"/>
              <a:t> aplikacija, e-mail, FTP i Telnet, koje su netolerantne na gubitke ali tolerantne na kašnjenje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endParaRPr lang="en-US" alt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8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Internet </a:t>
            </a:r>
            <a:r>
              <a:rPr lang="x-none" altLang="en-US" dirty="0" smtClean="0"/>
              <a:t>telefoniranje</a:t>
            </a:r>
            <a:r>
              <a:rPr lang="en-US" altLang="en-US" dirty="0" smtClean="0"/>
              <a:t>: </a:t>
            </a:r>
            <a:r>
              <a:rPr lang="x-none" altLang="en-US" dirty="0" smtClean="0"/>
              <a:t>gubici i kašnjenje paketa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>
                <a:solidFill>
                  <a:srgbClr val="FF0000"/>
                </a:solidFill>
              </a:rPr>
              <a:t>mrežni gubici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/>
              <a:t> IP datagram </a:t>
            </a:r>
            <a:r>
              <a:rPr lang="x-none" altLang="en-US" dirty="0"/>
              <a:t>izgubljen zbog zagušenja mreže </a:t>
            </a:r>
            <a:r>
              <a:rPr lang="en-US" altLang="en-US" dirty="0"/>
              <a:t>(</a:t>
            </a:r>
            <a:r>
              <a:rPr lang="x-none" altLang="en-US" dirty="0"/>
              <a:t>prepunjen bafer rutera</a:t>
            </a:r>
            <a:r>
              <a:rPr lang="en-US" altLang="en-US" dirty="0"/>
              <a:t>)</a:t>
            </a:r>
          </a:p>
          <a:p>
            <a:r>
              <a:rPr lang="x-none" altLang="en-US" dirty="0">
                <a:solidFill>
                  <a:srgbClr val="FF0000"/>
                </a:solidFill>
              </a:rPr>
              <a:t>gubici usled kašnjenja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/>
              <a:t> IP datagram </a:t>
            </a:r>
            <a:r>
              <a:rPr lang="x-none" altLang="en-US" dirty="0"/>
              <a:t>stiže suviše kasno za </a:t>
            </a:r>
            <a:r>
              <a:rPr lang="en-US" altLang="en-US" dirty="0"/>
              <a:t>playout </a:t>
            </a:r>
            <a:r>
              <a:rPr lang="x-none" altLang="en-US" dirty="0"/>
              <a:t>kod primaoca</a:t>
            </a:r>
            <a:endParaRPr lang="en-US" altLang="en-US" dirty="0"/>
          </a:p>
          <a:p>
            <a:pPr lvl="1"/>
            <a:r>
              <a:rPr lang="x-none" altLang="en-US" dirty="0"/>
              <a:t>kašnjenja</a:t>
            </a:r>
            <a:r>
              <a:rPr lang="en-US" altLang="en-US" dirty="0"/>
              <a:t>: </a:t>
            </a:r>
            <a:r>
              <a:rPr lang="en-US" altLang="en-US" dirty="0" err="1"/>
              <a:t>proces</a:t>
            </a:r>
            <a:r>
              <a:rPr lang="x-none" altLang="en-US" dirty="0"/>
              <a:t>iranje</a:t>
            </a:r>
            <a:r>
              <a:rPr lang="en-US" altLang="en-US" dirty="0"/>
              <a:t>, </a:t>
            </a:r>
            <a:r>
              <a:rPr lang="x-none" altLang="en-US" dirty="0"/>
              <a:t>rad sa redovima u mreži</a:t>
            </a:r>
            <a:r>
              <a:rPr lang="en-US" altLang="en-US" dirty="0"/>
              <a:t>; </a:t>
            </a:r>
            <a:r>
              <a:rPr lang="x-none" altLang="en-US" dirty="0"/>
              <a:t>	kašnjenja </a:t>
            </a:r>
            <a:r>
              <a:rPr lang="en-US" altLang="en-US" dirty="0"/>
              <a:t>end-system</a:t>
            </a:r>
            <a:r>
              <a:rPr lang="x-none" altLang="en-US" dirty="0"/>
              <a:t>-a</a:t>
            </a:r>
            <a:r>
              <a:rPr lang="en-US" altLang="en-US" dirty="0"/>
              <a:t> (</a:t>
            </a:r>
            <a:r>
              <a:rPr lang="x-none" altLang="en-US" dirty="0"/>
              <a:t>pošiljalac i primalac)</a:t>
            </a:r>
            <a:endParaRPr lang="en-US" altLang="en-US" dirty="0"/>
          </a:p>
          <a:p>
            <a:pPr lvl="1"/>
            <a:r>
              <a:rPr lang="en-US" altLang="en-US" dirty="0"/>
              <a:t>t</a:t>
            </a:r>
            <a:r>
              <a:rPr lang="x-none" altLang="en-US" dirty="0"/>
              <a:t>ipično maksimalno dozvoljeno kašnjenje</a:t>
            </a:r>
            <a:r>
              <a:rPr lang="en-US" altLang="en-US" dirty="0"/>
              <a:t>: 400 </a:t>
            </a:r>
            <a:r>
              <a:rPr lang="en-US" altLang="en-US" dirty="0" err="1"/>
              <a:t>ms</a:t>
            </a:r>
            <a:endParaRPr lang="en-US" altLang="en-US" dirty="0"/>
          </a:p>
          <a:p>
            <a:r>
              <a:rPr lang="x-none" altLang="en-US" dirty="0"/>
              <a:t>tolerancija gubitaka</a:t>
            </a:r>
            <a:r>
              <a:rPr lang="en-US" altLang="en-US" dirty="0"/>
              <a:t>: </a:t>
            </a:r>
            <a:r>
              <a:rPr lang="x-none" altLang="en-US" dirty="0"/>
              <a:t>zavisno od kodiranja glasa</a:t>
            </a:r>
            <a:r>
              <a:rPr lang="en-US" altLang="en-US" dirty="0"/>
              <a:t>, </a:t>
            </a:r>
            <a:r>
              <a:rPr lang="x-none" altLang="en-US" dirty="0"/>
              <a:t>prikrivanje gubitaka</a:t>
            </a:r>
            <a:r>
              <a:rPr lang="en-US" altLang="en-US" dirty="0"/>
              <a:t>, </a:t>
            </a:r>
            <a:r>
              <a:rPr lang="x-none" altLang="en-US" dirty="0"/>
              <a:t>brzina gubitaka paketa između </a:t>
            </a:r>
            <a:r>
              <a:rPr lang="en-US" altLang="en-US" dirty="0"/>
              <a:t>1% </a:t>
            </a:r>
            <a:r>
              <a:rPr lang="x-none" altLang="en-US" dirty="0"/>
              <a:t>i</a:t>
            </a:r>
            <a:r>
              <a:rPr lang="en-US" altLang="en-US" dirty="0"/>
              <a:t> </a:t>
            </a:r>
            <a:r>
              <a:rPr lang="x-none" altLang="en-US" dirty="0"/>
              <a:t>2</a:t>
            </a:r>
            <a:r>
              <a:rPr lang="en-US" altLang="en-US" dirty="0"/>
              <a:t>0% </a:t>
            </a:r>
            <a:r>
              <a:rPr lang="x-none" altLang="en-US" dirty="0"/>
              <a:t>može da se toleriše</a:t>
            </a:r>
            <a:endParaRPr lang="en-US" alt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13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Kašnjenje usled j</a:t>
            </a:r>
            <a:r>
              <a:rPr lang="en-US" altLang="en-US" dirty="0" err="1" smtClean="0"/>
              <a:t>itter</a:t>
            </a:r>
            <a:r>
              <a:rPr lang="x-none" altLang="en-US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sz="2300" dirty="0" smtClean="0"/>
          </a:p>
          <a:p>
            <a:endParaRPr lang="en-US" altLang="en-US" sz="2300" dirty="0"/>
          </a:p>
          <a:p>
            <a:endParaRPr lang="en-US" altLang="en-US" sz="2300" dirty="0" smtClean="0"/>
          </a:p>
          <a:p>
            <a:endParaRPr lang="en-US" altLang="en-US" sz="2300" dirty="0"/>
          </a:p>
          <a:p>
            <a:endParaRPr lang="en-US" altLang="en-US" sz="2300" dirty="0" smtClean="0"/>
          </a:p>
          <a:p>
            <a:endParaRPr lang="en-US" altLang="en-US" sz="2300" dirty="0"/>
          </a:p>
          <a:p>
            <a:endParaRPr lang="en-US" altLang="en-US" sz="2300" dirty="0" smtClean="0"/>
          </a:p>
          <a:p>
            <a:r>
              <a:rPr lang="x-none" altLang="en-US" sz="2300" dirty="0" smtClean="0"/>
              <a:t>Posmatramo </a:t>
            </a:r>
            <a:r>
              <a:rPr lang="en-US" altLang="en-US" sz="2300" dirty="0" smtClean="0"/>
              <a:t>end-to-end </a:t>
            </a:r>
            <a:r>
              <a:rPr lang="x-none" altLang="en-US" sz="2300" dirty="0" smtClean="0"/>
              <a:t>kašnjenja dva susedna paketa</a:t>
            </a:r>
            <a:r>
              <a:rPr lang="en-US" altLang="en-US" sz="2300" dirty="0" smtClean="0"/>
              <a:t>: </a:t>
            </a:r>
            <a:r>
              <a:rPr lang="x-none" altLang="en-US" sz="2300" dirty="0" smtClean="0"/>
              <a:t>razlika može biti veća od </a:t>
            </a:r>
            <a:r>
              <a:rPr lang="en-US" altLang="en-US" sz="2300" dirty="0" smtClean="0"/>
              <a:t>20 </a:t>
            </a:r>
            <a:r>
              <a:rPr lang="en-US" altLang="en-US" sz="2300" dirty="0" err="1" smtClean="0"/>
              <a:t>msec</a:t>
            </a:r>
            <a:endParaRPr lang="x-none" altLang="en-US" sz="2300" dirty="0" smtClean="0"/>
          </a:p>
          <a:p>
            <a:r>
              <a:rPr lang="x-none" altLang="en-US" sz="2300" dirty="0" smtClean="0"/>
              <a:t>izbegavanje jitter-a:</a:t>
            </a:r>
          </a:p>
          <a:p>
            <a:pPr lvl="1">
              <a:buFontTx/>
              <a:buNone/>
            </a:pPr>
            <a:r>
              <a:rPr lang="x-none" altLang="en-US" sz="2000" dirty="0" smtClean="0"/>
              <a:t>sequence numbers, timestamps, playout delay.</a:t>
            </a:r>
            <a:endParaRPr lang="en-US" alt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690688"/>
            <a:ext cx="6124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 </a:t>
            </a:r>
            <a:r>
              <a:rPr lang="en-US" dirty="0" err="1" smtClean="0"/>
              <a:t>multimedija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45000"/>
              </a:spcAft>
            </a:pPr>
            <a:r>
              <a:rPr lang="x-none" altLang="en-US" dirty="0"/>
              <a:t>koristiti</a:t>
            </a:r>
            <a:r>
              <a:rPr lang="en-US" altLang="en-US" dirty="0">
                <a:solidFill>
                  <a:srgbClr val="FF0000"/>
                </a:solidFill>
              </a:rPr>
              <a:t> UDP</a:t>
            </a:r>
            <a:r>
              <a:rPr lang="en-US" altLang="en-US" dirty="0"/>
              <a:t> </a:t>
            </a:r>
            <a:r>
              <a:rPr lang="x-none" altLang="en-US" dirty="0"/>
              <a:t>da bi se izbegla </a:t>
            </a:r>
            <a:r>
              <a:rPr lang="en-US" altLang="en-US" dirty="0"/>
              <a:t>TCP congestion control (</a:t>
            </a:r>
            <a:r>
              <a:rPr lang="x-none" altLang="en-US" dirty="0"/>
              <a:t>kašnjenja</a:t>
            </a:r>
            <a:r>
              <a:rPr lang="en-US" altLang="en-US" dirty="0"/>
              <a:t>) </a:t>
            </a:r>
            <a:r>
              <a:rPr lang="x-none" altLang="en-US" dirty="0"/>
              <a:t>za vremenski-osetljiv saobraćaj</a:t>
            </a:r>
            <a:endParaRPr lang="en-US" altLang="en-US" dirty="0"/>
          </a:p>
          <a:p>
            <a:r>
              <a:rPr lang="x-none" altLang="en-US" dirty="0"/>
              <a:t>na klijent strani koristiti </a:t>
            </a:r>
            <a:r>
              <a:rPr lang="en-US" altLang="en-US" dirty="0">
                <a:solidFill>
                  <a:srgbClr val="FF0000"/>
                </a:solidFill>
              </a:rPr>
              <a:t>adaptive playout delay</a:t>
            </a:r>
            <a:r>
              <a:rPr lang="en-US" altLang="en-US" dirty="0"/>
              <a:t>:</a:t>
            </a:r>
            <a:endParaRPr lang="x-none" altLang="en-US" dirty="0"/>
          </a:p>
          <a:p>
            <a:pPr>
              <a:buFontTx/>
              <a:buNone/>
            </a:pPr>
            <a:r>
              <a:rPr lang="x-none" altLang="en-US" dirty="0"/>
              <a:t>	za kompenzaciju kašnjenja</a:t>
            </a:r>
            <a:endParaRPr lang="en-US" altLang="en-US" dirty="0"/>
          </a:p>
          <a:p>
            <a:r>
              <a:rPr lang="x-none" altLang="en-US" dirty="0"/>
              <a:t>na </a:t>
            </a:r>
            <a:r>
              <a:rPr lang="en-US" altLang="en-US" dirty="0"/>
              <a:t>server s</a:t>
            </a:r>
            <a:r>
              <a:rPr lang="x-none" altLang="en-US" dirty="0"/>
              <a:t>trani</a:t>
            </a:r>
            <a:r>
              <a:rPr lang="en-US" altLang="en-US" dirty="0"/>
              <a:t> </a:t>
            </a:r>
            <a:r>
              <a:rPr lang="x-none" altLang="en-US" dirty="0">
                <a:solidFill>
                  <a:srgbClr val="FF0000"/>
                </a:solidFill>
              </a:rPr>
              <a:t>podesiti</a:t>
            </a:r>
            <a:r>
              <a:rPr lang="en-US" altLang="en-US" dirty="0">
                <a:solidFill>
                  <a:srgbClr val="FF0000"/>
                </a:solidFill>
              </a:rPr>
              <a:t> stream bandwidth</a:t>
            </a:r>
            <a:r>
              <a:rPr lang="en-US" altLang="en-US" dirty="0"/>
              <a:t> </a:t>
            </a:r>
            <a:r>
              <a:rPr lang="x-none" altLang="en-US" dirty="0"/>
              <a:t>na iskoristljivu širinu opsega putanje od klijenta do servera</a:t>
            </a:r>
            <a:endParaRPr lang="en-US" altLang="en-US" dirty="0"/>
          </a:p>
          <a:p>
            <a:r>
              <a:rPr lang="x-none" altLang="en-US" dirty="0"/>
              <a:t>oporavak od grešaka</a:t>
            </a:r>
            <a:r>
              <a:rPr lang="en-US" altLang="en-US" dirty="0"/>
              <a:t> (</a:t>
            </a:r>
            <a:r>
              <a:rPr lang="x-none" altLang="en-US" dirty="0"/>
              <a:t>na vrhu</a:t>
            </a:r>
            <a:r>
              <a:rPr lang="en-US" altLang="en-US" dirty="0"/>
              <a:t> UDP</a:t>
            </a:r>
            <a:r>
              <a:rPr lang="x-none" altLang="en-US" dirty="0"/>
              <a:t>-a)</a:t>
            </a:r>
            <a:endParaRPr lang="en-US" altLang="en-US" dirty="0"/>
          </a:p>
          <a:p>
            <a:pPr lvl="1"/>
            <a:r>
              <a:rPr lang="x-none" altLang="en-US" dirty="0"/>
              <a:t>preklapanje</a:t>
            </a:r>
            <a:endParaRPr lang="en-US" altLang="en-US" dirty="0"/>
          </a:p>
          <a:p>
            <a:pPr lvl="1"/>
            <a:r>
              <a:rPr lang="en-US" altLang="en-US" dirty="0" err="1"/>
              <a:t>retransmis</a:t>
            </a:r>
            <a:r>
              <a:rPr lang="x-none" altLang="en-US" dirty="0"/>
              <a:t>ija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35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Real-Time Protocol (RTP)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RTP </a:t>
            </a:r>
            <a:r>
              <a:rPr lang="x-none" altLang="en-US" sz="2400" dirty="0" smtClean="0"/>
              <a:t>određuje strukturu paketa za pakete koji nose </a:t>
            </a:r>
            <a:r>
              <a:rPr lang="en-US" altLang="en-US" sz="2400" dirty="0" smtClean="0"/>
              <a:t>audio </a:t>
            </a:r>
            <a:r>
              <a:rPr lang="x-none" altLang="en-US" sz="2400" dirty="0" smtClean="0"/>
              <a:t>i video podatke</a:t>
            </a:r>
            <a:endParaRPr lang="en-US" altLang="en-US" sz="2400" dirty="0" smtClean="0"/>
          </a:p>
          <a:p>
            <a:r>
              <a:rPr lang="en-US" altLang="en-US" sz="2400" dirty="0" smtClean="0"/>
              <a:t>RFC 1889.</a:t>
            </a:r>
          </a:p>
          <a:p>
            <a:r>
              <a:rPr lang="en-US" altLang="en-US" sz="2400" dirty="0" smtClean="0"/>
              <a:t>RTP </a:t>
            </a:r>
            <a:r>
              <a:rPr lang="en-US" altLang="en-US" sz="2400" dirty="0" err="1" smtClean="0"/>
              <a:t>paket</a:t>
            </a:r>
            <a:r>
              <a:rPr lang="en-US" altLang="en-US" sz="2400" dirty="0" smtClean="0"/>
              <a:t> </a:t>
            </a:r>
            <a:r>
              <a:rPr lang="x-none" altLang="en-US" sz="2400" dirty="0" smtClean="0"/>
              <a:t>omogućava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en-US" altLang="en-US" sz="2000" dirty="0" smtClean="0"/>
              <a:t>payload type </a:t>
            </a:r>
            <a:r>
              <a:rPr lang="en-US" altLang="en-US" sz="2000" dirty="0" err="1" smtClean="0"/>
              <a:t>identifi</a:t>
            </a:r>
            <a:r>
              <a:rPr lang="x-none" altLang="en-US" sz="2000" dirty="0" smtClean="0"/>
              <a:t>kaciju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packet sequence numbering</a:t>
            </a:r>
          </a:p>
          <a:p>
            <a:pPr lvl="1"/>
            <a:r>
              <a:rPr lang="en-US" altLang="en-US" sz="2000" dirty="0" smtClean="0"/>
              <a:t>timestamping</a:t>
            </a:r>
            <a:endParaRPr lang="en-US" altLang="en-US" dirty="0" smtClean="0"/>
          </a:p>
          <a:p>
            <a:r>
              <a:rPr lang="en-US" altLang="en-US" dirty="0" smtClean="0"/>
              <a:t>RTP </a:t>
            </a:r>
            <a:r>
              <a:rPr lang="x-none" altLang="en-US" dirty="0" smtClean="0"/>
              <a:t>radi na krajevima sistema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RTP pa</a:t>
            </a:r>
            <a:r>
              <a:rPr lang="x-none" altLang="en-US" dirty="0" smtClean="0"/>
              <a:t>keti su enkapsulirani u </a:t>
            </a:r>
            <a:r>
              <a:rPr lang="en-US" altLang="en-US" dirty="0" smtClean="0"/>
              <a:t>UDP segment</a:t>
            </a:r>
            <a:r>
              <a:rPr lang="x-none" altLang="en-US" dirty="0" smtClean="0"/>
              <a:t>e</a:t>
            </a:r>
            <a:endParaRPr lang="en-US" altLang="en-US" dirty="0" smtClean="0"/>
          </a:p>
          <a:p>
            <a:r>
              <a:rPr lang="en-US" altLang="en-US" dirty="0" err="1" smtClean="0"/>
              <a:t>Interoperabil</a:t>
            </a:r>
            <a:r>
              <a:rPr lang="x-none" altLang="en-US" dirty="0" smtClean="0"/>
              <a:t>nost</a:t>
            </a:r>
            <a:r>
              <a:rPr lang="en-US" altLang="en-US" dirty="0" smtClean="0"/>
              <a:t>: </a:t>
            </a:r>
            <a:r>
              <a:rPr lang="x-none" altLang="en-US" dirty="0" smtClean="0"/>
              <a:t>ako dve </a:t>
            </a:r>
            <a:r>
              <a:rPr lang="en-US" altLang="en-US" dirty="0" smtClean="0"/>
              <a:t>Internet phone </a:t>
            </a:r>
            <a:r>
              <a:rPr lang="en-US" altLang="en-US" dirty="0" err="1" smtClean="0"/>
              <a:t>ap</a:t>
            </a:r>
            <a:r>
              <a:rPr lang="x-none" altLang="en-US" dirty="0" smtClean="0"/>
              <a:t>likacije startuju </a:t>
            </a:r>
            <a:r>
              <a:rPr lang="en-US" altLang="en-US" dirty="0" smtClean="0"/>
              <a:t>RTP, </a:t>
            </a:r>
            <a:r>
              <a:rPr lang="x-none" altLang="en-US" dirty="0" smtClean="0"/>
              <a:t>onda one mogu biti sposobne da rade zajedno</a:t>
            </a:r>
            <a:endParaRPr lang="en-US" alt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1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RTP </a:t>
            </a:r>
            <a:r>
              <a:rPr lang="x-none" altLang="en-US" dirty="0" smtClean="0"/>
              <a:t>radi na vrhu </a:t>
            </a:r>
            <a:r>
              <a:rPr lang="en-US" altLang="en-US" dirty="0" smtClean="0"/>
              <a:t>UDP</a:t>
            </a:r>
            <a:r>
              <a:rPr lang="x-none" altLang="en-US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Comic Sans MS" charset="0"/>
              </a:rPr>
              <a:t>RTP </a:t>
            </a:r>
            <a:r>
              <a:rPr lang="x-none" altLang="en-US" sz="2400" dirty="0" smtClean="0">
                <a:latin typeface="Comic Sans MS" charset="0"/>
              </a:rPr>
              <a:t>biblioteke obezbeđuju interfejs </a:t>
            </a:r>
            <a:r>
              <a:rPr lang="en-US" altLang="en-US" sz="2400" dirty="0" smtClean="0">
                <a:latin typeface="Comic Sans MS" charset="0"/>
              </a:rPr>
              <a:t>transport</a:t>
            </a:r>
            <a:r>
              <a:rPr lang="x-none" altLang="en-US" sz="2400" dirty="0" smtClean="0">
                <a:latin typeface="Comic Sans MS" charset="0"/>
              </a:rPr>
              <a:t>nog</a:t>
            </a:r>
            <a:r>
              <a:rPr lang="en-US" altLang="en-US" sz="2400" dirty="0" smtClean="0">
                <a:latin typeface="Comic Sans MS" charset="0"/>
              </a:rPr>
              <a:t>-</a:t>
            </a:r>
            <a:r>
              <a:rPr lang="x-none" altLang="en-US" sz="2400" dirty="0" smtClean="0">
                <a:latin typeface="Comic Sans MS" charset="0"/>
              </a:rPr>
              <a:t>sloja</a:t>
            </a:r>
            <a:endParaRPr lang="en-US" altLang="en-US" sz="2400" dirty="0" smtClean="0">
              <a:latin typeface="Comic Sans MS" charset="0"/>
            </a:endParaRPr>
          </a:p>
          <a:p>
            <a:r>
              <a:rPr lang="x-none" altLang="en-US" sz="2400" dirty="0" smtClean="0">
                <a:latin typeface="Comic Sans MS" charset="0"/>
              </a:rPr>
              <a:t>što proširuje </a:t>
            </a:r>
            <a:r>
              <a:rPr lang="en-US" altLang="en-US" sz="2400" dirty="0" smtClean="0">
                <a:latin typeface="Comic Sans MS" charset="0"/>
              </a:rPr>
              <a:t>UDP: 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Comic Sans MS" charset="0"/>
              </a:rPr>
              <a:t> </a:t>
            </a:r>
            <a:r>
              <a:rPr lang="x-none" altLang="en-US" dirty="0">
                <a:latin typeface="Comic Sans MS" charset="0"/>
              </a:rPr>
              <a:t>broj porta</a:t>
            </a:r>
            <a:r>
              <a:rPr lang="en-US" altLang="en-US" dirty="0">
                <a:latin typeface="Comic Sans MS" charset="0"/>
              </a:rPr>
              <a:t>, IP ad</a:t>
            </a:r>
            <a:r>
              <a:rPr lang="x-none" altLang="en-US" dirty="0">
                <a:latin typeface="Comic Sans MS" charset="0"/>
              </a:rPr>
              <a:t>rese</a:t>
            </a:r>
            <a:endParaRPr lang="en-US" altLang="en-US" dirty="0">
              <a:latin typeface="Comic Sans MS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latin typeface="Comic Sans MS" charset="0"/>
              </a:rPr>
              <a:t> payload type </a:t>
            </a:r>
            <a:r>
              <a:rPr lang="en-US" altLang="en-US" dirty="0" err="1">
                <a:latin typeface="Comic Sans MS" charset="0"/>
              </a:rPr>
              <a:t>identifi</a:t>
            </a:r>
            <a:r>
              <a:rPr lang="x-none" altLang="en-US" dirty="0">
                <a:latin typeface="Comic Sans MS" charset="0"/>
              </a:rPr>
              <a:t>kacija</a:t>
            </a:r>
            <a:endParaRPr lang="en-US" altLang="en-US" dirty="0">
              <a:latin typeface="Comic Sans MS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latin typeface="Comic Sans MS" charset="0"/>
              </a:rPr>
              <a:t> packet sequence numbering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Comic Sans MS" charset="0"/>
              </a:rPr>
              <a:t> time-stamping</a:t>
            </a:r>
            <a:endParaRPr lang="en-US" altLang="en-US" dirty="0"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61" y="2281238"/>
            <a:ext cx="200501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5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RTP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 smtClean="0"/>
              <a:t>Posmatramo slanje</a:t>
            </a:r>
            <a:r>
              <a:rPr lang="en-US" altLang="en-US" dirty="0" smtClean="0"/>
              <a:t> 64 kbps PCM-</a:t>
            </a:r>
            <a:r>
              <a:rPr lang="x-none" altLang="en-US" dirty="0" smtClean="0"/>
              <a:t>kodirani glas preko </a:t>
            </a:r>
            <a:r>
              <a:rPr lang="en-US" altLang="en-US" dirty="0" smtClean="0"/>
              <a:t>RTP</a:t>
            </a:r>
            <a:r>
              <a:rPr lang="x-none" altLang="en-US" dirty="0" smtClean="0"/>
              <a:t>-a</a:t>
            </a:r>
            <a:r>
              <a:rPr lang="en-US" altLang="en-US" dirty="0" smtClean="0"/>
              <a:t>. </a:t>
            </a:r>
          </a:p>
          <a:p>
            <a:r>
              <a:rPr lang="x-none" altLang="en-US" dirty="0" smtClean="0"/>
              <a:t>Aplikacija sakuplja kodirane podatke u </a:t>
            </a:r>
            <a:r>
              <a:rPr lang="en-US" altLang="en-US" dirty="0" err="1" smtClean="0"/>
              <a:t>celine</a:t>
            </a:r>
            <a:r>
              <a:rPr lang="en-US" altLang="en-US" dirty="0" smtClean="0"/>
              <a:t>-chunks, </a:t>
            </a:r>
            <a:r>
              <a:rPr lang="x-none" altLang="en-US" dirty="0" smtClean="0"/>
              <a:t>npr. svakih </a:t>
            </a:r>
            <a:r>
              <a:rPr lang="en-US" altLang="en-US" dirty="0" smtClean="0"/>
              <a:t>20 </a:t>
            </a:r>
            <a:r>
              <a:rPr lang="en-US" altLang="en-US" dirty="0" err="1" smtClean="0"/>
              <a:t>msec</a:t>
            </a:r>
            <a:r>
              <a:rPr lang="en-US" altLang="en-US" dirty="0" smtClean="0"/>
              <a:t> = 160 bytes </a:t>
            </a:r>
            <a:r>
              <a:rPr lang="en-US" altLang="en-US" dirty="0" err="1" smtClean="0"/>
              <a:t>po</a:t>
            </a:r>
            <a:r>
              <a:rPr lang="x-none" altLang="en-US" dirty="0" smtClean="0"/>
              <a:t> </a:t>
            </a:r>
            <a:r>
              <a:rPr lang="en-US" altLang="en-US" dirty="0" smtClean="0"/>
              <a:t>chunk</a:t>
            </a:r>
            <a:r>
              <a:rPr lang="x-none" altLang="en-US" dirty="0" smtClean="0"/>
              <a:t>-u</a:t>
            </a:r>
            <a:r>
              <a:rPr lang="en-US" altLang="en-US" dirty="0" smtClean="0"/>
              <a:t>. </a:t>
            </a:r>
          </a:p>
          <a:p>
            <a:r>
              <a:rPr lang="x-none" altLang="en-US" dirty="0" smtClean="0"/>
              <a:t>A</a:t>
            </a:r>
            <a:r>
              <a:rPr lang="en-US" altLang="en-US" dirty="0" err="1" smtClean="0"/>
              <a:t>udio</a:t>
            </a:r>
            <a:r>
              <a:rPr lang="en-US" altLang="en-US" dirty="0" smtClean="0"/>
              <a:t> chunk </a:t>
            </a:r>
            <a:r>
              <a:rPr lang="x-none" altLang="en-US" dirty="0" smtClean="0"/>
              <a:t>sa R</a:t>
            </a:r>
            <a:r>
              <a:rPr lang="en-US" altLang="en-US" dirty="0" smtClean="0"/>
              <a:t>TP header</a:t>
            </a:r>
            <a:r>
              <a:rPr lang="x-none" altLang="en-US" dirty="0" smtClean="0"/>
              <a:t>-om formira </a:t>
            </a:r>
            <a:r>
              <a:rPr lang="en-US" altLang="en-US" dirty="0" smtClean="0"/>
              <a:t>RTP </a:t>
            </a:r>
            <a:r>
              <a:rPr lang="en-US" altLang="en-US" dirty="0" err="1" smtClean="0"/>
              <a:t>paket</a:t>
            </a:r>
            <a:r>
              <a:rPr lang="en-US" altLang="en-US" dirty="0" smtClean="0"/>
              <a:t>, </a:t>
            </a:r>
            <a:r>
              <a:rPr lang="x-none" altLang="en-US" dirty="0" smtClean="0"/>
              <a:t>koji je enkapsuliran u </a:t>
            </a:r>
            <a:r>
              <a:rPr lang="en-US" altLang="en-US" dirty="0" smtClean="0"/>
              <a:t>UDP segment. </a:t>
            </a:r>
          </a:p>
          <a:p>
            <a:r>
              <a:rPr lang="en-US" altLang="en-US" sz="2700" dirty="0" smtClean="0"/>
              <a:t>RTP header </a:t>
            </a:r>
            <a:r>
              <a:rPr lang="x-none" altLang="en-US" sz="2700" dirty="0" smtClean="0"/>
              <a:t>pokazuje tip </a:t>
            </a:r>
            <a:r>
              <a:rPr lang="en-US" altLang="en-US" sz="2700" dirty="0" smtClean="0"/>
              <a:t>audio </a:t>
            </a:r>
            <a:r>
              <a:rPr lang="x-none" altLang="en-US" sz="2700" dirty="0" smtClean="0"/>
              <a:t>kodiranja u svakom paketu</a:t>
            </a:r>
            <a:endParaRPr lang="en-US" altLang="en-US" sz="2700" dirty="0" smtClean="0"/>
          </a:p>
          <a:p>
            <a:pPr lvl="1"/>
            <a:r>
              <a:rPr lang="en-US" altLang="en-US" dirty="0"/>
              <a:t>sender </a:t>
            </a:r>
            <a:r>
              <a:rPr lang="x-none" altLang="en-US" dirty="0"/>
              <a:t>može da menja kodiranje za vreme konferencije</a:t>
            </a:r>
            <a:r>
              <a:rPr lang="en-US" altLang="en-US" dirty="0"/>
              <a:t>. </a:t>
            </a:r>
          </a:p>
          <a:p>
            <a:r>
              <a:rPr lang="en-US" altLang="en-US" sz="2700" dirty="0" smtClean="0"/>
              <a:t>RTP header </a:t>
            </a:r>
            <a:r>
              <a:rPr lang="x-none" altLang="en-US" sz="2700" dirty="0" smtClean="0"/>
              <a:t>takođe sadrži </a:t>
            </a:r>
            <a:r>
              <a:rPr lang="en-US" altLang="en-US" sz="2700" dirty="0" smtClean="0"/>
              <a:t>sequence numbers </a:t>
            </a:r>
            <a:r>
              <a:rPr lang="x-none" altLang="en-US" sz="2700" dirty="0" smtClean="0"/>
              <a:t>i</a:t>
            </a:r>
            <a:r>
              <a:rPr lang="en-US" altLang="en-US" sz="2700" dirty="0" smtClean="0"/>
              <a:t> timestamps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190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RTP </a:t>
            </a:r>
            <a:r>
              <a:rPr lang="x-none" altLang="en-US" dirty="0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RTP </a:t>
            </a:r>
            <a:r>
              <a:rPr lang="x-none" altLang="en-US" b="1" dirty="0"/>
              <a:t>ne</a:t>
            </a:r>
            <a:r>
              <a:rPr lang="x-none" altLang="en-US" dirty="0"/>
              <a:t> </a:t>
            </a:r>
            <a:r>
              <a:rPr lang="en-GB" altLang="en-US" dirty="0" err="1"/>
              <a:t>daje</a:t>
            </a:r>
            <a:r>
              <a:rPr lang="x-none" altLang="en-US" dirty="0"/>
              <a:t> bilo kakav mehanizam za obezbeđivanje isporuke podataka za određeno vreme ili druge garancije za kvalitet servisa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/>
              <a:t>RTP </a:t>
            </a:r>
            <a:r>
              <a:rPr lang="en-US" altLang="en-US" dirty="0" err="1"/>
              <a:t>en</a:t>
            </a:r>
            <a:r>
              <a:rPr lang="x-none" altLang="en-US" dirty="0"/>
              <a:t>kapsulacija se jedino vidi na krajevima sistema</a:t>
            </a:r>
            <a:r>
              <a:rPr lang="en-US" altLang="en-US" dirty="0"/>
              <a:t>: </a:t>
            </a:r>
            <a:r>
              <a:rPr lang="x-none" altLang="en-US" dirty="0"/>
              <a:t>ona se ne vidi na ruterima između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endParaRPr lang="en-US" altLang="en-US" dirty="0"/>
          </a:p>
          <a:p>
            <a:pPr lvl="1"/>
            <a:r>
              <a:rPr lang="en-US" altLang="en-US" dirty="0" err="1"/>
              <a:t>Ruter</a:t>
            </a:r>
            <a:r>
              <a:rPr lang="x-none" altLang="en-US" dirty="0"/>
              <a:t>i koji obezbeđuju </a:t>
            </a:r>
            <a:r>
              <a:rPr lang="en-US" altLang="en-US" dirty="0"/>
              <a:t>best-effort </a:t>
            </a:r>
            <a:r>
              <a:rPr lang="en-US" altLang="en-US" dirty="0" err="1"/>
              <a:t>serv</a:t>
            </a:r>
            <a:r>
              <a:rPr lang="x-none" altLang="en-US" dirty="0"/>
              <a:t>is ne čine bilo kakav specijalan napor da bi obezbedili da </a:t>
            </a:r>
            <a:r>
              <a:rPr lang="en-US" altLang="en-US" dirty="0"/>
              <a:t>RTP pa</a:t>
            </a:r>
            <a:r>
              <a:rPr lang="x-none" altLang="en-US" dirty="0"/>
              <a:t>keti stignu na odredište za određeno vreme</a:t>
            </a:r>
            <a:r>
              <a:rPr lang="en-US" altLang="en-US" dirty="0"/>
              <a:t>.</a:t>
            </a:r>
            <a:r>
              <a:rPr lang="en-US" alt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25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RTP Header</a:t>
            </a:r>
            <a:endParaRPr lang="en-US" dirty="0"/>
          </a:p>
        </p:txBody>
      </p:sp>
      <p:pic>
        <p:nvPicPr>
          <p:cNvPr id="4" name="Picture 4" descr="rtpPack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0910"/>
            <a:ext cx="8209548" cy="9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9411" y="2117558"/>
            <a:ext cx="64609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Comic Sans MS" charset="0"/>
              </a:rPr>
              <a:t>Payload Type (7 bits):</a:t>
            </a:r>
            <a:r>
              <a:rPr lang="en-US" altLang="en-US" sz="2000" dirty="0" smtClean="0">
                <a:latin typeface="Comic Sans MS" charset="0"/>
              </a:rPr>
              <a:t> </a:t>
            </a:r>
            <a:r>
              <a:rPr lang="x-none" altLang="en-US" sz="2000" dirty="0" smtClean="0">
                <a:latin typeface="Comic Sans MS" charset="0"/>
              </a:rPr>
              <a:t>pokazuje tip kodiranja koji se tekuće koristi</a:t>
            </a:r>
            <a:r>
              <a:rPr lang="en-US" altLang="en-US" sz="2000" dirty="0" smtClean="0">
                <a:latin typeface="Comic Sans MS" charset="0"/>
              </a:rPr>
              <a:t>.</a:t>
            </a:r>
            <a:endParaRPr lang="x-none" altLang="en-US" sz="2000" dirty="0" smtClean="0">
              <a:latin typeface="Comic Sans MS" charset="0"/>
            </a:endParaRPr>
          </a:p>
          <a:p>
            <a:r>
              <a:rPr lang="x-none" altLang="en-US" sz="2000" dirty="0" smtClean="0">
                <a:latin typeface="Comic Sans MS" charset="0"/>
              </a:rPr>
              <a:t>Ako pošiljalac menja kodiranje usred konferencije</a:t>
            </a:r>
            <a:r>
              <a:rPr lang="en-US" altLang="en-US" sz="2000" dirty="0" smtClean="0">
                <a:latin typeface="Comic Sans MS" charset="0"/>
              </a:rPr>
              <a:t>, </a:t>
            </a:r>
            <a:r>
              <a:rPr lang="x-none" altLang="en-US" sz="2000" dirty="0" smtClean="0">
                <a:latin typeface="Comic Sans MS" charset="0"/>
              </a:rPr>
              <a:t>on informiše</a:t>
            </a:r>
          </a:p>
          <a:p>
            <a:r>
              <a:rPr lang="x-none" altLang="en-US" sz="2000" dirty="0" smtClean="0">
                <a:latin typeface="Comic Sans MS" charset="0"/>
              </a:rPr>
              <a:t>primaoca preko ovog </a:t>
            </a:r>
            <a:r>
              <a:rPr lang="en-US" altLang="en-US" sz="2000" dirty="0" smtClean="0">
                <a:latin typeface="Comic Sans MS" charset="0"/>
              </a:rPr>
              <a:t>payload type </a:t>
            </a:r>
            <a:r>
              <a:rPr lang="x-none" altLang="en-US" sz="2000" dirty="0" smtClean="0">
                <a:latin typeface="Comic Sans MS" charset="0"/>
              </a:rPr>
              <a:t>polja</a:t>
            </a:r>
            <a:r>
              <a:rPr lang="en-US" altLang="en-US" sz="2000" dirty="0" smtClean="0">
                <a:latin typeface="Comic Sans MS" charset="0"/>
              </a:rPr>
              <a:t>. </a:t>
            </a:r>
            <a:br>
              <a:rPr lang="en-US" altLang="en-US" sz="2000" dirty="0" smtClean="0">
                <a:latin typeface="Comic Sans MS" charset="0"/>
              </a:rPr>
            </a:br>
            <a:endParaRPr lang="en-US" altLang="en-US" sz="2000" dirty="0" smtClean="0">
              <a:latin typeface="Comic Sans MS" charset="0"/>
            </a:endParaRPr>
          </a:p>
          <a:p>
            <a:pPr lvl="1">
              <a:buFontTx/>
              <a:buChar char="•"/>
            </a:pPr>
            <a:r>
              <a:rPr lang="en-US" altLang="en-US" sz="2000" dirty="0" smtClean="0">
                <a:latin typeface="Comic Sans MS" charset="0"/>
              </a:rPr>
              <a:t>Payload type 0: PCM mu-law, 64 kbps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latin typeface="Comic Sans MS" charset="0"/>
              </a:rPr>
              <a:t>Payload type 3, GSM, 13 kbps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latin typeface="Comic Sans MS" charset="0"/>
              </a:rPr>
              <a:t>Payload type 7, LPC, 2.4 kbps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latin typeface="Comic Sans MS" charset="0"/>
              </a:rPr>
              <a:t>Payload type 26, Motion JPEG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latin typeface="Comic Sans MS" charset="0"/>
              </a:rPr>
              <a:t>Payload type 31. H.261</a:t>
            </a:r>
          </a:p>
          <a:p>
            <a:pPr lvl="1">
              <a:buFontTx/>
              <a:buChar char="•"/>
            </a:pPr>
            <a:r>
              <a:rPr lang="en-US" altLang="en-US" sz="2000" dirty="0" smtClean="0">
                <a:latin typeface="Comic Sans MS" charset="0"/>
              </a:rPr>
              <a:t>Payload type 33, MPEG2 video</a:t>
            </a:r>
          </a:p>
          <a:p>
            <a:pPr lvl="1"/>
            <a:endParaRPr lang="en-US" altLang="en-US" sz="2000" dirty="0" smtClean="0">
              <a:latin typeface="Comic Sans MS" charset="0"/>
            </a:endParaRPr>
          </a:p>
          <a:p>
            <a:r>
              <a:rPr lang="en-US" altLang="en-US" sz="2000" b="1" dirty="0" smtClean="0">
                <a:latin typeface="Comic Sans MS" charset="0"/>
              </a:rPr>
              <a:t>Sequence Number (16 bits):</a:t>
            </a:r>
          </a:p>
          <a:p>
            <a:r>
              <a:rPr lang="en-US" altLang="en-US" sz="2000" b="1" dirty="0" smtClean="0">
                <a:latin typeface="Comic Sans MS" charset="0"/>
              </a:rPr>
              <a:t>...</a:t>
            </a:r>
            <a:endParaRPr lang="en-US" alt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57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 Time Control Protocol (RTCP)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x-none" altLang="en-US" sz="2000" dirty="0"/>
              <a:t>Radi u spoju sa </a:t>
            </a:r>
            <a:r>
              <a:rPr lang="en-US" altLang="en-US" sz="2000" dirty="0"/>
              <a:t>RTP</a:t>
            </a:r>
            <a:r>
              <a:rPr lang="x-none" altLang="en-US" sz="2000" dirty="0"/>
              <a:t>-om</a:t>
            </a:r>
            <a:r>
              <a:rPr lang="en-US" altLang="en-US" sz="2000" dirty="0"/>
              <a:t>. </a:t>
            </a:r>
          </a:p>
          <a:p>
            <a:r>
              <a:rPr lang="x-none" altLang="en-US" sz="2000" dirty="0"/>
              <a:t>Svaki učesnik u </a:t>
            </a:r>
            <a:r>
              <a:rPr lang="en-US" altLang="en-US" sz="2000" dirty="0"/>
              <a:t>RTP </a:t>
            </a:r>
            <a:r>
              <a:rPr lang="en-US" altLang="en-US" sz="2000" dirty="0" err="1"/>
              <a:t>ses</a:t>
            </a:r>
            <a:r>
              <a:rPr lang="x-none" altLang="en-US" sz="2000" dirty="0"/>
              <a:t>iji periodično transmi</a:t>
            </a:r>
            <a:r>
              <a:rPr lang="en-US" altLang="en-US" sz="2000" dirty="0"/>
              <a:t>t</a:t>
            </a:r>
            <a:r>
              <a:rPr lang="x-none" altLang="en-US" sz="2000" dirty="0"/>
              <a:t>uje</a:t>
            </a:r>
            <a:r>
              <a:rPr lang="en-US" altLang="en-US" sz="2000" dirty="0"/>
              <a:t> RTCP </a:t>
            </a:r>
            <a:r>
              <a:rPr lang="x-none" altLang="en-US" sz="2000" dirty="0"/>
              <a:t>kontrolne pakete svim ostalim učesnicima</a:t>
            </a:r>
            <a:r>
              <a:rPr lang="en-US" altLang="en-US" sz="2000" dirty="0"/>
              <a:t>.</a:t>
            </a:r>
          </a:p>
          <a:p>
            <a:r>
              <a:rPr lang="x-none" altLang="en-US" sz="2000" dirty="0"/>
              <a:t>Svaki </a:t>
            </a:r>
            <a:r>
              <a:rPr lang="en-US" altLang="en-US" sz="2000" dirty="0"/>
              <a:t>RTCP pa</a:t>
            </a:r>
            <a:r>
              <a:rPr lang="x-none" altLang="en-US" sz="2000" dirty="0"/>
              <a:t>ket sadrži </a:t>
            </a:r>
            <a:r>
              <a:rPr lang="en-US" altLang="en-US" sz="2000" dirty="0"/>
              <a:t>sender </a:t>
            </a:r>
            <a:r>
              <a:rPr lang="x-none" altLang="en-US" sz="2000" dirty="0"/>
              <a:t>i</a:t>
            </a:r>
            <a:r>
              <a:rPr lang="en-US" altLang="en-US" sz="2000" dirty="0"/>
              <a:t>/</a:t>
            </a:r>
            <a:r>
              <a:rPr lang="x-none" altLang="en-US" sz="2000" dirty="0"/>
              <a:t>ili </a:t>
            </a:r>
            <a:r>
              <a:rPr lang="en-US" altLang="en-US" sz="2000" dirty="0"/>
              <a:t>receiver </a:t>
            </a:r>
            <a:r>
              <a:rPr lang="x-none" altLang="en-US" sz="2000" dirty="0" smtClean="0"/>
              <a:t>izveštaje-statistiku</a:t>
            </a:r>
            <a:endParaRPr lang="en-US" altLang="en-US" sz="2000" dirty="0" smtClean="0"/>
          </a:p>
          <a:p>
            <a:endParaRPr lang="en-US" altLang="en-US" sz="20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38200" y="3129171"/>
            <a:ext cx="7259053" cy="174424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err="1" smtClean="0"/>
              <a:t>Statisti</a:t>
            </a:r>
            <a:r>
              <a:rPr lang="x-none" altLang="en-US" sz="2000" dirty="0" smtClean="0"/>
              <a:t>ka uključuje broj poslatih paketa</a:t>
            </a:r>
            <a:r>
              <a:rPr lang="en-US" altLang="en-US" sz="2000" dirty="0" smtClean="0"/>
              <a:t>, </a:t>
            </a:r>
            <a:r>
              <a:rPr lang="x-none" altLang="en-US" sz="2000" dirty="0" smtClean="0"/>
              <a:t>broj izgubljenih paketa</a:t>
            </a:r>
            <a:r>
              <a:rPr lang="en-US" altLang="en-US" sz="2000" dirty="0" smtClean="0"/>
              <a:t>, </a:t>
            </a:r>
            <a:r>
              <a:rPr lang="x-none" altLang="en-US" sz="2000" dirty="0" smtClean="0"/>
              <a:t>međudolazni </a:t>
            </a:r>
            <a:r>
              <a:rPr lang="en-US" altLang="en-US" sz="2000" dirty="0" smtClean="0"/>
              <a:t>jitter, </a:t>
            </a:r>
            <a:r>
              <a:rPr lang="x-none" altLang="en-US" sz="2000" dirty="0" smtClean="0"/>
              <a:t>itd.</a:t>
            </a:r>
            <a:endParaRPr lang="en-US" altLang="en-US" sz="2000" dirty="0" smtClean="0"/>
          </a:p>
          <a:p>
            <a:r>
              <a:rPr lang="x-none" altLang="en-US" sz="2000" dirty="0" smtClean="0"/>
              <a:t>Povratna sprega može da se koristi za kontrolu performansi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Pošiljalac može da modifikuje svoje transmisije koristeći povratnu spregu-</a:t>
            </a:r>
            <a:r>
              <a:rPr lang="en-US" altLang="en-US" sz="2000" dirty="0" smtClean="0"/>
              <a:t>feedback</a:t>
            </a:r>
            <a:endParaRPr lang="en-US" altLang="en-US" sz="2000" dirty="0"/>
          </a:p>
        </p:txBody>
      </p:sp>
      <p:pic>
        <p:nvPicPr>
          <p:cNvPr id="6" name="Picture 5" descr="kurose_320719_c07f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81" y="4523874"/>
            <a:ext cx="5288962" cy="208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82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RTCP</a:t>
            </a:r>
            <a:endParaRPr lang="en-US" dirty="0"/>
          </a:p>
        </p:txBody>
      </p:sp>
      <p:pic>
        <p:nvPicPr>
          <p:cNvPr id="4" name="Picture 4" descr="kurose_320719_c07f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483764"/>
            <a:ext cx="3320716" cy="260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6063" y="4259179"/>
            <a:ext cx="990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omic Sans MS" charset="0"/>
              </a:rPr>
              <a:t>- </a:t>
            </a:r>
            <a:r>
              <a:rPr lang="x-none" altLang="en-US" dirty="0" smtClean="0">
                <a:latin typeface="Comic Sans MS" charset="0"/>
              </a:rPr>
              <a:t>Za jednu </a:t>
            </a:r>
            <a:r>
              <a:rPr lang="en-US" altLang="en-US" dirty="0" smtClean="0">
                <a:latin typeface="Comic Sans MS" charset="0"/>
              </a:rPr>
              <a:t>RTP </a:t>
            </a:r>
            <a:r>
              <a:rPr lang="en-US" altLang="en-US" dirty="0" err="1" smtClean="0">
                <a:latin typeface="Comic Sans MS" charset="0"/>
              </a:rPr>
              <a:t>ses</a:t>
            </a:r>
            <a:r>
              <a:rPr lang="x-none" altLang="en-US" dirty="0" smtClean="0">
                <a:latin typeface="Comic Sans MS" charset="0"/>
              </a:rPr>
              <a:t>iju postoji tipično jedna </a:t>
            </a:r>
            <a:r>
              <a:rPr lang="en-US" altLang="en-US" dirty="0" smtClean="0">
                <a:latin typeface="Comic Sans MS" charset="0"/>
              </a:rPr>
              <a:t>multicast ad</a:t>
            </a:r>
            <a:r>
              <a:rPr lang="x-none" altLang="en-US" dirty="0" smtClean="0">
                <a:latin typeface="Comic Sans MS" charset="0"/>
              </a:rPr>
              <a:t>resa</a:t>
            </a:r>
            <a:r>
              <a:rPr lang="en-US" altLang="en-US" dirty="0" smtClean="0">
                <a:latin typeface="Comic Sans MS" charset="0"/>
              </a:rPr>
              <a:t>; </a:t>
            </a:r>
            <a:r>
              <a:rPr lang="x-none" altLang="en-US" dirty="0" smtClean="0">
                <a:latin typeface="Comic Sans MS" charset="0"/>
              </a:rPr>
              <a:t>svi </a:t>
            </a:r>
            <a:r>
              <a:rPr lang="en-US" altLang="en-US" dirty="0" smtClean="0">
                <a:latin typeface="Comic Sans MS" charset="0"/>
              </a:rPr>
              <a:t>RTP </a:t>
            </a:r>
            <a:br>
              <a:rPr lang="en-US" altLang="en-US" dirty="0" smtClean="0">
                <a:latin typeface="Comic Sans MS" charset="0"/>
              </a:rPr>
            </a:br>
            <a:r>
              <a:rPr lang="x-none" altLang="en-US" dirty="0" smtClean="0">
                <a:latin typeface="Comic Sans MS" charset="0"/>
              </a:rPr>
              <a:t>i </a:t>
            </a:r>
            <a:r>
              <a:rPr lang="en-US" altLang="en-US" dirty="0" smtClean="0">
                <a:latin typeface="Comic Sans MS" charset="0"/>
              </a:rPr>
              <a:t>RTCP pa</a:t>
            </a:r>
            <a:r>
              <a:rPr lang="x-none" altLang="en-US" dirty="0" smtClean="0">
                <a:latin typeface="Comic Sans MS" charset="0"/>
              </a:rPr>
              <a:t>keti koji pripadaju toj sesiji koriste tu </a:t>
            </a:r>
            <a:r>
              <a:rPr lang="en-US" altLang="en-US" dirty="0" smtClean="0">
                <a:latin typeface="Comic Sans MS" charset="0"/>
              </a:rPr>
              <a:t>multicast ad</a:t>
            </a:r>
            <a:r>
              <a:rPr lang="x-none" altLang="en-US" dirty="0" smtClean="0">
                <a:latin typeface="Comic Sans MS" charset="0"/>
              </a:rPr>
              <a:t>resu</a:t>
            </a:r>
            <a:r>
              <a:rPr lang="en-US" altLang="en-US" dirty="0" smtClean="0">
                <a:latin typeface="Comic Sans MS" charset="0"/>
              </a:rPr>
              <a:t>. </a:t>
            </a:r>
          </a:p>
          <a:p>
            <a:endParaRPr lang="en-US" altLang="en-US" dirty="0" smtClean="0">
              <a:latin typeface="Comic Sans MS" charset="0"/>
            </a:endParaRPr>
          </a:p>
          <a:p>
            <a:r>
              <a:rPr lang="en-US" altLang="en-US" dirty="0" smtClean="0">
                <a:latin typeface="Comic Sans MS" charset="0"/>
              </a:rPr>
              <a:t>- RTP </a:t>
            </a:r>
            <a:r>
              <a:rPr lang="x-none" altLang="en-US" dirty="0" smtClean="0">
                <a:latin typeface="Comic Sans MS" charset="0"/>
              </a:rPr>
              <a:t>i</a:t>
            </a:r>
            <a:r>
              <a:rPr lang="en-US" altLang="en-US" dirty="0" smtClean="0">
                <a:latin typeface="Comic Sans MS" charset="0"/>
              </a:rPr>
              <a:t> RTCP pa</a:t>
            </a:r>
            <a:r>
              <a:rPr lang="x-none" altLang="en-US" dirty="0" smtClean="0">
                <a:latin typeface="Comic Sans MS" charset="0"/>
              </a:rPr>
              <a:t>keti se razlikuju međusobno po različitim brojevima portova (+1)</a:t>
            </a:r>
            <a:r>
              <a:rPr lang="en-US" altLang="en-US" dirty="0" smtClean="0">
                <a:latin typeface="Comic Sans MS" charset="0"/>
              </a:rPr>
              <a:t>. </a:t>
            </a:r>
          </a:p>
          <a:p>
            <a:endParaRPr lang="en-US" altLang="en-US" dirty="0" smtClean="0">
              <a:latin typeface="Comic Sans MS" charset="0"/>
            </a:endParaRPr>
          </a:p>
          <a:p>
            <a:r>
              <a:rPr lang="en-US" altLang="en-US" dirty="0" smtClean="0">
                <a:latin typeface="Comic Sans MS" charset="0"/>
              </a:rPr>
              <a:t>- </a:t>
            </a:r>
            <a:r>
              <a:rPr lang="x-none" altLang="en-US" dirty="0" smtClean="0">
                <a:latin typeface="Comic Sans MS" charset="0"/>
              </a:rPr>
              <a:t>Da bi ograničili saobraćaj, svaki učesnik smanjuje svoj </a:t>
            </a:r>
            <a:r>
              <a:rPr lang="en-US" altLang="en-US" dirty="0" smtClean="0">
                <a:latin typeface="Comic Sans MS" charset="0"/>
              </a:rPr>
              <a:t>RTCP </a:t>
            </a:r>
            <a:r>
              <a:rPr lang="x-none" altLang="en-US" dirty="0" smtClean="0">
                <a:latin typeface="Comic Sans MS" charset="0"/>
              </a:rPr>
              <a:t>saobraćaj kako se broj učesnika na konferenciji povećava.</a:t>
            </a:r>
            <a:endParaRPr lang="en-US" alt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7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Streaming </a:t>
            </a:r>
            <a:r>
              <a:rPr lang="x-none" altLang="en-US" dirty="0" smtClean="0"/>
              <a:t>uskladištenih</a:t>
            </a:r>
            <a:br>
              <a:rPr lang="x-none" altLang="en-US" dirty="0" smtClean="0"/>
            </a:br>
            <a:r>
              <a:rPr lang="en-US" altLang="en-US" dirty="0" smtClean="0"/>
              <a:t>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</a:t>
            </a:r>
            <a:r>
              <a:rPr lang="en-US" altLang="en-US" dirty="0" smtClean="0"/>
              <a:t>a</a:t>
            </a:r>
            <a:r>
              <a:rPr lang="x-none" altLang="en-US" dirty="0" smtClean="0"/>
              <a:t>nih aplikacija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Streaming: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err="1" smtClean="0"/>
              <a:t>medi</a:t>
            </a:r>
            <a:r>
              <a:rPr lang="x-none" altLang="en-US" dirty="0" smtClean="0"/>
              <a:t>j</a:t>
            </a:r>
            <a:r>
              <a:rPr lang="en-US" altLang="en-US" dirty="0" smtClean="0"/>
              <a:t>a</a:t>
            </a:r>
            <a:r>
              <a:rPr lang="x-none" altLang="en-US" dirty="0" smtClean="0"/>
              <a:t>lna aplikacija</a:t>
            </a:r>
            <a:r>
              <a:rPr lang="en-US" altLang="en-US" dirty="0" smtClean="0"/>
              <a:t> </a:t>
            </a:r>
            <a:r>
              <a:rPr lang="x-none" altLang="en-US" dirty="0" smtClean="0"/>
              <a:t>uskladištena na izvoru</a:t>
            </a:r>
            <a:endParaRPr lang="en-US" altLang="en-US" dirty="0" smtClean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transmit</a:t>
            </a:r>
            <a:r>
              <a:rPr lang="x-none" altLang="en-US" dirty="0" smtClean="0"/>
              <a:t>ovana do klijenta</a:t>
            </a:r>
            <a:endParaRPr lang="en-US" altLang="en-US" dirty="0" smtClean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streaming: </a:t>
            </a:r>
            <a:r>
              <a:rPr lang="x-none" altLang="en-US" dirty="0" smtClean="0"/>
              <a:t>klijentovo preslušavanje ili gledanje - </a:t>
            </a:r>
            <a:r>
              <a:rPr lang="en-US" altLang="en-US" dirty="0" smtClean="0"/>
              <a:t>playout </a:t>
            </a:r>
            <a:r>
              <a:rPr lang="x-none" altLang="en-US" dirty="0" smtClean="0"/>
              <a:t>počinje </a:t>
            </a:r>
            <a:r>
              <a:rPr lang="x-none" altLang="en-US" i="1" dirty="0" smtClean="0"/>
              <a:t>pre</a:t>
            </a:r>
            <a:r>
              <a:rPr lang="en-US" altLang="en-US" dirty="0" smtClean="0"/>
              <a:t> </a:t>
            </a:r>
            <a:r>
              <a:rPr lang="x-none" altLang="en-US" dirty="0" smtClean="0"/>
              <a:t>nego što svi podaci stignu</a:t>
            </a:r>
            <a:endParaRPr lang="sr-Latn-RS" altLang="en-US" dirty="0" smtClean="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dirty="0" smtClean="0"/>
          </a:p>
          <a:p>
            <a:r>
              <a:rPr lang="x-none" altLang="en-US" dirty="0" smtClean="0"/>
              <a:t>vremenska ograničenja za podatke koji još uvek treba da se prenesu nisu toliko stroga kao kod aplikacija "uživo", interaktivnih aplikacija kao što su telefoniranje preko Interneta i video konferensing.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77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RTCP Bandwidth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1690688"/>
            <a:ext cx="10543172" cy="1901491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RTCP </a:t>
            </a:r>
            <a:r>
              <a:rPr lang="x-none" altLang="en-US" sz="2000" dirty="0" smtClean="0"/>
              <a:t>pokušava da ograniči svoj saobraćaj na </a:t>
            </a:r>
            <a:r>
              <a:rPr lang="en-US" altLang="en-US" sz="2000" dirty="0" smtClean="0"/>
              <a:t>5% </a:t>
            </a:r>
            <a:r>
              <a:rPr lang="x-none" altLang="en-US" sz="2000" dirty="0" smtClean="0"/>
              <a:t>širine opsega sesije</a:t>
            </a:r>
            <a:r>
              <a:rPr lang="en-US" altLang="en-US" sz="2000" dirty="0" smtClean="0"/>
              <a:t>.</a:t>
            </a:r>
          </a:p>
          <a:p>
            <a:pPr>
              <a:buFontTx/>
              <a:buNone/>
            </a:pPr>
            <a:r>
              <a:rPr lang="x-none" altLang="en-US" sz="2000" u="sng" dirty="0" smtClean="0">
                <a:solidFill>
                  <a:srgbClr val="FF0000"/>
                </a:solidFill>
              </a:rPr>
              <a:t>Primer</a:t>
            </a:r>
            <a:r>
              <a:rPr lang="en-US" altLang="en-US" sz="2000" dirty="0" smtClean="0"/>
              <a:t> </a:t>
            </a:r>
          </a:p>
          <a:p>
            <a:r>
              <a:rPr lang="x-none" altLang="en-US" sz="2000" dirty="0" smtClean="0"/>
              <a:t>Pretpostavimo da jedan </a:t>
            </a:r>
            <a:r>
              <a:rPr lang="en-US" altLang="en-US" sz="2000" dirty="0" smtClean="0"/>
              <a:t>sender</a:t>
            </a:r>
            <a:r>
              <a:rPr lang="x-none" altLang="en-US" sz="2000" dirty="0" smtClean="0"/>
              <a:t> šalje </a:t>
            </a:r>
            <a:r>
              <a:rPr lang="en-US" altLang="en-US" sz="2000" dirty="0" smtClean="0"/>
              <a:t>video </a:t>
            </a:r>
            <a:r>
              <a:rPr lang="x-none" altLang="en-US" sz="2000" dirty="0" smtClean="0"/>
              <a:t>brzinom od </a:t>
            </a:r>
            <a:r>
              <a:rPr lang="en-US" altLang="en-US" sz="2000" dirty="0" smtClean="0"/>
              <a:t>2 Mbps. RTCP </a:t>
            </a:r>
            <a:r>
              <a:rPr lang="x-none" altLang="en-US" sz="2000" dirty="0" smtClean="0"/>
              <a:t>pokušava da ograniči svoj saobraćaj na </a:t>
            </a:r>
            <a:r>
              <a:rPr lang="en-US" altLang="en-US" sz="2000" dirty="0" smtClean="0"/>
              <a:t>100 Kbps. </a:t>
            </a:r>
          </a:p>
          <a:p>
            <a:r>
              <a:rPr lang="en-US" altLang="en-US" sz="2000" dirty="0" smtClean="0"/>
              <a:t>RTCP </a:t>
            </a:r>
            <a:r>
              <a:rPr lang="x-none" altLang="en-US" sz="2000" dirty="0" smtClean="0"/>
              <a:t>daje</a:t>
            </a:r>
            <a:r>
              <a:rPr lang="en-US" altLang="en-US" sz="2000" dirty="0" smtClean="0"/>
              <a:t> 75% </a:t>
            </a:r>
            <a:r>
              <a:rPr lang="x-none" altLang="en-US" sz="2000" dirty="0" smtClean="0"/>
              <a:t>od ove brzine primaocu</a:t>
            </a:r>
            <a:r>
              <a:rPr lang="en-US" altLang="en-US" sz="2000" dirty="0" smtClean="0"/>
              <a:t>; </a:t>
            </a:r>
            <a:r>
              <a:rPr lang="x-none" altLang="en-US" sz="2000" dirty="0" smtClean="0"/>
              <a:t>preostalih </a:t>
            </a:r>
            <a:r>
              <a:rPr lang="en-US" altLang="en-US" sz="2000" dirty="0" smtClean="0"/>
              <a:t>25% </a:t>
            </a:r>
            <a:r>
              <a:rPr lang="x-none" altLang="en-US" sz="2000" dirty="0" smtClean="0"/>
              <a:t>pošiljaocu</a:t>
            </a:r>
            <a:endParaRPr lang="en-US" altLang="en-US" sz="2000" dirty="0" smtClean="0"/>
          </a:p>
          <a:p>
            <a:endParaRPr lang="en-US" altLang="en-US" sz="18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38199" y="3727116"/>
            <a:ext cx="10676021" cy="279308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75 kbps </a:t>
            </a:r>
            <a:r>
              <a:rPr lang="x-none" altLang="en-US" sz="2000" dirty="0" smtClean="0"/>
              <a:t>se podjednako deli između primaoca</a:t>
            </a:r>
            <a:r>
              <a:rPr lang="en-US" altLang="en-US" sz="2000" dirty="0" smtClean="0"/>
              <a:t>: </a:t>
            </a:r>
          </a:p>
          <a:p>
            <a:pPr lvl="1"/>
            <a:r>
              <a:rPr lang="x-none" altLang="en-US" dirty="0" smtClean="0"/>
              <a:t>Sa</a:t>
            </a:r>
            <a:r>
              <a:rPr lang="en-US" altLang="en-US" dirty="0" smtClean="0"/>
              <a:t> R </a:t>
            </a:r>
            <a:r>
              <a:rPr lang="x-none" altLang="en-US" dirty="0" smtClean="0"/>
              <a:t>primaoca</a:t>
            </a:r>
            <a:r>
              <a:rPr lang="en-US" altLang="en-US" dirty="0" smtClean="0"/>
              <a:t>, </a:t>
            </a:r>
            <a:r>
              <a:rPr lang="x-none" altLang="en-US" dirty="0" smtClean="0"/>
              <a:t>svaki primalac dobije da pošalje </a:t>
            </a:r>
            <a:r>
              <a:rPr lang="en-US" altLang="en-US" dirty="0" smtClean="0"/>
              <a:t>RTCP </a:t>
            </a:r>
            <a:r>
              <a:rPr lang="x-none" altLang="en-US" dirty="0" smtClean="0"/>
              <a:t>saobraćaj na </a:t>
            </a:r>
            <a:r>
              <a:rPr lang="en-US" altLang="en-US" dirty="0" smtClean="0"/>
              <a:t>75/R kbps. </a:t>
            </a:r>
          </a:p>
          <a:p>
            <a:r>
              <a:rPr lang="x-none" altLang="en-US" sz="2000" dirty="0" smtClean="0"/>
              <a:t>Pošiljalac dobija za slanje </a:t>
            </a:r>
            <a:r>
              <a:rPr lang="en-US" altLang="en-US" sz="2000" dirty="0" smtClean="0"/>
              <a:t>RTCP traffic </a:t>
            </a:r>
            <a:r>
              <a:rPr lang="x-none" altLang="en-US" sz="2000" dirty="0" smtClean="0"/>
              <a:t>na</a:t>
            </a:r>
            <a:r>
              <a:rPr lang="en-US" altLang="en-US" sz="2000" dirty="0" smtClean="0"/>
              <a:t> 25 kbps.</a:t>
            </a:r>
            <a:r>
              <a:rPr lang="en-US" altLang="en-US" sz="2400" dirty="0" smtClean="0"/>
              <a:t> </a:t>
            </a:r>
          </a:p>
          <a:p>
            <a:r>
              <a:rPr lang="x-none" altLang="en-US" sz="2000" dirty="0" smtClean="0"/>
              <a:t>Učesnik određuje </a:t>
            </a:r>
            <a:r>
              <a:rPr lang="en-US" altLang="en-US" sz="2000" dirty="0" smtClean="0"/>
              <a:t>RTCP pa</a:t>
            </a:r>
            <a:r>
              <a:rPr lang="x-none" altLang="en-US" sz="2000" dirty="0" smtClean="0"/>
              <a:t>c</a:t>
            </a:r>
            <a:r>
              <a:rPr lang="en-US" altLang="en-US" sz="2000" dirty="0" err="1" smtClean="0"/>
              <a:t>ket</a:t>
            </a:r>
            <a:r>
              <a:rPr lang="en-US" altLang="en-US" sz="2000" dirty="0" smtClean="0"/>
              <a:t> transmission period </a:t>
            </a:r>
            <a:r>
              <a:rPr lang="x-none" altLang="en-US" sz="2000" dirty="0" smtClean="0"/>
              <a:t>proračunavajući srednju vrednost veličine</a:t>
            </a:r>
            <a:r>
              <a:rPr lang="en-US" altLang="en-US" sz="2000" dirty="0" smtClean="0"/>
              <a:t> RTCP </a:t>
            </a:r>
            <a:r>
              <a:rPr lang="en-US" altLang="en-US" sz="2000" dirty="0" err="1" smtClean="0"/>
              <a:t>paket</a:t>
            </a:r>
            <a:r>
              <a:rPr lang="x-none" altLang="en-US" sz="2000" dirty="0" smtClean="0"/>
              <a:t>a</a:t>
            </a:r>
            <a:r>
              <a:rPr lang="en-US" altLang="en-US" sz="2000" dirty="0" smtClean="0"/>
              <a:t> (</a:t>
            </a:r>
            <a:r>
              <a:rPr lang="x-none" altLang="en-US" sz="2000" dirty="0" smtClean="0"/>
              <a:t>kroz celu sesiju</a:t>
            </a:r>
            <a:r>
              <a:rPr lang="en-US" altLang="en-US" sz="2000" dirty="0" smtClean="0"/>
              <a:t>) </a:t>
            </a:r>
            <a:r>
              <a:rPr lang="x-none" altLang="en-US" sz="2000" dirty="0" smtClean="0"/>
              <a:t>i deleći je sa alociranom brzinom.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35615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Session Initiation Protocol </a:t>
            </a:r>
            <a:r>
              <a:rPr lang="x-none" altLang="en-US" dirty="0" smtClean="0"/>
              <a:t>- </a:t>
            </a:r>
            <a:r>
              <a:rPr lang="en-US" altLang="en-US" dirty="0" smtClean="0"/>
              <a:t>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altLang="en-US" dirty="0"/>
              <a:t>Protokol za inicijalizaciju sesije</a:t>
            </a:r>
            <a:endParaRPr lang="en-US" altLang="en-US" dirty="0"/>
          </a:p>
          <a:p>
            <a:r>
              <a:rPr lang="en-US" altLang="en-US" dirty="0" smtClean="0"/>
              <a:t>IETF</a:t>
            </a:r>
            <a:endParaRPr lang="en-US" altLang="en-US" sz="900" dirty="0" smtClean="0"/>
          </a:p>
          <a:p>
            <a:pPr>
              <a:buFontTx/>
              <a:buNone/>
            </a:pPr>
            <a:r>
              <a:rPr lang="en-US" altLang="en-US" u="sng" dirty="0">
                <a:solidFill>
                  <a:srgbClr val="FF0000"/>
                </a:solidFill>
              </a:rPr>
              <a:t>SIP </a:t>
            </a:r>
            <a:r>
              <a:rPr lang="x-none" altLang="en-US" u="sng" dirty="0">
                <a:solidFill>
                  <a:srgbClr val="FF0000"/>
                </a:solidFill>
              </a:rPr>
              <a:t>dugoročna vizija</a:t>
            </a:r>
            <a:endParaRPr lang="en-US" altLang="en-US" dirty="0"/>
          </a:p>
          <a:p>
            <a:r>
              <a:rPr lang="x-none" altLang="en-US" dirty="0"/>
              <a:t>Zamislimo da svi telefonski pozivi i pozivi video konferencija idu preko </a:t>
            </a:r>
            <a:r>
              <a:rPr lang="en-US" altLang="en-US" dirty="0"/>
              <a:t>Internet</a:t>
            </a:r>
            <a:r>
              <a:rPr lang="x-none" altLang="en-US" dirty="0"/>
              <a:t>-a</a:t>
            </a:r>
            <a:endParaRPr lang="en-US" altLang="en-US" dirty="0"/>
          </a:p>
          <a:p>
            <a:r>
              <a:rPr lang="x-none" altLang="en-US" dirty="0"/>
              <a:t>Ljudi se identifikuju po imenima ili </a:t>
            </a:r>
            <a:r>
              <a:rPr lang="en-US" altLang="en-US" dirty="0"/>
              <a:t>e-mail ad</a:t>
            </a:r>
            <a:r>
              <a:rPr lang="x-none" altLang="en-US" dirty="0"/>
              <a:t>resama radije nego po telefonskim brojevima</a:t>
            </a:r>
            <a:r>
              <a:rPr lang="en-US" altLang="en-US" dirty="0"/>
              <a:t>.</a:t>
            </a:r>
          </a:p>
          <a:p>
            <a:r>
              <a:rPr lang="x-none" altLang="en-US" dirty="0"/>
              <a:t>Možete naći pozivaoca bez obzira gde je ili koji IP uređaj pozivalac trenutno koristi.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9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SIP </a:t>
            </a:r>
            <a:r>
              <a:rPr lang="x-none" altLang="en-US" dirty="0" smtClean="0"/>
              <a:t>servisi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sz="2400" dirty="0" smtClean="0"/>
              <a:t>Postavljanje poziva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Obezbeđuje mehanizme za pozivaoca da upozna pozvanog da želi da uspostavi poziv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Obezbeđuje mehanizme</a:t>
            </a:r>
            <a:r>
              <a:rPr lang="en-US" altLang="en-US" sz="2000" dirty="0" smtClean="0"/>
              <a:t> </a:t>
            </a:r>
            <a:r>
              <a:rPr lang="x-none" altLang="en-US" sz="2000" dirty="0" smtClean="0"/>
              <a:t>da se pozivalac i pozvani mogu složiti oko tipa medija i kodiranja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x-none" altLang="en-US" sz="2000" dirty="0" smtClean="0"/>
              <a:t>Obezbeđuje mehanizme</a:t>
            </a:r>
            <a:r>
              <a:rPr lang="en-US" altLang="en-US" sz="2000" dirty="0" smtClean="0"/>
              <a:t> </a:t>
            </a:r>
            <a:r>
              <a:rPr lang="x-none" altLang="en-US" sz="2000" dirty="0" smtClean="0"/>
              <a:t>za završetak poziva</a:t>
            </a:r>
            <a:endParaRPr lang="en-US" altLang="en-US" dirty="0" smtClean="0"/>
          </a:p>
          <a:p>
            <a:r>
              <a:rPr lang="x-none" altLang="en-US" sz="2400" dirty="0" smtClean="0"/>
              <a:t>Obezbeđuje tekuću</a:t>
            </a:r>
            <a:r>
              <a:rPr lang="en-US" altLang="en-US" sz="2400" dirty="0" smtClean="0"/>
              <a:t> IP ad</a:t>
            </a:r>
            <a:r>
              <a:rPr lang="x-none" altLang="en-US" sz="2400" dirty="0" smtClean="0"/>
              <a:t>resu pozivaoca</a:t>
            </a:r>
            <a:r>
              <a:rPr lang="en-US" altLang="en-US" sz="2400" dirty="0" smtClean="0"/>
              <a:t>.</a:t>
            </a:r>
          </a:p>
          <a:p>
            <a:pPr lvl="1"/>
            <a:r>
              <a:rPr lang="en-US" altLang="en-US" sz="2000" dirty="0" smtClean="0"/>
              <a:t>Map</a:t>
            </a:r>
            <a:r>
              <a:rPr lang="x-none" altLang="en-US" sz="2000" dirty="0" smtClean="0"/>
              <a:t>ira m</a:t>
            </a:r>
            <a:r>
              <a:rPr lang="en-US" altLang="en-US" sz="2000" dirty="0" err="1" smtClean="0"/>
              <a:t>nemoni</a:t>
            </a:r>
            <a:r>
              <a:rPr lang="x-none" altLang="en-US" sz="2000" dirty="0" smtClean="0"/>
              <a:t>čki identifikator na tekuću IP adresu</a:t>
            </a:r>
            <a:endParaRPr lang="en-US" altLang="en-US" sz="2000" dirty="0" smtClean="0"/>
          </a:p>
          <a:p>
            <a:r>
              <a:rPr lang="x-none" altLang="en-US" sz="2400" dirty="0" smtClean="0"/>
              <a:t>Upravljanje pozivom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Dodaje nove m</a:t>
            </a:r>
            <a:r>
              <a:rPr lang="en-US" altLang="en-US" sz="2000" dirty="0" err="1" smtClean="0"/>
              <a:t>edia</a:t>
            </a:r>
            <a:r>
              <a:rPr lang="en-US" altLang="en-US" sz="2000" dirty="0" smtClean="0"/>
              <a:t> streams </a:t>
            </a:r>
            <a:r>
              <a:rPr lang="x-none" altLang="en-US" sz="2000" dirty="0" smtClean="0"/>
              <a:t>za vreme poziva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Menja kodiranje za vreme poziva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Poziva druge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Transfer</a:t>
            </a:r>
            <a:r>
              <a:rPr lang="x-none" altLang="en-US" sz="2000" dirty="0" smtClean="0"/>
              <a:t>uje i zadržava pozive</a:t>
            </a:r>
            <a:endParaRPr lang="en-US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69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Postavljanje poziva ka poznatoj </a:t>
            </a:r>
            <a:r>
              <a:rPr lang="en-US" altLang="en-US" dirty="0" smtClean="0"/>
              <a:t>IP ad</a:t>
            </a:r>
            <a:r>
              <a:rPr lang="x-none" altLang="en-US" dirty="0" smtClean="0"/>
              <a:t>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294" y="1825625"/>
            <a:ext cx="6288505" cy="435133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en-US" altLang="en-US" dirty="0" smtClean="0">
                <a:latin typeface="Comic Sans MS" charset="0"/>
              </a:rPr>
              <a:t>Ali</a:t>
            </a:r>
            <a:r>
              <a:rPr lang="x-none" altLang="en-US" dirty="0" smtClean="0">
                <a:latin typeface="Comic Sans MS" charset="0"/>
              </a:rPr>
              <a:t>sin </a:t>
            </a:r>
            <a:r>
              <a:rPr lang="en-US" altLang="en-US" dirty="0" smtClean="0">
                <a:latin typeface="Comic Sans MS" charset="0"/>
              </a:rPr>
              <a:t>SIP invite message </a:t>
            </a:r>
            <a:r>
              <a:rPr lang="en-US" altLang="en-US" dirty="0" err="1" smtClean="0">
                <a:latin typeface="Comic Sans MS" charset="0"/>
              </a:rPr>
              <a:t>indic</a:t>
            </a:r>
            <a:r>
              <a:rPr lang="x-none" altLang="en-US" dirty="0" smtClean="0">
                <a:latin typeface="Comic Sans MS" charset="0"/>
              </a:rPr>
              <a:t>ira njen broj porta i IP adresu</a:t>
            </a:r>
            <a:r>
              <a:rPr lang="en-US" altLang="en-US" dirty="0" smtClean="0">
                <a:latin typeface="Comic Sans MS" charset="0"/>
              </a:rPr>
              <a:t>. Indic</a:t>
            </a:r>
            <a:r>
              <a:rPr lang="x-none" altLang="en-US" dirty="0" smtClean="0">
                <a:latin typeface="Comic Sans MS" charset="0"/>
              </a:rPr>
              <a:t>ira kodiranje koje Alisa preferira da primi </a:t>
            </a:r>
            <a:r>
              <a:rPr lang="en-US" altLang="en-US" dirty="0" smtClean="0">
                <a:latin typeface="Comic Sans MS" charset="0"/>
              </a:rPr>
              <a:t>(PCM </a:t>
            </a:r>
            <a:r>
              <a:rPr lang="en-US" altLang="en-US" dirty="0" err="1" smtClean="0">
                <a:latin typeface="Comic Sans MS" charset="0"/>
              </a:rPr>
              <a:t>ulaw</a:t>
            </a:r>
            <a:r>
              <a:rPr lang="en-US" altLang="en-US" dirty="0" smtClean="0">
                <a:latin typeface="Comic Sans MS" charset="0"/>
              </a:rPr>
              <a:t>)</a:t>
            </a:r>
            <a:br>
              <a:rPr lang="en-US" altLang="en-US" dirty="0" smtClean="0">
                <a:latin typeface="Comic Sans MS" charset="0"/>
              </a:rPr>
            </a:br>
            <a:endParaRPr lang="en-US" altLang="en-US" dirty="0" smtClean="0">
              <a:latin typeface="Comic Sans MS" charset="0"/>
            </a:endParaRPr>
          </a:p>
          <a:p>
            <a:pPr>
              <a:buFontTx/>
              <a:buChar char="•"/>
            </a:pPr>
            <a:r>
              <a:rPr lang="en-US" altLang="en-US" dirty="0" smtClean="0">
                <a:latin typeface="Comic Sans MS" charset="0"/>
              </a:rPr>
              <a:t> Bob</a:t>
            </a:r>
            <a:r>
              <a:rPr lang="x-none" altLang="en-US" dirty="0" smtClean="0">
                <a:latin typeface="Comic Sans MS" charset="0"/>
              </a:rPr>
              <a:t>ova</a:t>
            </a:r>
            <a:r>
              <a:rPr lang="en-US" altLang="en-US" dirty="0" smtClean="0">
                <a:latin typeface="Comic Sans MS" charset="0"/>
              </a:rPr>
              <a:t> 200 OK </a:t>
            </a:r>
            <a:r>
              <a:rPr lang="x-none" altLang="en-US" dirty="0" smtClean="0">
                <a:latin typeface="Comic Sans MS" charset="0"/>
              </a:rPr>
              <a:t>poruka </a:t>
            </a:r>
            <a:r>
              <a:rPr lang="en-US" altLang="en-US" dirty="0" smtClean="0">
                <a:latin typeface="Comic Sans MS" charset="0"/>
              </a:rPr>
              <a:t> </a:t>
            </a:r>
            <a:r>
              <a:rPr lang="en-US" altLang="en-US" dirty="0" err="1" smtClean="0">
                <a:latin typeface="Comic Sans MS" charset="0"/>
              </a:rPr>
              <a:t>indic</a:t>
            </a:r>
            <a:r>
              <a:rPr lang="x-none" altLang="en-US" dirty="0" smtClean="0">
                <a:latin typeface="Comic Sans MS" charset="0"/>
              </a:rPr>
              <a:t>ira njegov broj porta</a:t>
            </a:r>
            <a:r>
              <a:rPr lang="en-US" altLang="en-US" dirty="0" smtClean="0">
                <a:latin typeface="Comic Sans MS" charset="0"/>
              </a:rPr>
              <a:t>, IP ad</a:t>
            </a:r>
            <a:r>
              <a:rPr lang="x-none" altLang="en-US" dirty="0" smtClean="0">
                <a:latin typeface="Comic Sans MS" charset="0"/>
              </a:rPr>
              <a:t>resu i preferirano kodiranje</a:t>
            </a:r>
            <a:r>
              <a:rPr lang="en-US" altLang="en-US" dirty="0" smtClean="0">
                <a:latin typeface="Comic Sans MS" charset="0"/>
              </a:rPr>
              <a:t> (GSM)</a:t>
            </a:r>
            <a:br>
              <a:rPr lang="en-US" altLang="en-US" dirty="0" smtClean="0">
                <a:latin typeface="Comic Sans MS" charset="0"/>
              </a:rPr>
            </a:br>
            <a:endParaRPr lang="en-US" altLang="en-US" dirty="0" smtClean="0">
              <a:latin typeface="Comic Sans MS" charset="0"/>
            </a:endParaRPr>
          </a:p>
          <a:p>
            <a:pPr>
              <a:buFontTx/>
              <a:buChar char="•"/>
            </a:pPr>
            <a:r>
              <a:rPr lang="en-US" altLang="en-US" dirty="0" smtClean="0">
                <a:latin typeface="Comic Sans MS" charset="0"/>
              </a:rPr>
              <a:t> SIP </a:t>
            </a:r>
            <a:r>
              <a:rPr lang="x-none" altLang="en-US" dirty="0" smtClean="0">
                <a:latin typeface="Comic Sans MS" charset="0"/>
              </a:rPr>
              <a:t>poruke mogu da budu poslate preko </a:t>
            </a:r>
            <a:r>
              <a:rPr lang="en-US" altLang="en-US" dirty="0" smtClean="0">
                <a:latin typeface="Comic Sans MS" charset="0"/>
              </a:rPr>
              <a:t>TCP </a:t>
            </a:r>
            <a:r>
              <a:rPr lang="x-none" altLang="en-US" dirty="0" smtClean="0">
                <a:latin typeface="Comic Sans MS" charset="0"/>
              </a:rPr>
              <a:t>ili</a:t>
            </a:r>
            <a:r>
              <a:rPr lang="en-US" altLang="en-US" dirty="0" smtClean="0">
                <a:latin typeface="Comic Sans MS" charset="0"/>
              </a:rPr>
              <a:t> UDP</a:t>
            </a:r>
            <a:r>
              <a:rPr lang="x-none" altLang="en-US" dirty="0" smtClean="0">
                <a:latin typeface="Comic Sans MS" charset="0"/>
              </a:rPr>
              <a:t>-a</a:t>
            </a:r>
            <a:r>
              <a:rPr lang="en-US" altLang="en-US" dirty="0" smtClean="0">
                <a:latin typeface="Comic Sans MS" charset="0"/>
              </a:rPr>
              <a:t>; </a:t>
            </a:r>
            <a:r>
              <a:rPr lang="x-none" altLang="en-US" dirty="0" smtClean="0">
                <a:latin typeface="Comic Sans MS" charset="0"/>
              </a:rPr>
              <a:t>ovde preko</a:t>
            </a:r>
            <a:r>
              <a:rPr lang="en-US" altLang="en-US" dirty="0" smtClean="0">
                <a:latin typeface="Comic Sans MS" charset="0"/>
              </a:rPr>
              <a:t> RTP/UDP.</a:t>
            </a:r>
            <a:br>
              <a:rPr lang="en-US" altLang="en-US" dirty="0" smtClean="0">
                <a:latin typeface="Comic Sans MS" charset="0"/>
              </a:rPr>
            </a:br>
            <a:r>
              <a:rPr lang="en-US" altLang="en-US" dirty="0" smtClean="0">
                <a:latin typeface="Comic Sans MS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dirty="0" smtClean="0">
                <a:latin typeface="Comic Sans MS" charset="0"/>
              </a:rPr>
              <a:t>Default SIP port number </a:t>
            </a:r>
            <a:r>
              <a:rPr lang="x-none" altLang="en-US" dirty="0" smtClean="0">
                <a:latin typeface="Comic Sans MS" charset="0"/>
              </a:rPr>
              <a:t>je</a:t>
            </a:r>
            <a:r>
              <a:rPr lang="en-US" altLang="en-US" dirty="0" smtClean="0">
                <a:latin typeface="Comic Sans MS" charset="0"/>
              </a:rPr>
              <a:t> 5060.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106695" cy="42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58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poziva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Codec </a:t>
            </a:r>
            <a:r>
              <a:rPr lang="x-none" altLang="en-US" sz="2400" dirty="0" smtClean="0"/>
              <a:t>pregovaranje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x-none" altLang="en-US" dirty="0"/>
              <a:t>Pretpostavimo da </a:t>
            </a:r>
            <a:r>
              <a:rPr lang="en-US" altLang="en-US" dirty="0"/>
              <a:t>Bob </a:t>
            </a:r>
            <a:r>
              <a:rPr lang="x-none" altLang="en-US" dirty="0"/>
              <a:t>nema</a:t>
            </a:r>
            <a:r>
              <a:rPr lang="en-US" altLang="en-US" dirty="0"/>
              <a:t> PCM </a:t>
            </a:r>
            <a:r>
              <a:rPr lang="en-US" altLang="en-US" dirty="0" err="1"/>
              <a:t>ulaw</a:t>
            </a:r>
            <a:r>
              <a:rPr lang="en-US" altLang="en-US" dirty="0"/>
              <a:t> encoder. </a:t>
            </a:r>
          </a:p>
          <a:p>
            <a:pPr lvl="1"/>
            <a:r>
              <a:rPr lang="en-US" altLang="en-US" dirty="0"/>
              <a:t>Bob </a:t>
            </a:r>
            <a:r>
              <a:rPr lang="x-none" altLang="en-US" dirty="0"/>
              <a:t>će odgovoriti</a:t>
            </a:r>
            <a:r>
              <a:rPr lang="en-US" altLang="en-US" dirty="0"/>
              <a:t> 606 Not Acceptable Reply </a:t>
            </a:r>
            <a:r>
              <a:rPr lang="x-none" altLang="en-US" dirty="0"/>
              <a:t>i listom</a:t>
            </a:r>
            <a:r>
              <a:rPr lang="en-US" altLang="en-US" dirty="0"/>
              <a:t> encoder</a:t>
            </a:r>
            <a:r>
              <a:rPr lang="x-none" altLang="en-US" dirty="0"/>
              <a:t>a koje može koristiti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Ali</a:t>
            </a:r>
            <a:r>
              <a:rPr lang="x-none" altLang="en-US" dirty="0"/>
              <a:t>sa može onda poslati novu</a:t>
            </a:r>
            <a:r>
              <a:rPr lang="en-US" altLang="en-US" dirty="0"/>
              <a:t> INVITE </a:t>
            </a:r>
            <a:r>
              <a:rPr lang="x-none" altLang="en-US" dirty="0"/>
              <a:t>poruku</a:t>
            </a:r>
            <a:r>
              <a:rPr lang="en-US" altLang="en-US" dirty="0"/>
              <a:t>, </a:t>
            </a:r>
            <a:r>
              <a:rPr lang="x-none" altLang="en-US" dirty="0"/>
              <a:t>oglašavajući odgovarajući enkoder.</a:t>
            </a:r>
            <a:endParaRPr lang="en-US" altLang="en-US" dirty="0"/>
          </a:p>
          <a:p>
            <a:r>
              <a:rPr lang="x-none" altLang="en-US" sz="2400" dirty="0" smtClean="0"/>
              <a:t>Odbacivanje poziva</a:t>
            </a:r>
            <a:endParaRPr lang="en-US" altLang="en-US" sz="2400" dirty="0" smtClean="0"/>
          </a:p>
          <a:p>
            <a:pPr lvl="1"/>
            <a:r>
              <a:rPr lang="en-US" altLang="en-US" dirty="0"/>
              <a:t>Bob </a:t>
            </a:r>
            <a:r>
              <a:rPr lang="x-none" altLang="en-US" dirty="0"/>
              <a:t>može odbaciti poziv sa odgovorom</a:t>
            </a:r>
            <a:r>
              <a:rPr lang="en-US" altLang="en-US" dirty="0"/>
              <a:t> “busy,” “gone,” “payment required,” “forbidden”.</a:t>
            </a:r>
          </a:p>
          <a:p>
            <a:r>
              <a:rPr lang="en-US" altLang="en-US" sz="2400" dirty="0" smtClean="0"/>
              <a:t>Media </a:t>
            </a:r>
            <a:r>
              <a:rPr lang="x-none" altLang="en-US" sz="2400" dirty="0" smtClean="0"/>
              <a:t>može da se pošalje preko </a:t>
            </a:r>
            <a:r>
              <a:rPr lang="en-US" altLang="en-US" sz="2400" dirty="0" smtClean="0"/>
              <a:t>RTP </a:t>
            </a:r>
            <a:r>
              <a:rPr lang="x-none" altLang="en-US" sz="2400" dirty="0" smtClean="0"/>
              <a:t>ili nekog drugog protokola</a:t>
            </a:r>
            <a:endParaRPr lang="en-US" alt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52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5400" dirty="0" err="1" smtClean="0"/>
              <a:t>Mre</a:t>
            </a:r>
            <a:r>
              <a:rPr lang="x-none" altLang="en-US" sz="5400" dirty="0" smtClean="0"/>
              <a:t>že sa distribuiranim sadržajem</a:t>
            </a:r>
            <a:br>
              <a:rPr lang="x-none" altLang="en-US" sz="5400" dirty="0" smtClean="0"/>
            </a:br>
            <a:r>
              <a:rPr lang="x-none" altLang="en-US" dirty="0" smtClean="0"/>
              <a:t>Content </a:t>
            </a:r>
            <a:r>
              <a:rPr lang="en-US" altLang="en-US" dirty="0" smtClean="0"/>
              <a:t>distribution networks (CDNs)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4463" cy="4351338"/>
          </a:xfrm>
        </p:spPr>
        <p:txBody>
          <a:bodyPr/>
          <a:lstStyle/>
          <a:p>
            <a:pPr>
              <a:buFontTx/>
              <a:buNone/>
            </a:pPr>
            <a:r>
              <a:rPr lang="x-none" altLang="en-US" sz="2400" u="sng" dirty="0" smtClean="0">
                <a:solidFill>
                  <a:srgbClr val="FF0000"/>
                </a:solidFill>
              </a:rPr>
              <a:t>Replikacija sadržaja</a:t>
            </a:r>
            <a:endParaRPr lang="en-US" altLang="en-US" sz="2400" dirty="0" smtClean="0"/>
          </a:p>
          <a:p>
            <a:r>
              <a:rPr lang="x-none" altLang="en-US" sz="2000" dirty="0" smtClean="0"/>
              <a:t>Izazov je s</a:t>
            </a:r>
            <a:r>
              <a:rPr lang="en-US" altLang="en-US" sz="2000" dirty="0" err="1" smtClean="0"/>
              <a:t>tream</a:t>
            </a:r>
            <a:r>
              <a:rPr lang="en-US" altLang="en-US" sz="2000" dirty="0" smtClean="0"/>
              <a:t> </a:t>
            </a:r>
            <a:r>
              <a:rPr lang="x-none" altLang="en-US" sz="2000" dirty="0" smtClean="0"/>
              <a:t>velikih fajlova </a:t>
            </a:r>
            <a:r>
              <a:rPr lang="en-US" altLang="en-US" sz="2000" dirty="0" smtClean="0"/>
              <a:t>(</a:t>
            </a:r>
            <a:r>
              <a:rPr lang="x-none" altLang="en-US" sz="2000" dirty="0" smtClean="0"/>
              <a:t>npr. </a:t>
            </a:r>
            <a:r>
              <a:rPr lang="en-US" altLang="en-US" sz="2000" dirty="0" smtClean="0"/>
              <a:t>video) </a:t>
            </a:r>
            <a:r>
              <a:rPr lang="x-none" altLang="en-US" sz="2000" dirty="0" smtClean="0"/>
              <a:t>sa jednog izvorišnog servera u realnom vremenu</a:t>
            </a:r>
            <a:endParaRPr lang="en-US" altLang="en-US" sz="2000" dirty="0" smtClean="0"/>
          </a:p>
          <a:p>
            <a:r>
              <a:rPr lang="x-none" altLang="en-US" sz="2000" dirty="0" smtClean="0"/>
              <a:t>Rešenje</a:t>
            </a:r>
            <a:r>
              <a:rPr lang="en-US" altLang="en-US" sz="2000" dirty="0" smtClean="0"/>
              <a:t>: </a:t>
            </a:r>
            <a:r>
              <a:rPr lang="x-none" altLang="en-US" sz="2000" dirty="0" smtClean="0"/>
              <a:t>pravljenje replika sadržaja na stotine servera kroz</a:t>
            </a:r>
            <a:r>
              <a:rPr lang="en-US" altLang="en-US" sz="2000" dirty="0" smtClean="0"/>
              <a:t> Internet</a:t>
            </a:r>
          </a:p>
          <a:p>
            <a:pPr lvl="1"/>
            <a:r>
              <a:rPr lang="x-none" altLang="en-US" sz="2000" dirty="0" smtClean="0"/>
              <a:t>sadržaj </a:t>
            </a:r>
            <a:r>
              <a:rPr lang="en-US" altLang="en-US" sz="2000" dirty="0" smtClean="0"/>
              <a:t>download</a:t>
            </a:r>
            <a:r>
              <a:rPr lang="x-none" altLang="en-US" sz="2000" dirty="0" smtClean="0"/>
              <a:t>-ovan sa </a:t>
            </a:r>
            <a:r>
              <a:rPr lang="en-US" altLang="en-US" sz="2000" dirty="0" smtClean="0"/>
              <a:t>CDN server</a:t>
            </a:r>
            <a:r>
              <a:rPr lang="x-none" altLang="en-US" sz="2000" dirty="0" smtClean="0"/>
              <a:t>a pre roka</a:t>
            </a:r>
            <a:endParaRPr lang="en-US" altLang="en-US" sz="2000" dirty="0" smtClean="0"/>
          </a:p>
          <a:p>
            <a:pPr lvl="1"/>
            <a:r>
              <a:rPr lang="x-none" altLang="en-US" sz="2000" dirty="0" smtClean="0"/>
              <a:t>smeštanje sadržaja "blizu" korisnika izbegavajući pogoršanje </a:t>
            </a:r>
            <a:r>
              <a:rPr lang="en-US" altLang="en-US" sz="2000" dirty="0" smtClean="0"/>
              <a:t>(</a:t>
            </a:r>
            <a:r>
              <a:rPr lang="x-none" altLang="en-US" sz="2000" dirty="0" smtClean="0"/>
              <a:t>gubici, kašnjenje</a:t>
            </a:r>
            <a:r>
              <a:rPr lang="en-US" altLang="en-US" sz="2000" dirty="0" smtClean="0"/>
              <a:t>) </a:t>
            </a:r>
            <a:r>
              <a:rPr lang="x-none" altLang="en-US" sz="2000" dirty="0" smtClean="0"/>
              <a:t>sadržaja koji se šalje duž dugih putanja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CDN server</a:t>
            </a:r>
            <a:r>
              <a:rPr lang="x-none" altLang="en-US" sz="2000" dirty="0" smtClean="0"/>
              <a:t> je tipično na ivici</a:t>
            </a:r>
            <a:r>
              <a:rPr lang="en-US" altLang="en-US" sz="2000" dirty="0" smtClean="0"/>
              <a:t>/</a:t>
            </a:r>
            <a:r>
              <a:rPr lang="x-none" altLang="en-US" sz="2000" dirty="0" smtClean="0"/>
              <a:t>pristupnoj</a:t>
            </a:r>
            <a:r>
              <a:rPr lang="en-US" altLang="en-US" sz="2000" dirty="0" smtClean="0"/>
              <a:t> </a:t>
            </a:r>
            <a:r>
              <a:rPr lang="x-none" altLang="en-US" sz="2000" dirty="0" smtClean="0"/>
              <a:t>mreži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2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8980"/>
          </a:xfrm>
        </p:spPr>
        <p:txBody>
          <a:bodyPr/>
          <a:lstStyle/>
          <a:p>
            <a:pPr algn="ctr"/>
            <a:r>
              <a:rPr lang="en-US" dirty="0" smtClean="0"/>
              <a:t>CDN primer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8113"/>
            <a:ext cx="5905500" cy="26479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75" y="4056063"/>
            <a:ext cx="4946650" cy="2347912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x-none" altLang="en-US" sz="2400" u="sng" smtClean="0">
                <a:solidFill>
                  <a:srgbClr val="FF0000"/>
                </a:solidFill>
              </a:rPr>
              <a:t>izvorni</a:t>
            </a:r>
            <a:r>
              <a:rPr lang="en-US" altLang="en-US" sz="2400" u="sng" smtClean="0">
                <a:solidFill>
                  <a:srgbClr val="FF0000"/>
                </a:solidFill>
              </a:rPr>
              <a:t> server (www.foo.com)</a:t>
            </a:r>
            <a:endParaRPr lang="en-US" altLang="en-US" sz="2400" smtClean="0"/>
          </a:p>
          <a:p>
            <a:r>
              <a:rPr lang="en-US" altLang="en-US" sz="2400" smtClean="0"/>
              <a:t>distribu</a:t>
            </a:r>
            <a:r>
              <a:rPr lang="x-none" altLang="en-US" sz="2400" smtClean="0"/>
              <a:t>ira</a:t>
            </a:r>
            <a:r>
              <a:rPr lang="en-US" altLang="en-US" sz="2400" smtClean="0"/>
              <a:t> HTML</a:t>
            </a:r>
          </a:p>
          <a:p>
            <a:r>
              <a:rPr lang="x-none" altLang="en-US" sz="2400" smtClean="0"/>
              <a:t>zamenjuje</a:t>
            </a:r>
            <a:r>
              <a:rPr lang="en-US" altLang="en-US" sz="2400" smtClean="0"/>
              <a:t>:</a:t>
            </a:r>
          </a:p>
          <a:p>
            <a:pPr>
              <a:buFontTx/>
              <a:buNone/>
            </a:pPr>
            <a:r>
              <a:rPr lang="en-US" altLang="en-US" sz="1200" smtClean="0"/>
              <a:t>          </a:t>
            </a:r>
            <a:r>
              <a:rPr lang="en-US" altLang="en-US" sz="1400" smtClean="0"/>
              <a:t>http://www.foo.com/sports.ruth.gif</a:t>
            </a:r>
          </a:p>
          <a:p>
            <a:pPr>
              <a:buFontTx/>
              <a:buNone/>
            </a:pPr>
            <a:r>
              <a:rPr lang="en-US" altLang="en-US" sz="1800" smtClean="0"/>
              <a:t>     </a:t>
            </a:r>
            <a:r>
              <a:rPr lang="x-none" altLang="en-US" sz="1800" smtClean="0"/>
              <a:t>sa</a:t>
            </a:r>
            <a:r>
              <a:rPr lang="en-US" altLang="en-US" sz="1200" smtClean="0">
                <a:latin typeface="Times New Roman" charset="0"/>
              </a:rPr>
              <a:t>                          </a:t>
            </a:r>
            <a:r>
              <a:rPr lang="en-US" altLang="en-US" sz="1200" smtClean="0"/>
              <a:t>h</a:t>
            </a:r>
            <a:r>
              <a:rPr lang="en-US" altLang="en-US" sz="1400" smtClean="0"/>
              <a:t>ttp://www.cdn.com/www.foo.com/sports/ruth.gif</a:t>
            </a:r>
            <a:endParaRPr lang="en-US" altLang="en-US" sz="2000" dirty="0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5467768" y="4105903"/>
            <a:ext cx="4097337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u="sng" dirty="0">
                <a:solidFill>
                  <a:srgbClr val="FF0000"/>
                </a:solidFill>
              </a:rPr>
              <a:t>CDN </a:t>
            </a:r>
            <a:r>
              <a:rPr lang="x-none" altLang="en-US" sz="2400" u="sng" dirty="0">
                <a:solidFill>
                  <a:srgbClr val="FF0000"/>
                </a:solidFill>
              </a:rPr>
              <a:t>kompanija</a:t>
            </a:r>
            <a:r>
              <a:rPr lang="en-US" altLang="en-US" sz="2400" u="sng" dirty="0">
                <a:solidFill>
                  <a:srgbClr val="FF0000"/>
                </a:solidFill>
              </a:rPr>
              <a:t> (cdn.com)</a:t>
            </a:r>
            <a:endParaRPr lang="en-US" alt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err="1"/>
              <a:t>distribu</a:t>
            </a:r>
            <a:r>
              <a:rPr lang="x-none" altLang="en-US" sz="2400" dirty="0"/>
              <a:t>ira</a:t>
            </a:r>
            <a:r>
              <a:rPr lang="en-US" altLang="en-US" sz="2400" dirty="0"/>
              <a:t> gif f</a:t>
            </a:r>
            <a:r>
              <a:rPr lang="x-none" altLang="en-US" sz="2400" dirty="0"/>
              <a:t>ajlove</a:t>
            </a:r>
            <a:endParaRPr lang="en-US" alt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x-none" altLang="en-US" sz="2400" dirty="0"/>
              <a:t>koristi svoj a</a:t>
            </a:r>
            <a:r>
              <a:rPr lang="en-US" altLang="en-US" sz="2400" dirty="0" err="1"/>
              <a:t>uthoritative</a:t>
            </a:r>
            <a:r>
              <a:rPr lang="x-none" altLang="en-US" sz="2400" dirty="0"/>
              <a:t> (nadležan)</a:t>
            </a:r>
            <a:r>
              <a:rPr lang="en-US" altLang="en-US" sz="2400" dirty="0"/>
              <a:t> DNS server </a:t>
            </a:r>
            <a:r>
              <a:rPr lang="x-none" altLang="en-US" sz="2400" dirty="0"/>
              <a:t>da rutira preusmerene zahteve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1381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err="1" smtClean="0"/>
              <a:t>Distribuirani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multimedijalni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57" y="2165030"/>
            <a:ext cx="6758014" cy="330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86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err="1" smtClean="0"/>
              <a:t>Karakteristike</a:t>
            </a:r>
            <a:r>
              <a:rPr lang="en-GB" altLang="en-US" dirty="0" smtClean="0"/>
              <a:t> tipi</a:t>
            </a:r>
            <a:r>
              <a:rPr lang="x-none" altLang="en-US" dirty="0" smtClean="0"/>
              <a:t>čnih multimedijalnih strimova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39804" y="1825625"/>
            <a:ext cx="8340725" cy="4706938"/>
            <a:chOff x="515" y="1244"/>
            <a:chExt cx="5230" cy="2425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529" y="1285"/>
              <a:ext cx="6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Data rate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402" y="1462"/>
              <a:ext cx="80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x-none" altLang="en-US" sz="2100" i="1">
                  <a:solidFill>
                    <a:srgbClr val="000000"/>
                  </a:solidFill>
                  <a:latin typeface="Times" charset="0"/>
                </a:rPr>
                <a:t>  </a:t>
              </a:r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(</a:t>
              </a:r>
              <a:r>
                <a:rPr lang="x-none" altLang="en-US" sz="2100" i="1">
                  <a:solidFill>
                    <a:srgbClr val="000000"/>
                  </a:solidFill>
                  <a:latin typeface="Times" charset="0"/>
                </a:rPr>
                <a:t>približno</a:t>
              </a:r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)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123" y="1285"/>
              <a:ext cx="1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Sample or frame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4481" y="1285"/>
              <a:ext cx="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528" y="1285"/>
              <a:ext cx="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144" y="1462"/>
              <a:ext cx="25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size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528" y="1462"/>
              <a:ext cx="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577" y="1462"/>
              <a:ext cx="44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500" i="1">
                  <a:solidFill>
                    <a:srgbClr val="000000"/>
                  </a:solidFill>
                  <a:latin typeface="Times" charset="0"/>
                </a:rPr>
                <a:t>        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004" y="1465"/>
              <a:ext cx="6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 i="1">
                  <a:solidFill>
                    <a:srgbClr val="000000"/>
                  </a:solidFill>
                  <a:latin typeface="Times" charset="0"/>
                </a:rPr>
                <a:t>frequency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553" y="1832"/>
              <a:ext cx="12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Telephone speech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39" y="1832"/>
              <a:ext cx="5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64  kbps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4384" y="1832"/>
              <a:ext cx="3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8 bits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5028" y="1832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8000/sec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553" y="2009"/>
              <a:ext cx="119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CD-quality sound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775" y="2009"/>
              <a:ext cx="6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1.4 Mbps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4304" y="2009"/>
              <a:ext cx="4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16 bits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899" y="2009"/>
              <a:ext cx="7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44,000/sec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53" y="2186"/>
              <a:ext cx="12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Standard TV video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553" y="2363"/>
              <a:ext cx="10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(uncompressed)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2742" y="2186"/>
              <a:ext cx="6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120 Mbps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708" y="2186"/>
              <a:ext cx="6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up to 640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4384" y="2186"/>
              <a:ext cx="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x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4465" y="2186"/>
              <a:ext cx="2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 480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740" y="2363"/>
              <a:ext cx="4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pixels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4175" y="2363"/>
              <a:ext cx="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x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256" y="2363"/>
              <a:ext cx="4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 16 bits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5189" y="2186"/>
              <a:ext cx="42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24/sec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553" y="2540"/>
              <a:ext cx="127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Standard TV video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553" y="2717"/>
              <a:ext cx="158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 (MPEG-1 compressed)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775" y="2540"/>
              <a:ext cx="6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1.5 Mbps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4256" y="2540"/>
              <a:ext cx="54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variable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5189" y="2540"/>
              <a:ext cx="4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24/sec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553" y="2894"/>
              <a:ext cx="8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HDTV video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553" y="3071"/>
              <a:ext cx="10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(uncompressed)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2260" y="2894"/>
              <a:ext cx="117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1000–3000 Mbps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547" y="2894"/>
              <a:ext cx="75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up to 1920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4304" y="28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x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4384" y="2894"/>
              <a:ext cx="3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 1080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3740" y="3071"/>
              <a:ext cx="4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pixels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4175" y="3071"/>
              <a:ext cx="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x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4256" y="3071"/>
              <a:ext cx="4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 24 bits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4948" y="2894"/>
              <a:ext cx="6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24–60/sec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553" y="3248"/>
              <a:ext cx="8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HDTV video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602" y="3425"/>
              <a:ext cx="14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MPEG-2 compressed)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2581" y="3248"/>
              <a:ext cx="84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10–30 Mbps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4256" y="3248"/>
              <a:ext cx="54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variable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4948" y="3248"/>
              <a:ext cx="6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2100">
                  <a:solidFill>
                    <a:srgbClr val="000000"/>
                  </a:solidFill>
                  <a:latin typeface="Times" charset="0"/>
                </a:rPr>
                <a:t>24–60/sec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5584" y="3595"/>
              <a:ext cx="161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>
              <a:off x="515" y="1244"/>
              <a:ext cx="5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516" y="1736"/>
              <a:ext cx="5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>
              <a:off x="533" y="3669"/>
              <a:ext cx="5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1089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T</a:t>
            </a:r>
            <a:r>
              <a:rPr lang="x-none" altLang="en-US" dirty="0" smtClean="0"/>
              <a:t>ipična infrastruktura za multimedijalne aplikacije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19" y="1690688"/>
            <a:ext cx="9085428" cy="4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2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915" y="228601"/>
            <a:ext cx="9640388" cy="111442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3200" dirty="0"/>
              <a:t>Streaming </a:t>
            </a:r>
            <a:r>
              <a:rPr lang="x-none" altLang="en-US" sz="3200" dirty="0"/>
              <a:t>uskladištene </a:t>
            </a:r>
            <a:r>
              <a:rPr lang="x-none" altLang="en-US" sz="3200" dirty="0" smtClean="0"/>
              <a:t>m</a:t>
            </a:r>
            <a:r>
              <a:rPr lang="en-US" altLang="en-US" sz="3200" dirty="0" err="1"/>
              <a:t>ultimedi</a:t>
            </a:r>
            <a:r>
              <a:rPr lang="x-none" altLang="en-US" sz="3200" dirty="0"/>
              <a:t>jalne aplikacije</a:t>
            </a:r>
            <a:r>
              <a:rPr lang="en-US" altLang="en-US" sz="3200" dirty="0"/>
              <a:t>:</a:t>
            </a:r>
            <a:br>
              <a:rPr lang="en-US" altLang="en-US" sz="3200" dirty="0"/>
            </a:br>
            <a:r>
              <a:rPr lang="x-none" altLang="en-US" sz="3200" dirty="0"/>
              <a:t>Šta je to </a:t>
            </a:r>
            <a:r>
              <a:rPr lang="en-US" altLang="en-US" sz="3200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06F2791-7F26-9140-BCBF-D8AABC790637}" type="slidenum">
              <a:rPr lang="x-none" altLang="en-US">
                <a:solidFill>
                  <a:srgbClr val="898989"/>
                </a:solidFill>
              </a:rPr>
              <a:pPr/>
              <a:t>5</a:t>
            </a:fld>
            <a:endParaRPr lang="x-none" altLang="en-US">
              <a:solidFill>
                <a:srgbClr val="898989"/>
              </a:solidFill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4470401" y="4976814"/>
          <a:ext cx="7016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3" imgW="857079" imgH="1325198" progId="MS_ClipArt_Gallery.2">
                  <p:embed/>
                </p:oleObj>
              </mc:Choice>
              <mc:Fallback>
                <p:oleObj name="Clip" r:id="rId3" imgW="857079" imgH="13251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1" y="4976814"/>
                        <a:ext cx="7016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4189413" y="4602164"/>
            <a:ext cx="1281112" cy="363537"/>
            <a:chOff x="3621" y="3265"/>
            <a:chExt cx="1776" cy="744"/>
          </a:xfrm>
        </p:grpSpPr>
        <p:pic>
          <p:nvPicPr>
            <p:cNvPr id="8346" name="Picture 5" descr="reel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3830" name="Freeform 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3831" name="Freeform 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8349" name="Picture 8" descr="video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2351584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33835" name="Group 11"/>
          <p:cNvGrpSpPr>
            <a:grpSpLocks/>
          </p:cNvGrpSpPr>
          <p:nvPr/>
        </p:nvGrpSpPr>
        <p:grpSpPr bwMode="auto">
          <a:xfrm>
            <a:off x="3022601" y="3467101"/>
            <a:ext cx="1577975" cy="1057275"/>
            <a:chOff x="944" y="2184"/>
            <a:chExt cx="994" cy="666"/>
          </a:xfrm>
        </p:grpSpPr>
        <p:sp>
          <p:nvSpPr>
            <p:cNvPr id="333836" name="Freeform 12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944" y="2336"/>
              <a:ext cx="7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>
                  <a:latin typeface="Comic Sans MS" charset="0"/>
                </a:rPr>
                <a:t>1.  video</a:t>
              </a:r>
            </a:p>
            <a:p>
              <a:pPr>
                <a:defRPr/>
              </a:pPr>
              <a:r>
                <a:rPr lang="x-none" altLang="en-US">
                  <a:latin typeface="Comic Sans MS" charset="0"/>
                </a:rPr>
                <a:t>r</a:t>
              </a:r>
              <a:r>
                <a:rPr lang="en-US" altLang="en-US">
                  <a:latin typeface="Comic Sans MS" charset="0"/>
                </a:rPr>
                <a:t>ecorded</a:t>
              </a:r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2552700" y="1811338"/>
            <a:ext cx="2552700" cy="2525712"/>
            <a:chOff x="648" y="1147"/>
            <a:chExt cx="1608" cy="1591"/>
          </a:xfrm>
        </p:grpSpPr>
        <p:grpSp>
          <p:nvGrpSpPr>
            <p:cNvPr id="8303" name="Group 15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8319" name="Group 16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8330" name="Group 17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3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84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844" name="Line 2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33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84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847" name="Line 2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8331" name="Group 24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33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85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851" name="Line 2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33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85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854" name="Line 3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8320" name="Group 3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8324" name="Group 3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3385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858" name="Line 3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8325" name="Group 3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3386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861" name="Line 3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8321" name="Group 38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33863" name="Line 39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33864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8304" name="Group 41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8305" name="Group 42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8313" name="Group 4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3386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869" name="Line 4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8314" name="Group 4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338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872" name="Line 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8306" name="Group 49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8307" name="Group 5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3387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876" name="Line 5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8308" name="Group 5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3387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879" name="Line 5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333880" name="Group 56"/>
          <p:cNvGrpSpPr>
            <a:grpSpLocks/>
          </p:cNvGrpSpPr>
          <p:nvPr/>
        </p:nvGrpSpPr>
        <p:grpSpPr bwMode="auto">
          <a:xfrm>
            <a:off x="4689475" y="3241675"/>
            <a:ext cx="1373188" cy="1296988"/>
            <a:chOff x="1994" y="2042"/>
            <a:chExt cx="865" cy="817"/>
          </a:xfrm>
        </p:grpSpPr>
        <p:sp>
          <p:nvSpPr>
            <p:cNvPr id="333881" name="Freeform 57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3882" name="Text Box 58"/>
            <p:cNvSpPr txBox="1">
              <a:spLocks noChangeArrowheads="1"/>
            </p:cNvSpPr>
            <p:nvPr/>
          </p:nvSpPr>
          <p:spPr bwMode="auto">
            <a:xfrm>
              <a:off x="1994" y="2042"/>
              <a:ext cx="6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>
                  <a:solidFill>
                    <a:srgbClr val="FF0000"/>
                  </a:solidFill>
                  <a:latin typeface="Comic Sans MS" charset="0"/>
                </a:rPr>
                <a:t>2. video</a:t>
              </a:r>
            </a:p>
            <a:p>
              <a:pPr>
                <a:defRPr/>
              </a:pPr>
              <a:r>
                <a:rPr lang="en-US" altLang="en-US">
                  <a:solidFill>
                    <a:srgbClr val="FF0000"/>
                  </a:solidFill>
                  <a:latin typeface="Comic Sans MS" charset="0"/>
                </a:rPr>
                <a:t>sent</a:t>
              </a:r>
            </a:p>
          </p:txBody>
        </p:sp>
      </p:grpSp>
      <p:grpSp>
        <p:nvGrpSpPr>
          <p:cNvPr id="333883" name="Group 59"/>
          <p:cNvGrpSpPr>
            <a:grpSpLocks/>
          </p:cNvGrpSpPr>
          <p:nvPr/>
        </p:nvGrpSpPr>
        <p:grpSpPr bwMode="auto">
          <a:xfrm>
            <a:off x="5438775" y="1830389"/>
            <a:ext cx="4903788" cy="2535237"/>
            <a:chOff x="2466" y="1153"/>
            <a:chExt cx="3089" cy="1597"/>
          </a:xfrm>
        </p:grpSpPr>
        <p:grpSp>
          <p:nvGrpSpPr>
            <p:cNvPr id="8211" name="Group 60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8260" name="Group 61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8276" name="Group 62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828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8295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889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890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296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892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893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288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8289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896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89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29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899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900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277" name="Group 77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28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03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04" name="Line 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282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0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07" name="Line 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8278" name="Group 84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339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910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8261" name="Group 87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8262" name="Group 8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270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1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15" name="Line 9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271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1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18" name="Line 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8263" name="Group 9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264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2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22" name="Line 9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265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2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25" name="Line 1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212" name="Group 102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8219" name="Group 103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8235" name="Group 104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824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8254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931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932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255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934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935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247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8248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938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939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249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33941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942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236" name="Group 119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24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4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46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24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4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49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8237" name="Group 126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3395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952" name="Line 1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8220" name="Group 129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8221" name="Group 130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229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56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57" name="Line 13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23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5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60" name="Line 13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8222" name="Group 137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8223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63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64" name="Line 1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224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33966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967" name="Line 14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33968" name="Text Box 144"/>
            <p:cNvSpPr txBox="1">
              <a:spLocks noChangeArrowheads="1"/>
            </p:cNvSpPr>
            <p:nvPr/>
          </p:nvSpPr>
          <p:spPr bwMode="auto">
            <a:xfrm>
              <a:off x="3932" y="2312"/>
              <a:ext cx="162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en-US">
                  <a:solidFill>
                    <a:schemeClr val="accent2"/>
                  </a:solidFill>
                  <a:latin typeface="Comic Sans MS" charset="0"/>
                </a:rPr>
                <a:t>3. video received,</a:t>
              </a:r>
            </a:p>
            <a:p>
              <a:r>
                <a:rPr lang="en-US" altLang="en-US">
                  <a:solidFill>
                    <a:schemeClr val="accent2"/>
                  </a:solidFill>
                  <a:latin typeface="Comic Sans MS" charset="0"/>
                </a:rPr>
                <a:t>played out at client</a:t>
              </a:r>
              <a:endParaRPr lang="en-US" altLang="en-US">
                <a:latin typeface="Comic Sans MS" charset="0"/>
              </a:endParaRPr>
            </a:p>
          </p:txBody>
        </p:sp>
        <p:grpSp>
          <p:nvGrpSpPr>
            <p:cNvPr id="8214" name="Group 145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333970" name="Rectangle 146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3971" name="Rectangle 147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3972" name="Rectangle 148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3973" name="Rectangle 149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33974" name="Text Box 150"/>
          <p:cNvSpPr txBox="1">
            <a:spLocks noChangeArrowheads="1"/>
          </p:cNvSpPr>
          <p:nvPr/>
        </p:nvSpPr>
        <p:spPr bwMode="auto">
          <a:xfrm rot="-5433387">
            <a:off x="1003301" y="2530476"/>
            <a:ext cx="2173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x-none" altLang="en-US">
                <a:latin typeface="Comic Sans MS" charset="0"/>
              </a:rPr>
              <a:t>Kumulativni podaci</a:t>
            </a:r>
            <a:endParaRPr lang="en-US" altLang="en-US">
              <a:latin typeface="Comic Sans MS" charset="0"/>
            </a:endParaRPr>
          </a:p>
        </p:txBody>
      </p:sp>
      <p:grpSp>
        <p:nvGrpSpPr>
          <p:cNvPr id="333975" name="Group 151"/>
          <p:cNvGrpSpPr>
            <a:grpSpLocks/>
          </p:cNvGrpSpPr>
          <p:nvPr/>
        </p:nvGrpSpPr>
        <p:grpSpPr bwMode="auto">
          <a:xfrm>
            <a:off x="5975350" y="1657351"/>
            <a:ext cx="4464050" cy="4346575"/>
            <a:chOff x="2804" y="1044"/>
            <a:chExt cx="2812" cy="2738"/>
          </a:xfrm>
        </p:grpSpPr>
        <p:sp>
          <p:nvSpPr>
            <p:cNvPr id="333976" name="Line 152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3977" name="Text Box 153"/>
            <p:cNvSpPr txBox="1">
              <a:spLocks noChangeArrowheads="1"/>
            </p:cNvSpPr>
            <p:nvPr/>
          </p:nvSpPr>
          <p:spPr bwMode="auto">
            <a:xfrm>
              <a:off x="2804" y="3020"/>
              <a:ext cx="2812" cy="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en-US" i="1" u="sng">
                  <a:solidFill>
                    <a:schemeClr val="accent2"/>
                  </a:solidFill>
                  <a:latin typeface="Comic Sans MS" charset="0"/>
                </a:rPr>
                <a:t>streaming:</a:t>
              </a:r>
              <a:r>
                <a:rPr lang="en-US" altLang="en-US">
                  <a:latin typeface="Comic Sans MS" charset="0"/>
                </a:rPr>
                <a:t> </a:t>
              </a:r>
              <a:r>
                <a:rPr lang="x-none" altLang="en-US">
                  <a:latin typeface="Comic Sans MS" charset="0"/>
                </a:rPr>
                <a:t>u ovom trenutku</a:t>
              </a:r>
              <a:r>
                <a:rPr lang="en-US" altLang="en-US">
                  <a:latin typeface="Comic Sans MS" charset="0"/>
                </a:rPr>
                <a:t>, </a:t>
              </a:r>
              <a:r>
                <a:rPr lang="x-none" altLang="en-US">
                  <a:latin typeface="Comic Sans MS" charset="0"/>
                </a:rPr>
                <a:t>klijent</a:t>
              </a:r>
              <a:r>
                <a:rPr lang="en-US" altLang="en-US">
                  <a:latin typeface="Comic Sans MS" charset="0"/>
                </a:rPr>
                <a:t> </a:t>
              </a:r>
            </a:p>
            <a:p>
              <a:r>
                <a:rPr lang="x-none" altLang="en-US">
                  <a:latin typeface="Comic Sans MS" charset="0"/>
                </a:rPr>
                <a:t>izvodi (</a:t>
              </a:r>
              <a:r>
                <a:rPr lang="en-US" altLang="en-US">
                  <a:latin typeface="Comic Sans MS" charset="0"/>
                </a:rPr>
                <a:t>play out</a:t>
              </a:r>
              <a:r>
                <a:rPr lang="x-none" altLang="en-US">
                  <a:latin typeface="Comic Sans MS" charset="0"/>
                </a:rPr>
                <a:t>)</a:t>
              </a:r>
              <a:r>
                <a:rPr lang="en-US" altLang="en-US">
                  <a:latin typeface="Comic Sans MS" charset="0"/>
                </a:rPr>
                <a:t> </a:t>
              </a:r>
              <a:r>
                <a:rPr lang="x-none" altLang="en-US">
                  <a:latin typeface="Comic Sans MS" charset="0"/>
                </a:rPr>
                <a:t>rani-početni deo videa</a:t>
              </a:r>
              <a:r>
                <a:rPr lang="en-US" altLang="en-US">
                  <a:latin typeface="Comic Sans MS" charset="0"/>
                </a:rPr>
                <a:t>, </a:t>
              </a:r>
            </a:p>
            <a:p>
              <a:r>
                <a:rPr lang="x-none" altLang="en-US">
                  <a:latin typeface="Comic Sans MS" charset="0"/>
                </a:rPr>
                <a:t>dok server još uvek šalje preostali </a:t>
              </a:r>
            </a:p>
            <a:p>
              <a:r>
                <a:rPr lang="x-none" altLang="en-US">
                  <a:latin typeface="Comic Sans MS" charset="0"/>
                </a:rPr>
                <a:t>deo videa</a:t>
              </a:r>
              <a:endParaRPr lang="en-US" altLang="en-US">
                <a:latin typeface="Comic Sans MS" charset="0"/>
              </a:endParaRPr>
            </a:p>
          </p:txBody>
        </p:sp>
      </p:grpSp>
      <p:grpSp>
        <p:nvGrpSpPr>
          <p:cNvPr id="333978" name="Group 154"/>
          <p:cNvGrpSpPr>
            <a:grpSpLocks/>
          </p:cNvGrpSpPr>
          <p:nvPr/>
        </p:nvGrpSpPr>
        <p:grpSpPr bwMode="auto">
          <a:xfrm>
            <a:off x="5505451" y="3908425"/>
            <a:ext cx="1743075" cy="641350"/>
            <a:chOff x="2508" y="2462"/>
            <a:chExt cx="1098" cy="404"/>
          </a:xfrm>
        </p:grpSpPr>
        <p:sp>
          <p:nvSpPr>
            <p:cNvPr id="333979" name="Text Box 155"/>
            <p:cNvSpPr txBox="1">
              <a:spLocks noChangeArrowheads="1"/>
            </p:cNvSpPr>
            <p:nvPr/>
          </p:nvSpPr>
          <p:spPr bwMode="auto">
            <a:xfrm>
              <a:off x="2722" y="2462"/>
              <a:ext cx="6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i="1">
                  <a:latin typeface="Comic Sans MS" charset="0"/>
                </a:rPr>
                <a:t>network</a:t>
              </a:r>
            </a:p>
            <a:p>
              <a:pPr algn="ctr"/>
              <a:r>
                <a:rPr lang="en-US" altLang="en-US" i="1">
                  <a:latin typeface="Comic Sans MS" charset="0"/>
                </a:rPr>
                <a:t>delay</a:t>
              </a:r>
              <a:endParaRPr lang="en-US" altLang="en-US">
                <a:latin typeface="Comic Sans MS" charset="0"/>
              </a:endParaRPr>
            </a:p>
          </p:txBody>
        </p:sp>
        <p:sp>
          <p:nvSpPr>
            <p:cNvPr id="333980" name="Line 156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33981" name="Text Box 157"/>
          <p:cNvSpPr txBox="1">
            <a:spLocks noChangeArrowheads="1"/>
          </p:cNvSpPr>
          <p:nvPr/>
        </p:nvSpPr>
        <p:spPr bwMode="auto">
          <a:xfrm>
            <a:off x="9623425" y="4356101"/>
            <a:ext cx="83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x-none" altLang="en-US">
                <a:latin typeface="Comic Sans MS" charset="0"/>
              </a:rPr>
              <a:t>vreme</a:t>
            </a:r>
            <a:endParaRPr lang="en-US" alt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3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err="1" smtClean="0"/>
              <a:t>QoS</a:t>
            </a:r>
            <a:r>
              <a:rPr lang="en-GB" altLang="en-US" dirty="0" smtClean="0"/>
              <a:t> </a:t>
            </a:r>
            <a:r>
              <a:rPr lang="x-none" altLang="en-US" dirty="0" smtClean="0"/>
              <a:t>specifikacije za komponente sa prethodne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67553" y="1870575"/>
            <a:ext cx="9171321" cy="4306387"/>
            <a:chOff x="445" y="1196"/>
            <a:chExt cx="5411" cy="2123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72" y="1213"/>
              <a:ext cx="58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 i="1">
                  <a:solidFill>
                    <a:srgbClr val="000000"/>
                  </a:solidFill>
                  <a:latin typeface="Times" charset="0"/>
                </a:rPr>
                <a:t>Component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351" y="1213"/>
              <a:ext cx="55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 i="1" dirty="0">
                  <a:solidFill>
                    <a:srgbClr val="000000"/>
                  </a:solidFill>
                  <a:latin typeface="Times" charset="0"/>
                </a:rPr>
                <a:t>Bandwidth</a:t>
              </a:r>
              <a:endParaRPr lang="en-GB" altLang="en-US" sz="2400" dirty="0">
                <a:latin typeface="Times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206" y="1213"/>
              <a:ext cx="40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 i="1">
                  <a:solidFill>
                    <a:srgbClr val="000000"/>
                  </a:solidFill>
                  <a:latin typeface="Times" charset="0"/>
                </a:rPr>
                <a:t>Latency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861" y="1213"/>
              <a:ext cx="46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 i="1">
                  <a:solidFill>
                    <a:srgbClr val="000000"/>
                  </a:solidFill>
                  <a:latin typeface="Times" charset="0"/>
                </a:rPr>
                <a:t>Loss rate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475" y="1213"/>
              <a:ext cx="99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 i="1">
                  <a:solidFill>
                    <a:srgbClr val="000000"/>
                  </a:solidFill>
                  <a:latin typeface="Times" charset="0"/>
                </a:rPr>
                <a:t>Resources required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52" y="1207"/>
              <a:ext cx="14" cy="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82" y="1426"/>
              <a:ext cx="39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Camera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351" y="1398"/>
              <a:ext cx="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Out: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825" y="1398"/>
              <a:ext cx="127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10 frames/sec, raw video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825" y="1537"/>
              <a:ext cx="8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640x480x16 bits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861" y="1398"/>
              <a:ext cx="24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Zero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452" y="1392"/>
              <a:ext cx="14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661" y="1392"/>
              <a:ext cx="14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472" y="1705"/>
              <a:ext cx="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A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82" y="1705"/>
              <a:ext cx="32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Codec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351" y="1705"/>
              <a:ext cx="14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1351" y="1872"/>
              <a:ext cx="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Out: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1825" y="1705"/>
              <a:ext cx="127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10 frames/sec, raw video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1825" y="1872"/>
              <a:ext cx="8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MPEG-1 stream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3206" y="1705"/>
              <a:ext cx="54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Interactive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3861" y="1705"/>
              <a:ext cx="2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Low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4475" y="1705"/>
              <a:ext cx="128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10 ms CPU each 100 ms;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4475" y="1872"/>
              <a:ext cx="8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10 Mbytes RAM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452" y="1699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661" y="1699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72" y="2039"/>
              <a:ext cx="8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B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682" y="2039"/>
              <a:ext cx="31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Mixer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1351" y="2039"/>
              <a:ext cx="14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1351" y="2207"/>
              <a:ext cx="2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Out: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1825" y="2039"/>
              <a:ext cx="83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2  44 kbps audio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1825" y="2207"/>
              <a:ext cx="83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  44 kbps audio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3206" y="2039"/>
              <a:ext cx="54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Interactive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3861" y="2039"/>
              <a:ext cx="47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Very low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4475" y="2039"/>
              <a:ext cx="122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 ms CPU each 100 ms;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4475" y="2207"/>
              <a:ext cx="7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 Mbytes RAM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452" y="2033"/>
              <a:ext cx="14" cy="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661" y="2033"/>
              <a:ext cx="14" cy="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472" y="2374"/>
              <a:ext cx="9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H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682" y="2374"/>
              <a:ext cx="43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Window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682" y="2513"/>
              <a:ext cx="35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system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1351" y="2374"/>
              <a:ext cx="14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1351" y="2541"/>
              <a:ext cx="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Out: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1825" y="2374"/>
              <a:ext cx="37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various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1825" y="2541"/>
              <a:ext cx="129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50 frame/sec framebuffer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3206" y="2374"/>
              <a:ext cx="54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Interactive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3861" y="2374"/>
              <a:ext cx="2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Low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4475" y="2374"/>
              <a:ext cx="122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5 ms CPU each 100 ms;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2" name="Rectangle 57"/>
            <p:cNvSpPr>
              <a:spLocks noChangeArrowheads="1"/>
            </p:cNvSpPr>
            <p:nvPr/>
          </p:nvSpPr>
          <p:spPr bwMode="auto">
            <a:xfrm>
              <a:off x="5716" y="2374"/>
              <a:ext cx="6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  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4475" y="2541"/>
              <a:ext cx="79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5 Mbytes RAM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452" y="2368"/>
              <a:ext cx="14" cy="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661" y="2368"/>
              <a:ext cx="14" cy="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472" y="2709"/>
              <a:ext cx="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K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682" y="2709"/>
              <a:ext cx="44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Network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8" name="Rectangle 63"/>
            <p:cNvSpPr>
              <a:spLocks noChangeArrowheads="1"/>
            </p:cNvSpPr>
            <p:nvPr/>
          </p:nvSpPr>
          <p:spPr bwMode="auto">
            <a:xfrm>
              <a:off x="682" y="2848"/>
              <a:ext cx="55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connection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1351" y="2709"/>
              <a:ext cx="36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In/Out: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1825" y="2709"/>
              <a:ext cx="127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MPEG-1 stream, approx.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1825" y="2848"/>
              <a:ext cx="47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1.5 Mbps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3206" y="2709"/>
              <a:ext cx="54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Interactive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3861" y="2709"/>
              <a:ext cx="2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Low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4475" y="2709"/>
              <a:ext cx="9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1.5 Mbps, low-loss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4475" y="2848"/>
              <a:ext cx="7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stream protocol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452" y="2703"/>
              <a:ext cx="14" cy="3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661" y="2703"/>
              <a:ext cx="14" cy="3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472" y="3015"/>
              <a:ext cx="7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L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682" y="3015"/>
              <a:ext cx="44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Network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682" y="3155"/>
              <a:ext cx="55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connection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1351" y="3015"/>
              <a:ext cx="36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In/Out: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1825" y="3015"/>
              <a:ext cx="74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Audio 44 kbps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3206" y="3015"/>
              <a:ext cx="54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Interactive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3861" y="3015"/>
              <a:ext cx="47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Very low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4475" y="3015"/>
              <a:ext cx="115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44 kbps, very low-loss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4475" y="3155"/>
              <a:ext cx="7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en-US" sz="1600">
                  <a:solidFill>
                    <a:srgbClr val="000000"/>
                  </a:solidFill>
                  <a:latin typeface="Times" charset="0"/>
                </a:rPr>
                <a:t>stream protocol</a:t>
              </a:r>
              <a:endParaRPr lang="en-GB" altLang="en-US" sz="2400">
                <a:latin typeface="Times" charset="0"/>
              </a:endParaRPr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452" y="3009"/>
              <a:ext cx="14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661" y="3009"/>
              <a:ext cx="14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Line 84"/>
            <p:cNvSpPr>
              <a:spLocks noChangeShapeType="1"/>
            </p:cNvSpPr>
            <p:nvPr/>
          </p:nvSpPr>
          <p:spPr bwMode="auto">
            <a:xfrm>
              <a:off x="460" y="1196"/>
              <a:ext cx="5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" name="Line 85"/>
            <p:cNvSpPr>
              <a:spLocks noChangeShapeType="1"/>
            </p:cNvSpPr>
            <p:nvPr/>
          </p:nvSpPr>
          <p:spPr bwMode="auto">
            <a:xfrm>
              <a:off x="469" y="1379"/>
              <a:ext cx="5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>
              <a:off x="445" y="3319"/>
              <a:ext cx="5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902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Poboljšanje</a:t>
            </a:r>
            <a:r>
              <a:rPr lang="en-US" altLang="en-US" dirty="0" smtClean="0"/>
              <a:t> Q</a:t>
            </a:r>
            <a:r>
              <a:rPr lang="x-none" altLang="en-US" dirty="0" smtClean="0"/>
              <a:t>o</a:t>
            </a:r>
            <a:r>
              <a:rPr lang="en-US" altLang="en-US" dirty="0" smtClean="0"/>
              <a:t>S </a:t>
            </a:r>
            <a:r>
              <a:rPr lang="x-none" altLang="en-US" dirty="0" smtClean="0"/>
              <a:t>u</a:t>
            </a:r>
            <a:r>
              <a:rPr lang="en-US" altLang="en-US" dirty="0" smtClean="0"/>
              <a:t> </a:t>
            </a:r>
            <a:r>
              <a:rPr lang="x-none" altLang="en-US" dirty="0" smtClean="0"/>
              <a:t/>
            </a:r>
            <a:br>
              <a:rPr lang="x-none" altLang="en-US" dirty="0" smtClean="0"/>
            </a:br>
            <a:r>
              <a:rPr lang="en-US" altLang="en-US" dirty="0" smtClean="0"/>
              <a:t>IP </a:t>
            </a:r>
            <a:r>
              <a:rPr lang="x-none" altLang="en-US" dirty="0" smtClean="0"/>
              <a:t>mrežama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x-none" altLang="en-US" sz="2300" dirty="0">
                <a:solidFill>
                  <a:srgbClr val="FF0000"/>
                </a:solidFill>
              </a:rPr>
              <a:t>Do sada</a:t>
            </a:r>
            <a:r>
              <a:rPr lang="en-US" altLang="en-US" sz="2300" dirty="0">
                <a:solidFill>
                  <a:srgbClr val="FF0000"/>
                </a:solidFill>
              </a:rPr>
              <a:t>:</a:t>
            </a:r>
            <a:r>
              <a:rPr lang="en-US" altLang="en-US" sz="2300" dirty="0"/>
              <a:t> “</a:t>
            </a:r>
            <a:r>
              <a:rPr lang="x-none" altLang="en-US" sz="2300" dirty="0"/>
              <a:t>nalaženje najboljeg od </a:t>
            </a:r>
            <a:r>
              <a:rPr lang="en-US" altLang="en-US" sz="2300" dirty="0"/>
              <a:t>best effort”</a:t>
            </a:r>
          </a:p>
          <a:p>
            <a:pPr>
              <a:buFontTx/>
              <a:buNone/>
            </a:pPr>
            <a:r>
              <a:rPr lang="x-none" altLang="en-US" sz="2300" dirty="0">
                <a:solidFill>
                  <a:srgbClr val="FF0000"/>
                </a:solidFill>
              </a:rPr>
              <a:t>U budućnosti</a:t>
            </a:r>
            <a:r>
              <a:rPr lang="en-US" altLang="en-US" sz="2300" dirty="0">
                <a:solidFill>
                  <a:srgbClr val="FF0000"/>
                </a:solidFill>
              </a:rPr>
              <a:t>:</a:t>
            </a:r>
            <a:r>
              <a:rPr lang="en-US" altLang="en-US" sz="2300" dirty="0"/>
              <a:t> </a:t>
            </a:r>
            <a:r>
              <a:rPr lang="x-none" altLang="en-US" sz="2300" dirty="0"/>
              <a:t>sledeća generacija</a:t>
            </a:r>
            <a:r>
              <a:rPr lang="en-US" altLang="en-US" sz="2300" dirty="0"/>
              <a:t> Internet</a:t>
            </a:r>
            <a:r>
              <a:rPr lang="x-none" altLang="en-US" sz="2300" dirty="0"/>
              <a:t>a</a:t>
            </a:r>
            <a:r>
              <a:rPr lang="en-US" altLang="en-US" sz="2300" dirty="0"/>
              <a:t> </a:t>
            </a:r>
            <a:r>
              <a:rPr lang="x-none" altLang="en-US" sz="2300" dirty="0"/>
              <a:t>sa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QoS</a:t>
            </a:r>
            <a:r>
              <a:rPr lang="en-US" altLang="en-US" sz="2300" dirty="0"/>
              <a:t> g</a:t>
            </a:r>
            <a:r>
              <a:rPr lang="x-none" altLang="en-US" sz="2300" dirty="0"/>
              <a:t>arancijama</a:t>
            </a:r>
            <a:endParaRPr lang="en-US" altLang="en-US" sz="2300" dirty="0"/>
          </a:p>
          <a:p>
            <a:pPr lvl="1"/>
            <a:r>
              <a:rPr lang="en-US" altLang="en-US" sz="2300" dirty="0">
                <a:solidFill>
                  <a:schemeClr val="accent2"/>
                </a:solidFill>
              </a:rPr>
              <a:t>RSVP:</a:t>
            </a:r>
            <a:r>
              <a:rPr lang="en-US" altLang="en-US" sz="2300" dirty="0"/>
              <a:t> s</a:t>
            </a:r>
            <a:r>
              <a:rPr lang="x-none" altLang="en-US" sz="2300" dirty="0"/>
              <a:t>ignalizira rezervaciju resursa</a:t>
            </a:r>
            <a:endParaRPr lang="en-US" altLang="en-US" sz="2300" dirty="0"/>
          </a:p>
          <a:p>
            <a:pPr lvl="1"/>
            <a:r>
              <a:rPr lang="en-US" altLang="en-US" sz="2300" dirty="0">
                <a:solidFill>
                  <a:schemeClr val="accent2"/>
                </a:solidFill>
              </a:rPr>
              <a:t>Differentiated </a:t>
            </a:r>
            <a:r>
              <a:rPr lang="x-none" altLang="en-US" sz="2300" dirty="0">
                <a:solidFill>
                  <a:schemeClr val="accent2"/>
                </a:solidFill>
              </a:rPr>
              <a:t>servisi</a:t>
            </a:r>
            <a:r>
              <a:rPr lang="en-US" altLang="en-US" sz="2300" dirty="0">
                <a:solidFill>
                  <a:schemeClr val="accent2"/>
                </a:solidFill>
              </a:rPr>
              <a:t>:</a:t>
            </a:r>
            <a:r>
              <a:rPr lang="en-US" altLang="en-US" sz="2300" dirty="0"/>
              <a:t> </a:t>
            </a:r>
            <a:r>
              <a:rPr lang="en-US" altLang="en-US" sz="2300" dirty="0" err="1"/>
              <a:t>dif</a:t>
            </a:r>
            <a:r>
              <a:rPr lang="x-none" altLang="en-US" sz="2300" dirty="0"/>
              <a:t>erencirani servisi</a:t>
            </a:r>
            <a:endParaRPr lang="en-US" altLang="en-US" sz="2300" dirty="0"/>
          </a:p>
          <a:p>
            <a:pPr lvl="1"/>
            <a:r>
              <a:rPr lang="en-US" altLang="en-US" sz="2300" dirty="0">
                <a:solidFill>
                  <a:schemeClr val="accent2"/>
                </a:solidFill>
              </a:rPr>
              <a:t>Integrated Services:</a:t>
            </a:r>
            <a:r>
              <a:rPr lang="en-US" altLang="en-US" sz="2300" dirty="0"/>
              <a:t> </a:t>
            </a:r>
            <a:r>
              <a:rPr lang="x-none" altLang="en-US" sz="2300" dirty="0"/>
              <a:t>integrisani servisi - garancije nepromenljivosti</a:t>
            </a:r>
            <a:endParaRPr lang="en-US" altLang="en-US" sz="2300" dirty="0"/>
          </a:p>
          <a:p>
            <a:r>
              <a:rPr lang="x-none" altLang="en-US" sz="2300" dirty="0"/>
              <a:t>jednostavan model za proučavanje deljenja i zagušenja</a:t>
            </a:r>
            <a:r>
              <a:rPr lang="en-US" altLang="en-US" sz="2300" dirty="0"/>
              <a:t>:</a:t>
            </a:r>
          </a:p>
        </p:txBody>
      </p:sp>
      <p:pic>
        <p:nvPicPr>
          <p:cNvPr id="5" name="Picture 4" descr="651 Sharing and congestion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51" y="4427620"/>
            <a:ext cx="4346074" cy="2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3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 smtClean="0"/>
              <a:t>QoS</a:t>
            </a:r>
            <a:r>
              <a:rPr lang="en-US" altLang="en-US" dirty="0" smtClean="0"/>
              <a:t> </a:t>
            </a:r>
            <a:r>
              <a:rPr lang="x-none" altLang="en-US" dirty="0" smtClean="0"/>
              <a:t>principi: zaključak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x-none" altLang="en-US" sz="2400" dirty="0">
                <a:latin typeface="Comic Sans MS" charset="0"/>
              </a:rPr>
              <a:t>1 M</a:t>
            </a:r>
            <a:r>
              <a:rPr lang="en-US" altLang="en-US" sz="2400" dirty="0" err="1">
                <a:latin typeface="Comic Sans MS" charset="0"/>
              </a:rPr>
              <a:t>arkiranje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paketa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potrebno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za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ruter</a:t>
            </a:r>
            <a:r>
              <a:rPr lang="en-US" altLang="en-US" sz="2400" dirty="0">
                <a:latin typeface="Comic Sans MS" charset="0"/>
              </a:rPr>
              <a:t> da bi </a:t>
            </a:r>
            <a:r>
              <a:rPr lang="en-US" altLang="en-US" sz="2400" dirty="0" err="1">
                <a:latin typeface="Comic Sans MS" charset="0"/>
              </a:rPr>
              <a:t>vodio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računa</a:t>
            </a:r>
            <a:r>
              <a:rPr lang="en-US" altLang="en-US" sz="2400" dirty="0">
                <a:latin typeface="Comic Sans MS" charset="0"/>
              </a:rPr>
              <a:t> o </a:t>
            </a:r>
            <a:r>
              <a:rPr lang="en-US" altLang="en-US" sz="2400" dirty="0" err="1">
                <a:latin typeface="Comic Sans MS" charset="0"/>
              </a:rPr>
              <a:t>različitim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klasama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kao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i</a:t>
            </a:r>
            <a:r>
              <a:rPr lang="en-US" altLang="en-US" sz="2400" dirty="0">
                <a:latin typeface="Comic Sans MS" charset="0"/>
              </a:rPr>
              <a:t> nova </a:t>
            </a:r>
            <a:r>
              <a:rPr lang="en-US" altLang="en-US" sz="2400" dirty="0" err="1">
                <a:latin typeface="Comic Sans MS" charset="0"/>
              </a:rPr>
              <a:t>politika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rutera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na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osnovu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koje</a:t>
            </a:r>
            <a:r>
              <a:rPr lang="en-US" altLang="en-US" sz="2400" dirty="0">
                <a:latin typeface="Comic Sans MS" charset="0"/>
              </a:rPr>
              <a:t> se </a:t>
            </a:r>
            <a:r>
              <a:rPr lang="en-US" altLang="en-US" sz="2400" dirty="0" err="1">
                <a:latin typeface="Comic Sans MS" charset="0"/>
              </a:rPr>
              <a:t>tretiraju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paketi</a:t>
            </a:r>
            <a:endParaRPr lang="x-none" altLang="en-US" sz="24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x-none" altLang="en-US" sz="2400" dirty="0">
                <a:latin typeface="Comic Sans MS" charset="0"/>
              </a:rPr>
              <a:t>2 </a:t>
            </a:r>
            <a:r>
              <a:rPr lang="pl-PL" altLang="en-US" sz="2400" dirty="0">
                <a:latin typeface="Comic Sans MS" charset="0"/>
              </a:rPr>
              <a:t>Obezbediti zaštitu (izolaciju) jedne klase od drugih</a:t>
            </a:r>
            <a:endParaRPr lang="x-none" altLang="en-US" sz="24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x-none" altLang="en-US" sz="2400" dirty="0">
                <a:latin typeface="Comic Sans MS" charset="0"/>
              </a:rPr>
              <a:t>3 Dok je obezbeđena izolacija između protoka, poželjno je koristiti što efikasnije resurse </a:t>
            </a:r>
          </a:p>
          <a:p>
            <a:pPr>
              <a:spcBef>
                <a:spcPct val="50000"/>
              </a:spcBef>
            </a:pPr>
            <a:r>
              <a:rPr lang="x-none" altLang="en-US" sz="2400" dirty="0">
                <a:latin typeface="Comic Sans MS" charset="0"/>
              </a:rPr>
              <a:t>4 </a:t>
            </a:r>
            <a:r>
              <a:rPr lang="en-US" altLang="en-US" sz="2400" dirty="0" err="1">
                <a:latin typeface="Comic Sans MS" charset="0"/>
              </a:rPr>
              <a:t>Dopuštanje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poziva</a:t>
            </a:r>
            <a:r>
              <a:rPr lang="en-US" altLang="en-US" sz="2400" dirty="0">
                <a:latin typeface="Comic Sans MS" charset="0"/>
              </a:rPr>
              <a:t>: </a:t>
            </a:r>
            <a:r>
              <a:rPr lang="en-US" altLang="en-US" sz="2400" dirty="0" err="1">
                <a:latin typeface="Comic Sans MS" charset="0"/>
              </a:rPr>
              <a:t>protok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deklariše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svoje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potrebe</a:t>
            </a:r>
            <a:r>
              <a:rPr lang="en-US" altLang="en-US" sz="2400" dirty="0">
                <a:latin typeface="Comic Sans MS" charset="0"/>
              </a:rPr>
              <a:t>, </a:t>
            </a:r>
            <a:r>
              <a:rPr lang="en-US" altLang="en-US" sz="2400" dirty="0" err="1">
                <a:latin typeface="Comic Sans MS" charset="0"/>
              </a:rPr>
              <a:t>mreža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može</a:t>
            </a:r>
            <a:r>
              <a:rPr lang="en-US" altLang="en-US" sz="2400" dirty="0">
                <a:latin typeface="Comic Sans MS" charset="0"/>
              </a:rPr>
              <a:t> da</a:t>
            </a:r>
            <a:r>
              <a:rPr lang="x-none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blokira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poziv</a:t>
            </a:r>
            <a:r>
              <a:rPr lang="en-US" altLang="en-US" sz="2400" dirty="0">
                <a:latin typeface="Comic Sans MS" charset="0"/>
              </a:rPr>
              <a:t> (</a:t>
            </a:r>
            <a:r>
              <a:rPr lang="en-US" altLang="en-US" sz="2400" dirty="0" err="1">
                <a:latin typeface="Comic Sans MS" charset="0"/>
              </a:rPr>
              <a:t>npr</a:t>
            </a:r>
            <a:r>
              <a:rPr lang="en-US" altLang="en-US" sz="2400" dirty="0">
                <a:latin typeface="Comic Sans MS" charset="0"/>
              </a:rPr>
              <a:t>. signal </a:t>
            </a:r>
            <a:r>
              <a:rPr lang="en-US" altLang="en-US" sz="2400" dirty="0" err="1">
                <a:latin typeface="Comic Sans MS" charset="0"/>
              </a:rPr>
              <a:t>zauzeća</a:t>
            </a:r>
            <a:r>
              <a:rPr lang="en-US" altLang="en-US" sz="2400" dirty="0">
                <a:latin typeface="Comic Sans MS" charset="0"/>
              </a:rPr>
              <a:t>) </a:t>
            </a:r>
            <a:r>
              <a:rPr lang="en-US" altLang="en-US" sz="2400" dirty="0" err="1">
                <a:latin typeface="Comic Sans MS" charset="0"/>
              </a:rPr>
              <a:t>ako</a:t>
            </a:r>
            <a:r>
              <a:rPr lang="en-US" altLang="en-US" sz="2400" dirty="0">
                <a:latin typeface="Comic Sans MS" charset="0"/>
              </a:rPr>
              <a:t> ne </a:t>
            </a:r>
            <a:r>
              <a:rPr lang="en-US" altLang="en-US" sz="2400" dirty="0" err="1">
                <a:latin typeface="Comic Sans MS" charset="0"/>
              </a:rPr>
              <a:t>može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ispuniti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zahtevani</a:t>
            </a:r>
            <a:r>
              <a:rPr lang="en-US" altLang="en-US" sz="2400" dirty="0">
                <a:latin typeface="Comic Sans MS" charset="0"/>
              </a:rPr>
              <a:t> </a:t>
            </a:r>
            <a:r>
              <a:rPr lang="en-US" altLang="en-US" sz="2400" dirty="0" err="1">
                <a:latin typeface="Comic Sans MS" charset="0"/>
              </a:rPr>
              <a:t>uslov</a:t>
            </a:r>
            <a:endParaRPr lang="en-US" altLang="en-US" sz="24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0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745995"/>
            <a:ext cx="8490857" cy="50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Streaming </a:t>
            </a:r>
            <a:r>
              <a:rPr lang="x-none" altLang="en-US" dirty="0" smtClean="0"/>
              <a:t>uskladištene 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jalne aplikacije</a:t>
            </a:r>
            <a:r>
              <a:rPr lang="en-US" altLang="en-US" dirty="0" smtClean="0"/>
              <a:t>: </a:t>
            </a:r>
            <a:r>
              <a:rPr lang="x-none" altLang="en-US" dirty="0" smtClean="0"/>
              <a:t>interaktivnost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x-none" altLang="en-US" i="1" dirty="0">
                <a:solidFill>
                  <a:schemeClr val="accent2"/>
                </a:solidFill>
              </a:rPr>
              <a:t>Funkcionalnost kao-kod-</a:t>
            </a:r>
            <a:r>
              <a:rPr lang="en-US" altLang="en-US" i="1" dirty="0">
                <a:solidFill>
                  <a:schemeClr val="accent2"/>
                </a:solidFill>
              </a:rPr>
              <a:t>VCR</a:t>
            </a:r>
            <a:r>
              <a:rPr lang="x-none" altLang="en-US" i="1" dirty="0">
                <a:solidFill>
                  <a:schemeClr val="accent2"/>
                </a:solidFill>
              </a:rPr>
              <a:t>-a</a:t>
            </a:r>
            <a:r>
              <a:rPr lang="en-US" altLang="en-US" i="1" dirty="0">
                <a:solidFill>
                  <a:schemeClr val="accent2"/>
                </a:solidFill>
              </a:rPr>
              <a:t>:</a:t>
            </a:r>
            <a:r>
              <a:rPr lang="en-US" altLang="en-US" dirty="0"/>
              <a:t> </a:t>
            </a:r>
            <a:endParaRPr lang="x-none" altLang="en-US" dirty="0"/>
          </a:p>
          <a:p>
            <a:pPr>
              <a:spcBef>
                <a:spcPct val="20000"/>
              </a:spcBef>
            </a:pPr>
            <a:r>
              <a:rPr lang="x-none" altLang="en-US" dirty="0"/>
              <a:t>	k</a:t>
            </a:r>
            <a:r>
              <a:rPr lang="en-US" altLang="en-US" dirty="0"/>
              <a:t>li</a:t>
            </a:r>
            <a:r>
              <a:rPr lang="x-none" altLang="en-US" dirty="0"/>
              <a:t>j</a:t>
            </a:r>
            <a:r>
              <a:rPr lang="en-US" altLang="en-US" dirty="0" err="1"/>
              <a:t>ent</a:t>
            </a:r>
            <a:r>
              <a:rPr lang="x-none" altLang="en-US" dirty="0"/>
              <a:t> može da pauzira</a:t>
            </a:r>
            <a:r>
              <a:rPr lang="en-US" altLang="en-US" dirty="0"/>
              <a:t>, </a:t>
            </a:r>
            <a:r>
              <a:rPr lang="x-none" altLang="en-US" dirty="0"/>
              <a:t>premota video zapis itd</a:t>
            </a:r>
            <a:r>
              <a:rPr lang="x-none" altLang="en-US" dirty="0" smtClean="0"/>
              <a:t>.</a:t>
            </a:r>
            <a:endParaRPr lang="sr-Latn-RS" altLang="en-US" dirty="0" smtClean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 dirty="0" smtClean="0"/>
              <a:t>10 sec </a:t>
            </a:r>
            <a:r>
              <a:rPr lang="x-none" altLang="en-US" sz="2800" dirty="0" smtClean="0"/>
              <a:t>početno kašnjenje</a:t>
            </a:r>
            <a:r>
              <a:rPr lang="en-US" altLang="en-US" sz="2800" dirty="0" smtClean="0"/>
              <a:t> OK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 dirty="0" smtClean="0"/>
              <a:t>1-2 sec </a:t>
            </a:r>
            <a:r>
              <a:rPr lang="x-none" altLang="en-US" sz="2800" dirty="0" smtClean="0"/>
              <a:t>dok komanda ne počne da se izvršava</a:t>
            </a:r>
            <a:r>
              <a:rPr lang="en-US" altLang="en-US" sz="2800" dirty="0" smtClean="0"/>
              <a:t> OK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 dirty="0" smtClean="0"/>
              <a:t>RTSP </a:t>
            </a:r>
            <a:r>
              <a:rPr lang="x-none" altLang="en-US" sz="2800" dirty="0" smtClean="0"/>
              <a:t>je često korišćen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Streaming </a:t>
            </a:r>
            <a:r>
              <a:rPr lang="x-none" altLang="en-US" dirty="0" smtClean="0"/>
              <a:t>m</a:t>
            </a:r>
            <a:r>
              <a:rPr lang="en-US" altLang="en-US" dirty="0" err="1" smtClean="0"/>
              <a:t>ultimedi</a:t>
            </a:r>
            <a:r>
              <a:rPr lang="x-none" altLang="en-US" dirty="0" smtClean="0"/>
              <a:t>jalnih aplikacija „</a:t>
            </a:r>
            <a:r>
              <a:rPr lang="sr-Latn-RS" altLang="en-US" dirty="0" smtClean="0"/>
              <a:t>live</a:t>
            </a:r>
            <a:r>
              <a:rPr lang="x-none" altLang="en-US" dirty="0" smtClean="0"/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x-none" altLang="en-US" u="sng" dirty="0" smtClean="0">
                <a:solidFill>
                  <a:srgbClr val="FF0000"/>
                </a:solidFill>
              </a:rPr>
              <a:t>Primeri</a:t>
            </a:r>
            <a:r>
              <a:rPr lang="en-US" altLang="en-US" u="sng" dirty="0" smtClean="0">
                <a:solidFill>
                  <a:srgbClr val="FF0000"/>
                </a:solidFill>
              </a:rPr>
              <a:t>:</a:t>
            </a:r>
            <a:endParaRPr lang="en-US" altLang="en-US" dirty="0" smtClean="0"/>
          </a:p>
          <a:p>
            <a:r>
              <a:rPr lang="en-US" altLang="en-US" dirty="0" smtClean="0"/>
              <a:t>Internet radio talk show</a:t>
            </a:r>
          </a:p>
          <a:p>
            <a:r>
              <a:rPr lang="x-none" altLang="en-US" dirty="0" smtClean="0"/>
              <a:t>Uživo sportski događaji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u="sng" dirty="0" smtClean="0">
                <a:solidFill>
                  <a:srgbClr val="FF0000"/>
                </a:solidFill>
              </a:rPr>
              <a:t>Streaming</a:t>
            </a:r>
            <a:endParaRPr lang="en-US" altLang="en-US" dirty="0" smtClean="0"/>
          </a:p>
          <a:p>
            <a:r>
              <a:rPr lang="en-US" altLang="en-US" dirty="0" smtClean="0"/>
              <a:t>playback b</a:t>
            </a:r>
            <a:r>
              <a:rPr lang="x-none" altLang="en-US" dirty="0" smtClean="0"/>
              <a:t>afer</a:t>
            </a:r>
            <a:endParaRPr lang="en-US" altLang="en-US" dirty="0" smtClean="0"/>
          </a:p>
          <a:p>
            <a:r>
              <a:rPr lang="en-US" altLang="en-US" dirty="0" smtClean="0"/>
              <a:t>playback </a:t>
            </a:r>
            <a:r>
              <a:rPr lang="x-none" altLang="en-US" dirty="0" smtClean="0"/>
              <a:t>može da se uspori nekoliko desetina sekundi nakon transmisije</a:t>
            </a:r>
            <a:endParaRPr lang="en-US" altLang="en-US" dirty="0" smtClean="0"/>
          </a:p>
          <a:p>
            <a:r>
              <a:rPr lang="x-none" altLang="en-US" dirty="0" smtClean="0"/>
              <a:t>postoje vremenska ograničenja još uvek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Intera</a:t>
            </a:r>
            <a:r>
              <a:rPr lang="x-none" altLang="en-US" u="sng" dirty="0" smtClean="0">
                <a:solidFill>
                  <a:srgbClr val="FF0000"/>
                </a:solidFill>
              </a:rPr>
              <a:t>ktivnost</a:t>
            </a:r>
            <a:endParaRPr lang="en-US" altLang="en-US" dirty="0" smtClean="0"/>
          </a:p>
          <a:p>
            <a:r>
              <a:rPr lang="x-none" altLang="en-US" dirty="0" smtClean="0"/>
              <a:t>nemuguće brzo premotavanje</a:t>
            </a:r>
            <a:endParaRPr lang="en-US" altLang="en-US" dirty="0" smtClean="0"/>
          </a:p>
          <a:p>
            <a:r>
              <a:rPr lang="x-none" altLang="en-US" dirty="0" smtClean="0"/>
              <a:t>premotavanje pa </a:t>
            </a:r>
            <a:r>
              <a:rPr lang="en-US" altLang="en-US" dirty="0" smtClean="0"/>
              <a:t>pau</a:t>
            </a:r>
            <a:r>
              <a:rPr lang="x-none" altLang="en-US" dirty="0" smtClean="0"/>
              <a:t>za, to je moguće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altLang="en-US" dirty="0" smtClean="0"/>
              <a:t>Multimedija u realnom vremenu</a:t>
            </a:r>
            <a:r>
              <a:rPr lang="sr-Latn-RS" altLang="en-US" dirty="0" smtClean="0"/>
              <a:t> - </a:t>
            </a:r>
            <a:r>
              <a:rPr lang="en-US" altLang="en-US" dirty="0" err="1" smtClean="0"/>
              <a:t>Intera</a:t>
            </a:r>
            <a:r>
              <a:rPr lang="x-none" altLang="en-US" dirty="0" smtClean="0"/>
              <a:t>ktivnost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FF0000"/>
                </a:solidFill>
              </a:rPr>
              <a:t>ap</a:t>
            </a:r>
            <a:r>
              <a:rPr lang="x-none" altLang="en-US" dirty="0" smtClean="0">
                <a:solidFill>
                  <a:srgbClr val="FF0000"/>
                </a:solidFill>
              </a:rPr>
              <a:t>likacije</a:t>
            </a:r>
            <a:r>
              <a:rPr lang="en-US" altLang="en-US" dirty="0" smtClean="0">
                <a:solidFill>
                  <a:srgbClr val="FF0000"/>
                </a:solidFill>
              </a:rPr>
              <a:t>:</a:t>
            </a:r>
            <a:r>
              <a:rPr lang="en-US" altLang="en-US" dirty="0" smtClean="0"/>
              <a:t> IP tele</a:t>
            </a:r>
            <a:r>
              <a:rPr lang="x-none" altLang="en-US" dirty="0" smtClean="0"/>
              <a:t>foniranje</a:t>
            </a:r>
            <a:r>
              <a:rPr lang="en-US" altLang="en-US" dirty="0" smtClean="0"/>
              <a:t>, video </a:t>
            </a:r>
            <a:r>
              <a:rPr lang="x-none" altLang="en-US" dirty="0" smtClean="0"/>
              <a:t>k</a:t>
            </a:r>
            <a:r>
              <a:rPr lang="en-US" altLang="en-US" dirty="0" err="1" smtClean="0"/>
              <a:t>onferenc</a:t>
            </a:r>
            <a:r>
              <a:rPr lang="x-none" altLang="en-US" dirty="0" smtClean="0"/>
              <a:t>ija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distribu</a:t>
            </a:r>
            <a:r>
              <a:rPr lang="x-none" altLang="en-US" dirty="0" smtClean="0"/>
              <a:t>irani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intera</a:t>
            </a:r>
            <a:r>
              <a:rPr lang="x-none" altLang="en-US" dirty="0" smtClean="0"/>
              <a:t>ktivni svet</a:t>
            </a:r>
            <a:endParaRPr lang="en-US" altLang="en-US" dirty="0" smtClean="0"/>
          </a:p>
          <a:p>
            <a:r>
              <a:rPr lang="x-none" altLang="en-US" sz="2400" dirty="0" smtClean="0">
                <a:solidFill>
                  <a:srgbClr val="FF0000"/>
                </a:solidFill>
              </a:rPr>
              <a:t>zahtevi </a:t>
            </a:r>
            <a:r>
              <a:rPr lang="en-US" altLang="en-US" sz="2400" dirty="0" smtClean="0">
                <a:solidFill>
                  <a:srgbClr val="FF0000"/>
                </a:solidFill>
              </a:rPr>
              <a:t>end-end </a:t>
            </a:r>
            <a:r>
              <a:rPr lang="x-none" altLang="en-US" sz="2400" dirty="0" smtClean="0">
                <a:solidFill>
                  <a:srgbClr val="FF0000"/>
                </a:solidFill>
              </a:rPr>
              <a:t>kašnjenja</a:t>
            </a:r>
            <a:r>
              <a:rPr lang="en-US" altLang="en-US" sz="24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x-none" altLang="en-US" sz="2000" dirty="0" smtClean="0"/>
              <a:t>za glas, kašnjenja manja od 150 msec slušalac ne primećuje </a:t>
            </a:r>
          </a:p>
          <a:p>
            <a:pPr lvl="1"/>
            <a:r>
              <a:rPr lang="x-none" altLang="en-US" sz="2000" dirty="0" smtClean="0"/>
              <a:t>kašnjenja između </a:t>
            </a:r>
            <a:r>
              <a:rPr lang="en-US" altLang="en-US" sz="2000" dirty="0" smtClean="0"/>
              <a:t>150 </a:t>
            </a:r>
            <a:r>
              <a:rPr lang="en-US" altLang="en-US" sz="2000" dirty="0" err="1" smtClean="0"/>
              <a:t>msec</a:t>
            </a:r>
            <a:r>
              <a:rPr lang="x-none" altLang="en-US" sz="2000" dirty="0" smtClean="0"/>
              <a:t> i </a:t>
            </a:r>
            <a:r>
              <a:rPr lang="en-US" altLang="en-US" sz="2000" dirty="0" smtClean="0"/>
              <a:t>400 </a:t>
            </a:r>
            <a:r>
              <a:rPr lang="en-US" altLang="en-US" sz="2000" dirty="0" err="1" smtClean="0"/>
              <a:t>msec</a:t>
            </a:r>
            <a:r>
              <a:rPr lang="en-US" altLang="en-US" sz="2000" dirty="0" smtClean="0"/>
              <a:t> </a:t>
            </a:r>
            <a:r>
              <a:rPr lang="x-none" altLang="en-US" sz="2000" dirty="0" smtClean="0"/>
              <a:t>mogu biti prihvatljiva </a:t>
            </a:r>
            <a:endParaRPr lang="en-US" altLang="en-US" sz="2000" dirty="0" smtClean="0"/>
          </a:p>
          <a:p>
            <a:pPr lvl="2"/>
            <a:r>
              <a:rPr lang="x-none" altLang="en-US" dirty="0"/>
              <a:t>uključuju </a:t>
            </a:r>
            <a:r>
              <a:rPr lang="en-US" altLang="en-US" dirty="0" err="1"/>
              <a:t>ap</a:t>
            </a:r>
            <a:r>
              <a:rPr lang="x-none" altLang="en-US" dirty="0"/>
              <a:t>likacioni</a:t>
            </a:r>
            <a:r>
              <a:rPr lang="en-US" altLang="en-US" dirty="0"/>
              <a:t>-</a:t>
            </a:r>
            <a:r>
              <a:rPr lang="x-none" altLang="en-US" dirty="0"/>
              <a:t>nivo</a:t>
            </a:r>
            <a:r>
              <a:rPr lang="en-US" altLang="en-US" dirty="0"/>
              <a:t> (pa</a:t>
            </a:r>
            <a:r>
              <a:rPr lang="x-none" altLang="en-US" dirty="0"/>
              <a:t>ketizacija</a:t>
            </a:r>
            <a:r>
              <a:rPr lang="en-US" altLang="en-US" dirty="0"/>
              <a:t>) </a:t>
            </a:r>
            <a:r>
              <a:rPr lang="x-none" altLang="en-US" dirty="0"/>
              <a:t>i mrežna kašnjenja</a:t>
            </a:r>
            <a:endParaRPr lang="en-US" altLang="en-US" dirty="0"/>
          </a:p>
          <a:p>
            <a:pPr lvl="2"/>
            <a:r>
              <a:rPr lang="x-none" altLang="en-US" dirty="0"/>
              <a:t>značajno veća kašnjenja</a:t>
            </a:r>
            <a:r>
              <a:rPr lang="en-US" altLang="en-US" dirty="0"/>
              <a:t> </a:t>
            </a:r>
            <a:r>
              <a:rPr lang="x-none" altLang="en-US" dirty="0"/>
              <a:t>slabe interaktivnost</a:t>
            </a:r>
            <a:endParaRPr lang="en-US" altLang="en-US" dirty="0"/>
          </a:p>
          <a:p>
            <a:r>
              <a:rPr lang="x-none" altLang="en-US" sz="2400" dirty="0" smtClean="0">
                <a:solidFill>
                  <a:srgbClr val="FF0000"/>
                </a:solidFill>
              </a:rPr>
              <a:t>inicijalizacija sesija</a:t>
            </a:r>
            <a:endParaRPr lang="en-US" altLang="en-US" dirty="0"/>
          </a:p>
          <a:p>
            <a:pPr lvl="1"/>
            <a:r>
              <a:rPr lang="x-none" altLang="en-US" dirty="0"/>
              <a:t>kako onaj koji poziva oglašava svoju </a:t>
            </a:r>
            <a:r>
              <a:rPr lang="en-US" altLang="en-US" dirty="0"/>
              <a:t>IP ad</a:t>
            </a:r>
            <a:r>
              <a:rPr lang="x-none" altLang="en-US" dirty="0"/>
              <a:t>resu</a:t>
            </a:r>
            <a:r>
              <a:rPr lang="en-US" altLang="en-US" dirty="0"/>
              <a:t>, </a:t>
            </a:r>
            <a:r>
              <a:rPr lang="x-none" altLang="en-US" dirty="0"/>
              <a:t>broj porta</a:t>
            </a:r>
            <a:r>
              <a:rPr lang="en-US" altLang="en-US" dirty="0"/>
              <a:t>, </a:t>
            </a:r>
            <a:r>
              <a:rPr lang="x-none" altLang="en-US" dirty="0"/>
              <a:t>algoritme kodiranja</a:t>
            </a:r>
            <a:r>
              <a:rPr lang="en-US" alt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0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Multimedi</a:t>
            </a:r>
            <a:r>
              <a:rPr lang="x-none" altLang="en-US" smtClean="0"/>
              <a:t>j</a:t>
            </a:r>
            <a:r>
              <a:rPr lang="en-US" altLang="en-US" smtClean="0"/>
              <a:t>a </a:t>
            </a:r>
            <a:r>
              <a:rPr lang="x-none" altLang="en-US" smtClean="0"/>
              <a:t>preko </a:t>
            </a:r>
            <a:r>
              <a:rPr lang="en-US" altLang="en-US" smtClean="0"/>
              <a:t>Internet</a:t>
            </a:r>
            <a:r>
              <a:rPr lang="x-none" altLang="en-US" smtClean="0"/>
              <a:t>-a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TCP/UDP/IP:</a:t>
            </a:r>
            <a:r>
              <a:rPr lang="en-US" altLang="en-US" dirty="0" smtClean="0"/>
              <a:t> “</a:t>
            </a:r>
            <a:r>
              <a:rPr lang="x-none" altLang="en-US" dirty="0" smtClean="0"/>
              <a:t>servis najboljeg pokušaja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x-none" altLang="en-US" i="1" dirty="0">
                <a:solidFill>
                  <a:srgbClr val="FF0000"/>
                </a:solidFill>
              </a:rPr>
              <a:t>ema</a:t>
            </a:r>
            <a:r>
              <a:rPr lang="en-US" altLang="en-US" dirty="0"/>
              <a:t> g</a:t>
            </a:r>
            <a:r>
              <a:rPr lang="x-none" altLang="en-US" dirty="0"/>
              <a:t>arancija da neće biti kašnjenja, </a:t>
            </a:r>
            <a:r>
              <a:rPr lang="x-none" altLang="en-US" dirty="0" smtClean="0"/>
              <a:t>gubitaka</a:t>
            </a:r>
            <a:endParaRPr lang="sr-Latn-RS" altLang="en-US" dirty="0" smtClean="0"/>
          </a:p>
          <a:p>
            <a:endParaRPr lang="en-US" altLang="en-US" dirty="0"/>
          </a:p>
          <a:p>
            <a:pPr algn="ctr"/>
            <a:r>
              <a:rPr lang="x-none" altLang="en-US" dirty="0" smtClean="0">
                <a:latin typeface="Comic Sans MS" charset="0"/>
              </a:rPr>
              <a:t>Današnj</a:t>
            </a:r>
            <a:r>
              <a:rPr lang="en-GB" altLang="en-US" dirty="0" smtClean="0">
                <a:latin typeface="Comic Sans MS" charset="0"/>
              </a:rPr>
              <a:t>e</a:t>
            </a:r>
            <a:r>
              <a:rPr lang="x-none" altLang="en-US" dirty="0" smtClean="0">
                <a:latin typeface="Comic Sans MS" charset="0"/>
              </a:rPr>
              <a:t> multimedijalne aplikacije na </a:t>
            </a:r>
            <a:r>
              <a:rPr lang="en-US" altLang="en-US" dirty="0" smtClean="0">
                <a:latin typeface="Comic Sans MS" charset="0"/>
              </a:rPr>
              <a:t>Internet</a:t>
            </a:r>
            <a:r>
              <a:rPr lang="x-none" altLang="en-US" dirty="0" smtClean="0">
                <a:latin typeface="Comic Sans MS" charset="0"/>
              </a:rPr>
              <a:t>-u</a:t>
            </a:r>
          </a:p>
          <a:p>
            <a:pPr algn="ctr"/>
            <a:r>
              <a:rPr lang="x-none" altLang="en-US" dirty="0" smtClean="0">
                <a:latin typeface="Comic Sans MS" charset="0"/>
              </a:rPr>
              <a:t>koriste tehnike </a:t>
            </a:r>
            <a:r>
              <a:rPr lang="en-US" altLang="en-US" dirty="0" err="1" smtClean="0">
                <a:latin typeface="Comic Sans MS" charset="0"/>
              </a:rPr>
              <a:t>apli</a:t>
            </a:r>
            <a:r>
              <a:rPr lang="x-none" altLang="en-US" dirty="0" smtClean="0">
                <a:latin typeface="Comic Sans MS" charset="0"/>
              </a:rPr>
              <a:t>kacionog nivoa da bi smanjile </a:t>
            </a:r>
          </a:p>
          <a:p>
            <a:pPr algn="ctr"/>
            <a:r>
              <a:rPr lang="en-US" altLang="en-US" dirty="0" smtClean="0">
                <a:latin typeface="Comic Sans MS" charset="0"/>
              </a:rPr>
              <a:t>(</a:t>
            </a:r>
            <a:r>
              <a:rPr lang="x-none" altLang="en-US" dirty="0" smtClean="0">
                <a:latin typeface="Comic Sans MS" charset="0"/>
              </a:rPr>
              <a:t>što je moguće više</a:t>
            </a:r>
            <a:r>
              <a:rPr lang="en-US" altLang="en-US" dirty="0" smtClean="0">
                <a:latin typeface="Comic Sans MS" charset="0"/>
              </a:rPr>
              <a:t>) </a:t>
            </a:r>
            <a:r>
              <a:rPr lang="x-none" altLang="en-US" dirty="0" smtClean="0">
                <a:latin typeface="Comic Sans MS" charset="0"/>
              </a:rPr>
              <a:t>uticaje kašnjenja i gubitaka</a:t>
            </a:r>
            <a:endParaRPr lang="en-US" altLang="en-US" dirty="0" smtClean="0">
              <a:latin typeface="Comic Sans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7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2655</Words>
  <Application>Microsoft Office PowerPoint</Application>
  <PresentationFormat>Widescreen</PresentationFormat>
  <Paragraphs>472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Clip</vt:lpstr>
      <vt:lpstr>Multimedijalno umrežavanje</vt:lpstr>
      <vt:lpstr>PowerPoint Presentation</vt:lpstr>
      <vt:lpstr>Multimedijalne mrežne aplikacije</vt:lpstr>
      <vt:lpstr>Streaming uskladištenih  multimedijanih aplikacija </vt:lpstr>
      <vt:lpstr>Streaming uskladištene multimedijalne aplikacije: Šta je to ?</vt:lpstr>
      <vt:lpstr>Streaming uskladištene multimedijalne aplikacije: interaktivnost</vt:lpstr>
      <vt:lpstr>Streaming multimedijalnih aplikacija „live"</vt:lpstr>
      <vt:lpstr>Multimedija u realnom vremenu - Interaktivnost</vt:lpstr>
      <vt:lpstr>Multimedija preko Internet-a</vt:lpstr>
      <vt:lpstr>Kako treba razvijati Internet da bolje podržava multimediju?</vt:lpstr>
      <vt:lpstr>Audio kompresija</vt:lpstr>
      <vt:lpstr>Audio kompresija</vt:lpstr>
      <vt:lpstr>Video kompresija</vt:lpstr>
      <vt:lpstr>Video kompresija</vt:lpstr>
      <vt:lpstr>Streaming uskladištene multimedijalne aplikacije</vt:lpstr>
      <vt:lpstr>Multimedija na Iternet-u:  najprostiji pristup</vt:lpstr>
      <vt:lpstr>Multimedija na Iternet-u:  najprostiji pristup</vt:lpstr>
      <vt:lpstr>Multimedija na Internet-u: streaming pristup </vt:lpstr>
      <vt:lpstr>Streaming sa streaming servera</vt:lpstr>
      <vt:lpstr>Streaming multimedijalne aplikacije: bafering na klijent strani</vt:lpstr>
      <vt:lpstr>Streaming multimedijalne aplikacije: bafering na klijent strani</vt:lpstr>
      <vt:lpstr>Streaming multimedijalne aplikacije: UDP ili TCP?</vt:lpstr>
      <vt:lpstr>Aplikacije i transportni protokoli</vt:lpstr>
      <vt:lpstr>Streaming multimedijalne aplikacije: klijentova brzina (e)</vt:lpstr>
      <vt:lpstr>Korisnička kontrola streaminga media: Real Time Streaming Protocol - RTSP </vt:lpstr>
      <vt:lpstr>Korisnička kontrola streaminga media: Real Time Streaming Protocol - RTSP </vt:lpstr>
      <vt:lpstr>Kako radi RTSP</vt:lpstr>
      <vt:lpstr>Interaktivne aplikacije koje rade u realnom vremenu</vt:lpstr>
      <vt:lpstr>Interaktivne multimedijalne aplikacije:  telefoniranje preko Internet-a</vt:lpstr>
      <vt:lpstr>Internet telefoniranje: gubici i kašnjenje paketa</vt:lpstr>
      <vt:lpstr>Kašnjenje usled jitter-a</vt:lpstr>
      <vt:lpstr>Internet multimedija:</vt:lpstr>
      <vt:lpstr>Real-Time Protocol (RTP)</vt:lpstr>
      <vt:lpstr>RTP radi na vrhu UDP-a</vt:lpstr>
      <vt:lpstr>RTP primer</vt:lpstr>
      <vt:lpstr>RTP i QoS</vt:lpstr>
      <vt:lpstr>RTP Header</vt:lpstr>
      <vt:lpstr>Real Time Control Protocol (RTCP)</vt:lpstr>
      <vt:lpstr>RTCP</vt:lpstr>
      <vt:lpstr>RTCP Bandwidth Scaling</vt:lpstr>
      <vt:lpstr>Session Initiation Protocol - SIP</vt:lpstr>
      <vt:lpstr>SIP servisi</vt:lpstr>
      <vt:lpstr>Postavljanje poziva ka poznatoj IP adresi</vt:lpstr>
      <vt:lpstr>Postavljanje poziva</vt:lpstr>
      <vt:lpstr>Mreže sa distribuiranim sadržajem Content distribution networks (CDNs)</vt:lpstr>
      <vt:lpstr>CDN primer</vt:lpstr>
      <vt:lpstr>Distribuirani multimedijalni sistem</vt:lpstr>
      <vt:lpstr>Karakteristike tipičnih multimedijalnih strimova</vt:lpstr>
      <vt:lpstr>Tipična infrastruktura za multimedijalne aplikacije</vt:lpstr>
      <vt:lpstr>QoS specifikacije za komponente sa prethodne slike</vt:lpstr>
      <vt:lpstr>Poboljšanje QoS u  IP mrežama</vt:lpstr>
      <vt:lpstr>QoS principi: zaključak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Multimedijalno umrežavanje</dc:title>
  <dc:creator>Admin</dc:creator>
  <cp:lastModifiedBy>Admin</cp:lastModifiedBy>
  <cp:revision>16</cp:revision>
  <dcterms:created xsi:type="dcterms:W3CDTF">2019-12-04T12:31:34Z</dcterms:created>
  <dcterms:modified xsi:type="dcterms:W3CDTF">2019-12-12T11:14:54Z</dcterms:modified>
</cp:coreProperties>
</file>