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6" r:id="rId4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C96536-8575-453E-AF91-967DC99F7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D49C79B-70C1-44A5-B49B-1F3F4C221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6EB7CD-0027-444F-8304-DFB792933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C5E-6245-4C10-A8F2-CD1E443B165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7168A9-26C2-423D-9561-7372FDF0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FD9E03-1D65-4336-95EC-8F069595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C69-AD32-4861-AEC2-77BF5DC49C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7734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161C4-2D6D-4037-B9D7-C8F7EBC6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B7B0F50-3085-4DC6-8010-88EA1F920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05360A-049A-449C-ADA3-25E9CECD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C5E-6245-4C10-A8F2-CD1E443B165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1FFA4C-FED3-4911-AF13-52FFED0F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EBE52E-247D-48FB-B69B-0450E3B5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C69-AD32-4861-AEC2-77BF5DC49C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38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CFAD05E-C4DC-4A7A-90B6-5925B730E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AC78BF3-B91A-4938-AD09-589AFCAE6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0EE2F9-2810-4A8C-BB00-0FF603F5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C5E-6245-4C10-A8F2-CD1E443B165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8C4A6E-AA3E-4092-9C40-2C3DAB2A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3D04EB-12ED-449E-8720-138492E9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C69-AD32-4861-AEC2-77BF5DC49C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450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79F331-53BD-4AF3-8E63-3ADE06E9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164764-1A70-4E85-8163-D0457B76E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D02638-E6FB-4675-AD32-F3B7B8B0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C5E-6245-4C10-A8F2-CD1E443B165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E0970E-3F00-4B07-8753-6BF48D70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96BBFA-6AF0-41A3-8017-017D58DD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C69-AD32-4861-AEC2-77BF5DC49C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6644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124564-9546-4879-82F6-F70A9039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934E36-AF27-4862-B01D-078B5F1CF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BFA7D5-ACB8-440C-A6D7-1B4AE5DE6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C5E-6245-4C10-A8F2-CD1E443B165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83F80F-3969-4D4F-B965-C8111EC2D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F7A7BC-BFC0-4897-991B-F69E14E2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C69-AD32-4861-AEC2-77BF5DC49C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4021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81E1FE-2C45-4F2E-A01A-E88D0286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2FC81B-36AF-42E7-A1B0-43192778A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009263-0A25-4D28-941D-D431D8CF0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CAC93F-00E8-4366-A800-CA4F6069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C5E-6245-4C10-A8F2-CD1E443B165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E8CC3A3-3008-4E2C-83EC-BB34E05A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414F04-0CA4-4660-9B2A-B6E439EC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C69-AD32-4861-AEC2-77BF5DC49C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568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210DF-B4EA-4039-BC89-3CFABD8C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3C000C-B1E5-495D-BB6E-F93DA44A2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C88888-ADA2-483A-87D6-C343D91B1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05594EC-025A-459F-96C1-566F998C9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E8F372-73DC-4F94-823A-AD97D084A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6F103AA-E4FF-4BF8-9DD1-01127DEE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C5E-6245-4C10-A8F2-CD1E443B165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820A84E-7CEF-4972-9D63-DE3AB40E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DFDB14-F06A-4DB3-89FB-B11ACD8B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C69-AD32-4861-AEC2-77BF5DC49C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4946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BDEAFF-F317-46E2-B384-D0541F55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4978617-4194-4D79-9F8C-72A2FCF4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C5E-6245-4C10-A8F2-CD1E443B165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560CA61-5851-49AC-AB4B-36F78CC3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18BF557-DBE5-44BE-B05A-15ECC4AE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C69-AD32-4861-AEC2-77BF5DC49C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9044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0174A4-C665-4E7E-8B4C-FDCC8A38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C5E-6245-4C10-A8F2-CD1E443B165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BA1B7A7-E2F0-4E9F-BCCA-6C542FE1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790DE4-BF45-4E68-8AFC-5536BD3C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C69-AD32-4861-AEC2-77BF5DC49C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2118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5FE3D-F800-4096-BAE0-FD48707D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64603B-8CE3-4147-85C2-B822FCA58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FDD5E46-B593-40A4-A3A1-07473FEC1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4028EC-C192-47F4-8246-CAE95AD11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C5E-6245-4C10-A8F2-CD1E443B165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319ED4-C181-406F-87AF-FDAED908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C1DC66-8E7A-443D-A95D-3E393EDE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C69-AD32-4861-AEC2-77BF5DC49C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217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6F1F8-7137-411F-A560-A3CB30F9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AEAF502-8FE8-47BD-BE20-44472AECB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DF7EE9-EC75-4F76-8043-30D371E7E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D6F773-4578-465D-BF12-1BAA9F31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C5E-6245-4C10-A8F2-CD1E443B165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7B153C-7921-4600-95BA-1B1AA1D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D7B2E2-A87E-41F7-9909-8E0C67FC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2C69-AD32-4861-AEC2-77BF5DC49C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67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D2DED2-DA91-46BF-A319-A885C507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3EAA3DE-22E8-434A-9264-DE0EBD02A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EBBEFE-3834-42ED-9931-8CD846777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6BC5E-6245-4C10-A8F2-CD1E443B165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173AAA-4628-47C2-A3B4-AF7A43776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A04708-140F-4899-8B50-D0B3F9765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2C69-AD32-4861-AEC2-77BF5DC49C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553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leksandra.pavlovic@viser.edu.rs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6EE4E1-425E-443F-9F0A-3E3437730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Multimedijalni</a:t>
            </a:r>
            <a:r>
              <a:rPr lang="en-US" dirty="0" smtClean="0"/>
              <a:t> internet </a:t>
            </a:r>
            <a:r>
              <a:rPr lang="en-US" dirty="0" err="1" smtClean="0"/>
              <a:t>prenos</a:t>
            </a:r>
            <a:endParaRPr lang="sr-Latn-R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86C55BD-7CD7-4DE4-B133-CA6BBF8AD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2754"/>
            <a:ext cx="9144000" cy="108504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LEKCIJA 1</a:t>
            </a:r>
            <a:endParaRPr lang="sr-Latn-RS" sz="4000" dirty="0"/>
          </a:p>
        </p:txBody>
      </p:sp>
    </p:spTree>
    <p:extLst>
      <p:ext uri="{BB962C8B-B14F-4D97-AF65-F5344CB8AC3E}">
        <p14:creationId xmlns:p14="http://schemas.microsoft.com/office/powerpoint/2010/main" val="252475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B6A411-C18C-4790-A590-A8AE1621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Linearna i nelinearna multimedija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9E6A9A-D0A2-4E8F-97E9-115F29DBE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Linearna multimedija – ukoliko korisnici gledaju projekat kao film i televiziju, sa definisanim početkom i gledanjem do kraja.</a:t>
            </a:r>
          </a:p>
          <a:p>
            <a:endParaRPr lang="sr-Latn-RS" dirty="0"/>
          </a:p>
          <a:p>
            <a:r>
              <a:rPr lang="sr-Latn-RS" dirty="0"/>
              <a:t>Nelinearna multimedija – kada su korisnicima date navigacione kontrole i mogu da „lutaju“ kroz sadržaj po želji (u tom slučaju korisnik je interaktivan, ima mogućnost moćnog prolaza ka informacijama).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0741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831F4E-5750-4B72-84EE-E797F15B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Linearna i nelinearna multimedija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9377A6-E3F3-4B5D-BDFC-91188217C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Određivanje kako će korisnik vršiti interakciju i navigaciju kroz sadržaj projekta zahteva veliku pažnju na prateće poruke, izvršavanje </a:t>
            </a:r>
            <a:r>
              <a:rPr lang="sr-Latn-RS" dirty="0" smtClean="0"/>
              <a:t>skripti </a:t>
            </a:r>
            <a:r>
              <a:rPr lang="sr-Latn-RS" dirty="0"/>
              <a:t>ili scenario kompletnog dela i programiranja.</a:t>
            </a:r>
          </a:p>
          <a:p>
            <a:r>
              <a:rPr lang="sr-Latn-RS" dirty="0"/>
              <a:t>Ako se ne vodi računa o svemu, može se prelomiti ceo projekat sa loše dizajniranim interfejsom ili sa neadekvatnim ili netačnim sadržajem.</a:t>
            </a:r>
          </a:p>
          <a:p>
            <a:r>
              <a:rPr lang="sr-Latn-RS" dirty="0"/>
              <a:t>Multimedijalni elementi su obično ukomponovani zajedno u projekat pomoću autorizovanih alata. </a:t>
            </a:r>
          </a:p>
        </p:txBody>
      </p:sp>
    </p:spTree>
    <p:extLst>
      <p:ext uri="{BB962C8B-B14F-4D97-AF65-F5344CB8AC3E}">
        <p14:creationId xmlns:p14="http://schemas.microsoft.com/office/powerpoint/2010/main" val="977358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61CC6-52C7-4076-B61A-3D56FA27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Autorizovani alati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940DE9-420F-43C5-82BB-3E3CCD6B5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Dizajnirani za upravljanje pojedinim multimedijalnim elementima i obezbeđuju interakciju korisnika</a:t>
            </a:r>
          </a:p>
          <a:p>
            <a:r>
              <a:rPr lang="sr-Latn-RS" dirty="0"/>
              <a:t>Nude mogućnost da se stvaraju i uređuju tekst i slike, sa formatima koji im omogućavaju da pokreću prikazivanje videoporuka na perifernom hardveru.</a:t>
            </a:r>
          </a:p>
          <a:p>
            <a:r>
              <a:rPr lang="sr-Latn-RS" dirty="0"/>
              <a:t>Zvuci i filmovi su obično izgrađeni pomoću alata za uređivanje na ovim medijima, a zatim se elementi uvoze u autorizovani sistem za reprodukciju. </a:t>
            </a:r>
          </a:p>
        </p:txBody>
      </p:sp>
    </p:spTree>
    <p:extLst>
      <p:ext uri="{BB962C8B-B14F-4D97-AF65-F5344CB8AC3E}">
        <p14:creationId xmlns:p14="http://schemas.microsoft.com/office/powerpoint/2010/main" val="3747246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D537F5-491D-4CD3-BCB6-B7BE8BD0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Autorizovani alati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CDC793-FD3F-4448-9A02-392A449B3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Rezultat toga kako je prikazano gledaocu na monitoru je grafički korisnički interfejs (Graphic User Interface).</a:t>
            </a:r>
          </a:p>
          <a:p>
            <a:r>
              <a:rPr lang="sr-Latn-RS" dirty="0"/>
              <a:t>GUI propisuje pravilao tome šta se dešava sa ulazom, kao što je stvarna grafika na ekranu.</a:t>
            </a:r>
          </a:p>
          <a:p>
            <a:r>
              <a:rPr lang="sr-Latn-RS" dirty="0"/>
              <a:t>Hardver ili softver koji određuju granice onoga što se može desiti su multimedijalne platforme ili multimedijalno okruženje.</a:t>
            </a:r>
          </a:p>
        </p:txBody>
      </p:sp>
    </p:spTree>
    <p:extLst>
      <p:ext uri="{BB962C8B-B14F-4D97-AF65-F5344CB8AC3E}">
        <p14:creationId xmlns:p14="http://schemas.microsoft.com/office/powerpoint/2010/main" val="4149163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EECE1D-FBB5-42DA-863C-464AD2E61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3F6840-7249-4DE6-B7BC-41B3F3CEC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Multimedijalni sadržaji zahtevaju veliku digitalnu memoriju kada se nalaze u biblioteci krajnjeg korisnika (na njegovom računaru) ili veliki propusni opseg kada se distribuiraju preko mreža koje su povezane žicom, staklenim vlaknima ili bežičnim putem. </a:t>
            </a:r>
          </a:p>
          <a:p>
            <a:r>
              <a:rPr lang="sr-Latn-RS" dirty="0"/>
              <a:t>Što je veći propusni opseg, veći je i protok, što znači da se više sadržaja može isporučiti krajnjem korisniku.</a:t>
            </a:r>
          </a:p>
        </p:txBody>
      </p:sp>
    </p:spTree>
    <p:extLst>
      <p:ext uri="{BB962C8B-B14F-4D97-AF65-F5344CB8AC3E}">
        <p14:creationId xmlns:p14="http://schemas.microsoft.com/office/powerpoint/2010/main" val="199429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D4894D-DC69-4406-B00D-065C60D4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CD-ROM, DVD i multimedija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8CDB4B-2F34-43EF-99E3-B5C8BD801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CD-ROM (Compact Disk Read-Only Memory) – najisplativiji medij za distribuciju multimedijalnih projekata. </a:t>
            </a:r>
          </a:p>
          <a:p>
            <a:r>
              <a:rPr lang="sr-Latn-RS" dirty="0"/>
              <a:t>Masovna jeftina proizvodnja i može da sadrži do 84 minuta video ili audio elemenata koji se prikazuju preko celog ekrana.</a:t>
            </a:r>
          </a:p>
          <a:p>
            <a:r>
              <a:rPr lang="sr-Latn-RS" dirty="0"/>
              <a:t>Može da sadrži i jedinstvene mešavine slika, zvukova, teksta, videa i animacija pod kontrolom autorizovanog sistema kako bi se obezbedila neograničena interakcija korisnika.</a:t>
            </a:r>
          </a:p>
        </p:txBody>
      </p:sp>
    </p:spTree>
    <p:extLst>
      <p:ext uri="{BB962C8B-B14F-4D97-AF65-F5344CB8AC3E}">
        <p14:creationId xmlns:p14="http://schemas.microsoft.com/office/powerpoint/2010/main" val="1175192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160260-4ECA-458B-8C18-029AD411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CD-ROM, DVD i multimedija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F2FE7F-C70E-4E22-A2BE-6D8EDCF4F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Diskovi su izgrađeni od polikarbonantne plastike. </a:t>
            </a:r>
          </a:p>
          <a:p>
            <a:r>
              <a:rPr lang="sr-Latn-RS" dirty="0"/>
              <a:t>Većina današnjih računara ima ugrađen CD-ROM ili DVD plejer i prateći softver koji omogućava njihov rad.</a:t>
            </a:r>
          </a:p>
          <a:p>
            <a:r>
              <a:rPr lang="sr-Latn-RS" dirty="0"/>
              <a:t>Tehnologija višeslojnih DVD-eva (Multilayered Digital Disk) je na putu da poveća kapacitet i multimedijalne mogućnosti aktuelnih CD-ROM-ova na 18 GB na jednom disku. </a:t>
            </a:r>
          </a:p>
          <a:p>
            <a:r>
              <a:rPr lang="sr-Latn-RS" dirty="0"/>
              <a:t>CD i DVD rezači se koriste za njihovo čitanje i izradu više njih, u različitim formatima.</a:t>
            </a:r>
          </a:p>
        </p:txBody>
      </p:sp>
    </p:spTree>
    <p:extLst>
      <p:ext uri="{BB962C8B-B14F-4D97-AF65-F5344CB8AC3E}">
        <p14:creationId xmlns:p14="http://schemas.microsoft.com/office/powerpoint/2010/main" val="4097717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C50EBF-CC73-4A83-B616-7412BA3B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Multimedijalni 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2EADC6-1341-41F7-BD48-5A3BB5E95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Telekomunikacione mreže postale globalne i provajderi i vlasnici su utvrdili vrednost svojih proizvoda i kako naplaćuju novac za njih, informacioni elementi su se povezali u mreži kao „distribuirani resursi“ na „autoputu podataka“ (kao autoput sa naplatom putarine), gde će se plaćati sticanje i korišćenje informacija zasnovanih na elementima multimedije.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0101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A23493-4937-48BD-BD45-01E82F0B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Putem </a:t>
            </a:r>
            <a:r>
              <a:rPr lang="sr-Latn-RS" dirty="0" smtClean="0"/>
              <a:t>Internet-a dostupni: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C5AE7F-1F30-4434-B6DD-A2FEC210F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Kompletni sadržaji knjiga i časopisa</a:t>
            </a:r>
          </a:p>
          <a:p>
            <a:r>
              <a:rPr lang="sr-Latn-RS" dirty="0"/>
              <a:t>Filmovi se gledaju od kuće</a:t>
            </a:r>
          </a:p>
          <a:p>
            <a:r>
              <a:rPr lang="sr-Latn-RS" dirty="0"/>
              <a:t>Novinarski izveštaji u realnom vremenu iz bilo kog mesta na Zemlji</a:t>
            </a:r>
          </a:p>
          <a:p>
            <a:r>
              <a:rPr lang="sr-Latn-RS" dirty="0"/>
              <a:t>Predavanja na univerzitetima/učenje na daljinu</a:t>
            </a:r>
          </a:p>
          <a:p>
            <a:r>
              <a:rPr lang="sr-Latn-RS" dirty="0"/>
              <a:t>Mape ulica bilo kog grada vidljive</a:t>
            </a:r>
          </a:p>
          <a:p>
            <a:r>
              <a:rPr lang="sr-Latn-RS" dirty="0"/>
              <a:t>Preporuke za restorane na bilo kom jeziku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76625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685100-4B13-4FC5-B016-0B6C494A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0B0855-9053-4547-AAB4-85D14107A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Kompanije za zabavu na lak način svoje sadržaje pretvarajuu multimedijalne projekte i udružuju se sa odgovarajućim kompanijama kako bi se projekti distribuirali kroz kablovsku televiziju.</a:t>
            </a:r>
          </a:p>
          <a:p>
            <a:r>
              <a:rPr lang="sr-Latn-RS" dirty="0"/>
              <a:t>Neke kompanije poseduju puteve za prenos podataka, druge poseduju hardver i softverske interfejse na kraju linije.</a:t>
            </a:r>
          </a:p>
          <a:p>
            <a:r>
              <a:rPr lang="sr-Latn-RS" dirty="0"/>
              <a:t>Neke poseduju sve to zajedno i omogućavaju isporuku i naplatu usluge.</a:t>
            </a:r>
          </a:p>
          <a:p>
            <a:r>
              <a:rPr lang="sr-Latn-RS" dirty="0"/>
              <a:t>Proizvođači će stvarati nove literature i bogate sadržaje, koje će slati dalje.</a:t>
            </a:r>
          </a:p>
        </p:txBody>
      </p:sp>
    </p:spTree>
    <p:extLst>
      <p:ext uri="{BB962C8B-B14F-4D97-AF65-F5344CB8AC3E}">
        <p14:creationId xmlns:p14="http://schemas.microsoft.com/office/powerpoint/2010/main" val="62537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01141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Aleksandra </a:t>
            </a:r>
            <a:r>
              <a:rPr lang="sr-Latn-RS" sz="4000" dirty="0" err="1"/>
              <a:t>P</a:t>
            </a:r>
            <a:r>
              <a:rPr lang="en-US" sz="4000" dirty="0" err="1" smtClean="0"/>
              <a:t>avlovi</a:t>
            </a:r>
            <a:r>
              <a:rPr lang="sr-Latn-RS" sz="4000" dirty="0" smtClean="0"/>
              <a:t>ć </a:t>
            </a:r>
            <a:br>
              <a:rPr lang="sr-Latn-RS" sz="4000" dirty="0" smtClean="0"/>
            </a:br>
            <a:r>
              <a:rPr lang="sr-Latn-RS" sz="4000" dirty="0" smtClean="0">
                <a:hlinkClick r:id="rId2"/>
              </a:rPr>
              <a:t>aleksandra.pavlovic</a:t>
            </a:r>
            <a:r>
              <a:rPr lang="en-US" sz="4000" dirty="0" smtClean="0">
                <a:hlinkClick r:id="rId2"/>
              </a:rPr>
              <a:t>@viser.edu.rs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Kabinet</a:t>
            </a:r>
            <a:r>
              <a:rPr lang="en-US" sz="4000" dirty="0" smtClean="0"/>
              <a:t> 513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2923504"/>
            <a:ext cx="9144000" cy="2910626"/>
          </a:xfrm>
        </p:spPr>
        <p:txBody>
          <a:bodyPr>
            <a:normAutofit/>
          </a:bodyPr>
          <a:lstStyle/>
          <a:p>
            <a:pPr algn="l"/>
            <a:endParaRPr lang="en-US" sz="4000" dirty="0" smtClean="0"/>
          </a:p>
          <a:p>
            <a:pPr algn="l"/>
            <a:r>
              <a:rPr lang="en-US" sz="4000" dirty="0" err="1" smtClean="0"/>
              <a:t>Predispitni</a:t>
            </a:r>
            <a:r>
              <a:rPr lang="en-US" sz="4000" dirty="0" smtClean="0"/>
              <a:t> </a:t>
            </a:r>
            <a:r>
              <a:rPr lang="en-US" sz="4000" dirty="0" err="1" smtClean="0"/>
              <a:t>poeni</a:t>
            </a:r>
            <a:r>
              <a:rPr lang="en-US" sz="4000" dirty="0" smtClean="0"/>
              <a:t> – 40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I test -20 </a:t>
            </a:r>
            <a:r>
              <a:rPr lang="en-US" sz="4000" dirty="0" err="1" smtClean="0"/>
              <a:t>poena</a:t>
            </a:r>
            <a:endParaRPr lang="en-US" sz="40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II test -20 </a:t>
            </a:r>
            <a:r>
              <a:rPr lang="en-US" sz="4000" dirty="0" err="1" smtClean="0"/>
              <a:t>poena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76329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2A69E7-BDCD-4F84-B683-E2675F5A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Gde koristimo </a:t>
            </a:r>
            <a:r>
              <a:rPr lang="sr-Latn-RS" dirty="0" smtClean="0"/>
              <a:t>multimediju?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352723-015E-40BD-B1AE-417D8694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Multimedija u poslovanju</a:t>
            </a:r>
          </a:p>
          <a:p>
            <a:r>
              <a:rPr lang="sr-Latn-RS" dirty="0"/>
              <a:t>Multimedija u školama</a:t>
            </a:r>
          </a:p>
          <a:p>
            <a:r>
              <a:rPr lang="sr-Latn-RS" dirty="0"/>
              <a:t>Multimedija u kućama</a:t>
            </a:r>
          </a:p>
          <a:p>
            <a:r>
              <a:rPr lang="sr-Latn-RS" dirty="0"/>
              <a:t>Multimedija na javnim mestima</a:t>
            </a:r>
          </a:p>
          <a:p>
            <a:r>
              <a:rPr lang="sr-Latn-RS" dirty="0"/>
              <a:t>Virtuelna realnost</a:t>
            </a:r>
          </a:p>
        </p:txBody>
      </p:sp>
    </p:spTree>
    <p:extLst>
      <p:ext uri="{BB962C8B-B14F-4D97-AF65-F5344CB8AC3E}">
        <p14:creationId xmlns:p14="http://schemas.microsoft.com/office/powerpoint/2010/main" val="2613169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0D840E-700A-4CAC-AB34-C0D94622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Multimedija u poslovanju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537794-F8A4-4F1E-874B-EA4AC8F31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Poslovne aplikacije za multimediju uključuju prezentacije, obuku, marketing, oglašavanja, demo proizvode, baze podataka, kataloge, umrežene komunikacije.</a:t>
            </a:r>
          </a:p>
          <a:p>
            <a:r>
              <a:rPr lang="sr-Latn-RS" dirty="0"/>
              <a:t>Govorne pošte i video konferencije dostupne preko lokalnih i globalnih računarskih mreža (LAN i WAN), korišćenjem distribuiranih mreža i Internet protokola.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86306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1631E6-87B3-42A5-B434-D729A66A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Primena u programima obuke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E6BE23-A492-48D8-9CE8-1D558E31C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Lekari i veterinari mogu da vežbaju operacione metode putem simulacije pre aktuelen operacije</a:t>
            </a:r>
          </a:p>
          <a:p>
            <a:r>
              <a:rPr lang="sr-Latn-RS" dirty="0"/>
              <a:t>Mehaničari uče da popravljaju motore</a:t>
            </a:r>
          </a:p>
          <a:p>
            <a:r>
              <a:rPr lang="sr-Latn-RS" dirty="0"/>
              <a:t>Prodavci uče o proizvodnim linijama i za sobom ostavljaju softver za obuku svojim klijentima.</a:t>
            </a:r>
          </a:p>
          <a:p>
            <a:r>
              <a:rPr lang="sr-Latn-RS" dirty="0"/>
              <a:t>Piloti borbenih aviona uvežbavaju letačke manevre pomoću simulatora, pre nego što sednu u pravi avion.</a:t>
            </a:r>
          </a:p>
          <a:p>
            <a:r>
              <a:rPr lang="sr-Latn-RS" dirty="0"/>
              <a:t>Multimedija oko i unutar kancelarija.</a:t>
            </a:r>
          </a:p>
        </p:txBody>
      </p:sp>
    </p:spTree>
    <p:extLst>
      <p:ext uri="{BB962C8B-B14F-4D97-AF65-F5344CB8AC3E}">
        <p14:creationId xmlns:p14="http://schemas.microsoft.com/office/powerpoint/2010/main" val="1614562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059EB8-C5C5-486B-A547-A2AC909E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474AB9-5357-47F1-B55D-CD460108C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Hardver koji radi sa slikama se koristi za kreiranje ID kartica zaposlenih i popunajvanje odgovarajućih baza podataka, za video komentare i telekonferencije u realnom vremenu.</a:t>
            </a:r>
          </a:p>
          <a:p>
            <a:r>
              <a:rPr lang="sr-Latn-RS" dirty="0"/>
              <a:t>Laptop računari opremljeni su za multimedijalne prezentacije.</a:t>
            </a: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E6CCD78-8635-4374-894F-3E243DFCB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187" y="3591339"/>
            <a:ext cx="6700669" cy="29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91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10893B-37F1-4319-BFDF-2E382EEE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Multimedija u školama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B731E4-46BD-40F9-9C9F-D9DCD44A9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Multimedija će izazvati radikalne promene u nastavnom procesu u narednim godinama – pomeranje granica tradicionalnog vida nastave.</a:t>
            </a:r>
          </a:p>
          <a:p>
            <a:r>
              <a:rPr lang="sr-Latn-RS" dirty="0"/>
              <a:t>Natavnici će postati više kao vodiči i mentori, a ne primarni distribuiteri informacija i razumevanja.</a:t>
            </a:r>
          </a:p>
          <a:p>
            <a:r>
              <a:rPr lang="sr-Latn-RS" dirty="0"/>
              <a:t>Obogaćivanje procesa učenja, a ne zamena tradicionalnog načina učenja.</a:t>
            </a:r>
          </a:p>
        </p:txBody>
      </p:sp>
    </p:spTree>
    <p:extLst>
      <p:ext uri="{BB962C8B-B14F-4D97-AF65-F5344CB8AC3E}">
        <p14:creationId xmlns:p14="http://schemas.microsoft.com/office/powerpoint/2010/main" val="3897119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C28AC-B761-433B-AEEC-C3B92E2FE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865CCD3-2E2C-416F-A945-76D74D5AB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965" y="1690688"/>
            <a:ext cx="5754549" cy="45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21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9A67CD-7BE0-44A4-A5C2-67E9AE1B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1609C0-A11F-470E-A846-82EF4ADE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Rad pod nazivom Just Grandma and Me, autor Mercer Meyer, za decu uzrasta od 3 do 8 godina, na engeskom govornom području</a:t>
            </a:r>
          </a:p>
          <a:p>
            <a:r>
              <a:rPr lang="sr-Latn-RS" dirty="0"/>
              <a:t>Čitanje se poboljšava kroz prepoznavanje reči – tasterom miša se klikne na bilo koju reč kako bi se ta reč reprodukovala</a:t>
            </a:r>
          </a:p>
          <a:p>
            <a:r>
              <a:rPr lang="sr-Latn-RS" dirty="0"/>
              <a:t>Računar čita priču glasno, a ponekad speluje i definiše pravopis pojedinačnih reči.</a:t>
            </a:r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74412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DBB8CF-D71F-44DC-8F38-0F0ECDE05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B80B1E-2B4A-4650-B721-1ADEBBC5A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Ako se klikne na poštansko sanduče, iskače simpatična žaba i kašlje zbog dima i dimljaka.</a:t>
            </a:r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T</a:t>
            </a:r>
            <a:r>
              <a:rPr lang="sr-Latn-RS" dirty="0" smtClean="0"/>
              <a:t>elefon </a:t>
            </a:r>
            <a:r>
              <a:rPr lang="sr-Latn-RS" dirty="0"/>
              <a:t>zvoni, ali ako niko nije kod kuće čuje se bakina sekretarica. Trebalo bi je sačekati da se vrati sa plaže.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84642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CD7A6E-47D2-479D-AF4A-F4719D7C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E372A21-F298-445F-A169-91C980EA3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879" y="1477798"/>
            <a:ext cx="6290434" cy="49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4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204CB9-658D-45B5-B1AD-D146933B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Medicinski multimedijalni projekat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E4718C-0F38-4AFE-A223-AAA59E8A2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Napredno elektronsko nastavno sredstvo</a:t>
            </a:r>
          </a:p>
          <a:p>
            <a:r>
              <a:rPr lang="sr-Latn-RS" dirty="0"/>
              <a:t>Pripremila ga Yale University School of Medicine</a:t>
            </a:r>
          </a:p>
          <a:p>
            <a:r>
              <a:rPr lang="sr-Latn-RS" dirty="0"/>
              <a:t>Pruža lekarima preko 100 prezentacija i daje kardiolozima, radiolozima, studentima medicine i drugim specijalistima priliku za „dubinsko“ učenje novih kliničkih tehnika.</a:t>
            </a:r>
          </a:p>
          <a:p>
            <a:r>
              <a:rPr lang="sr-Latn-RS" dirty="0"/>
              <a:t>Odrasli i deca uče preko istraživanja i otkrića, tako da multimedijalni sadržaji dolaze do punog izražaja.</a:t>
            </a:r>
          </a:p>
        </p:txBody>
      </p:sp>
    </p:spTree>
    <p:extLst>
      <p:ext uri="{BB962C8B-B14F-4D97-AF65-F5344CB8AC3E}">
        <p14:creationId xmlns:p14="http://schemas.microsoft.com/office/powerpoint/2010/main" val="249283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5196F5-1582-4AB7-90B5-9A69AB32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Šta je to multimedija?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F3E583-A3DF-4E16-8E62-2592DA736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Multimedija</a:t>
            </a:r>
            <a:r>
              <a:rPr lang="en-US" dirty="0"/>
              <a:t> je</a:t>
            </a:r>
            <a:r>
              <a:rPr lang="sr-Latn-RS" dirty="0"/>
              <a:t> zajednički naziv za za medije koji kombinuju više tipova pojedinačnih medija, kako bi se stvorila jedna celina.</a:t>
            </a:r>
          </a:p>
          <a:p>
            <a:r>
              <a:rPr lang="sr-Latn-RS" dirty="0"/>
              <a:t>Najčešće znači interaktivni računarski projekat u kome se koristi tekst, film, muzika – interaktivne enciklopedije, obrazovni CD ili DVD.</a:t>
            </a:r>
          </a:p>
          <a:p>
            <a:r>
              <a:rPr lang="sr-Latn-RS" dirty="0"/>
              <a:t>Mogućnost ujedinjenja 5 komponenti:</a:t>
            </a:r>
          </a:p>
          <a:p>
            <a:pPr lvl="1"/>
            <a:r>
              <a:rPr lang="sr-Latn-RS" b="1" dirty="0"/>
              <a:t>Audio i video zapis</a:t>
            </a:r>
          </a:p>
          <a:p>
            <a:pPr lvl="1"/>
            <a:r>
              <a:rPr lang="sr-Latn-RS" b="1" dirty="0"/>
              <a:t>Tekst</a:t>
            </a:r>
          </a:p>
          <a:p>
            <a:pPr lvl="1"/>
            <a:r>
              <a:rPr lang="sr-Latn-RS" b="1" dirty="0"/>
              <a:t>Grafika</a:t>
            </a:r>
          </a:p>
          <a:p>
            <a:pPr lvl="1"/>
            <a:r>
              <a:rPr lang="sr-Latn-RS" b="1" dirty="0"/>
              <a:t>Animacija </a:t>
            </a:r>
          </a:p>
        </p:txBody>
      </p:sp>
    </p:spTree>
    <p:extLst>
      <p:ext uri="{BB962C8B-B14F-4D97-AF65-F5344CB8AC3E}">
        <p14:creationId xmlns:p14="http://schemas.microsoft.com/office/powerpoint/2010/main" val="2125719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674DE-8F67-4D7B-A25D-18164C0C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50CCA2-E632-4C40-A7B2-988ED921E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Upotreba multimedije u školama uključuje i same đake i studente</a:t>
            </a:r>
          </a:p>
          <a:p>
            <a:r>
              <a:rPr lang="sr-Latn-RS" dirty="0"/>
              <a:t>Studenti i đaci sastavljaju interaktive časopise i biltene, kreiraju originalna umetnička dela pomoću softvera za uređivanje slika, intervjuišu đake, građane i nastavnike, kreiraju QuickTime filmove.</a:t>
            </a:r>
          </a:p>
          <a:p>
            <a:r>
              <a:rPr lang="sr-Latn-RS" dirty="0"/>
              <a:t>ITV (Interaktivna TV) se koristi u kampusima kako bi se udružili studenti sa različitih lokacija u jednu klasu sa jednim nastavnikom.</a:t>
            </a:r>
          </a:p>
          <a:p>
            <a:r>
              <a:rPr lang="sr-Latn-RS" dirty="0"/>
              <a:t>Pokretna vozila sa računarima, generatorima i satelitskom antenom mogu da se šalju u oblasti u kojima ljudi žele da uče, ali nemaju računare ili škole blizu njih.</a:t>
            </a:r>
          </a:p>
        </p:txBody>
      </p:sp>
    </p:spTree>
    <p:extLst>
      <p:ext uri="{BB962C8B-B14F-4D97-AF65-F5344CB8AC3E}">
        <p14:creationId xmlns:p14="http://schemas.microsoft.com/office/powerpoint/2010/main" val="1847543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787D9-B8AC-4BC8-AA81-CD6FD453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ED552C-BE8A-4822-88ED-4FB7DC87D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 online verziji škole, učenici mogu da se upišu u škole širom sveta i da imaju interakciju sa poebnim nastavnicima i drugim učenicima – nastavi se može pristupiti kad god to student želi, dok nastavnik može da bude i na plaži i da komunicira bežičnim putem.</a:t>
            </a:r>
          </a:p>
        </p:txBody>
      </p:sp>
    </p:spTree>
    <p:extLst>
      <p:ext uri="{BB962C8B-B14F-4D97-AF65-F5344CB8AC3E}">
        <p14:creationId xmlns:p14="http://schemas.microsoft.com/office/powerpoint/2010/main" val="4291279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4462A3-D667-4384-B3C8-19B8CAB9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Multimedija u kućama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3E42DAA-1175-435C-BD2F-B36916D6C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686" y="1362773"/>
            <a:ext cx="6506817" cy="500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17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936BC1-4CF5-469F-B548-FAFB1ECF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C8F787-4BA5-4C5D-874F-B8D801398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Većina multimedijalnih projekata stiže u kuće preko televizora ili monitora sa ugrađenim mogućnostima interaktivnog ulaza .</a:t>
            </a:r>
          </a:p>
          <a:p>
            <a:r>
              <a:rPr lang="sr-Latn-RS" dirty="0"/>
              <a:t>Bašte</a:t>
            </a:r>
          </a:p>
          <a:p>
            <a:r>
              <a:rPr lang="sr-Latn-RS" dirty="0"/>
              <a:t>Uređivanje kuće</a:t>
            </a:r>
          </a:p>
          <a:p>
            <a:r>
              <a:rPr lang="sr-Latn-RS" dirty="0"/>
              <a:t>Uređivanje porodičnog stabla</a:t>
            </a:r>
          </a:p>
          <a:p>
            <a:r>
              <a:rPr lang="sr-Latn-RS" dirty="0"/>
              <a:t>Online igrice</a:t>
            </a:r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65083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3B6B0E-DB37-4DAA-8882-450648B5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Multimedija na javnim mestima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B1608D-FF4D-4E16-9202-33C63FD0C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Hoteli, železničke stanice, tržni centri, muzeji, prodavnice prehrambenih namirnica – multimedija dostupna na samim terminalima ili kioscima za pružanje informacija.</a:t>
            </a:r>
          </a:p>
          <a:p>
            <a:r>
              <a:rPr lang="sr-Latn-RS" dirty="0"/>
              <a:t>Omogućavaju smanjenje tražnje na tradicionalnim informacionim pultovima i smanjenje pratećeg osoblja, i mogu da rade neograničeno, čak i u toku noći.</a:t>
            </a:r>
          </a:p>
          <a:p>
            <a:r>
              <a:rPr lang="sr-Latn-RS" dirty="0"/>
              <a:t>Restorani u blizini, mape grada, automatizovana naplata.</a:t>
            </a:r>
          </a:p>
          <a:p>
            <a:r>
              <a:rPr lang="sr-Latn-RS" dirty="0"/>
              <a:t>Štampači su često povezani sa ovim kisocima.</a:t>
            </a:r>
          </a:p>
        </p:txBody>
      </p:sp>
    </p:spTree>
    <p:extLst>
      <p:ext uri="{BB962C8B-B14F-4D97-AF65-F5344CB8AC3E}">
        <p14:creationId xmlns:p14="http://schemas.microsoft.com/office/powerpoint/2010/main" val="532699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F07AA9-E0E0-4B42-9B0B-D1ED0414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2FC5815-F366-4310-B43E-54259FFD3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417" y="1841300"/>
            <a:ext cx="6758698" cy="447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31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AC8570-7C41-4547-9CD2-A326C954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Virtuelna realnost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719A36-AEDC-4252-8D07-B534EF86A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Virtual reality – ono što oponaša pritodno ali nije od prirode, već samo spolja ima njen izgled.</a:t>
            </a:r>
          </a:p>
          <a:p>
            <a:r>
              <a:rPr lang="sr-Latn-RS" dirty="0"/>
              <a:t>3-D komjuterske igre i simulacioni softver</a:t>
            </a:r>
          </a:p>
          <a:p>
            <a:r>
              <a:rPr lang="sr-Latn-RS" dirty="0"/>
              <a:t>Grafički moguće fotorealistično predstaviti stvari realnog sveta</a:t>
            </a:r>
          </a:p>
          <a:p>
            <a:r>
              <a:rPr lang="sr-Latn-RS" dirty="0"/>
              <a:t>Računarski generisanu sliku (vizuelizaciju) nekog priridnog modela (čoveka) gotovo je jedva moguće razlikovati od realne slike.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62399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7013E8-DE3C-4D92-8CAE-F9027B44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E14287EC-7CDB-4D17-9FD1-1165CFF26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584" y="1908313"/>
            <a:ext cx="8189420" cy="38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23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2E51D-BF92-4784-B640-CA0F1043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1A772F-A667-42B3-B8D1-79300B878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Unutar WWW, razvijeni su standardi za prenos virtuelene realnosti sveta ili scena u VRML (Virtual Reality Modeling Language) – ekstenzija fajlova .wrl.</a:t>
            </a: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B4C8C1A-22F3-400B-AB8F-338770F0D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068" y="3242435"/>
            <a:ext cx="6753577" cy="29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3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6F9634-E4EC-41D2-964C-C87C5C3E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64A9DE-2109-409E-B389-23B628227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Prvi primer poslovne primene virtuelen realnosti predstavlja simulator letenja za avion Lejarjet 45, a zatim je taj princip iskorišćen u automobilskoj industriji za simulaciju vožnje i testiranje komadni za upravljanje vozilom (Volvo, BMW, Mercedes).</a:t>
            </a:r>
          </a:p>
          <a:p>
            <a:r>
              <a:rPr lang="sr-Latn-RS" dirty="0"/>
              <a:t>Bez virtuelne realnosti danas se ne mogu zamisliti ni proizvodnja u automobilskoj industriji, izrada različitih projekata u građevinarstvu, medicinska dijagnostika, hirurgija i mnoge druge oblasti nauke i tehnike.</a:t>
            </a:r>
          </a:p>
          <a:p>
            <a:r>
              <a:rPr lang="sr-Latn-RS"/>
              <a:t>3D Internet omogućava globalno povezivanje ljudi i njihov pristup različitim sadržajima u 3D okruženju.</a:t>
            </a:r>
          </a:p>
        </p:txBody>
      </p:sp>
    </p:spTree>
    <p:extLst>
      <p:ext uri="{BB962C8B-B14F-4D97-AF65-F5344CB8AC3E}">
        <p14:creationId xmlns:p14="http://schemas.microsoft.com/office/powerpoint/2010/main" val="337353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6C823C-5243-4721-98BE-F2722284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Šta je to multimedija?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CB11C1-49E0-481E-A34E-112CFC3CA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Multimedija je bilo koja kombinacija teksta, zvuka, grafike, animacija i videa koja se dostavlja na računar korisnika ili na neki drugi elektronski način.</a:t>
            </a:r>
          </a:p>
          <a:p>
            <a:endParaRPr lang="sr-Latn-RS" dirty="0"/>
          </a:p>
          <a:p>
            <a:r>
              <a:rPr lang="sr-Latn-RS" dirty="0"/>
              <a:t>Kada se povežu senzualni multimedijalni elementi – blistave slike, animacije, privčana zvuk, neodoljivi video klipovi, multimedija pobuđuje oči, ruke, uši, misli i svest čoveka.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81073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926" y="1918073"/>
            <a:ext cx="7511143" cy="446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4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229B6B-4A60-4E1B-A980-A14B62ED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Šta je to multimedija?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03" y="2115421"/>
            <a:ext cx="11284593" cy="346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B52069-A041-409C-81F6-1B402128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Simbolično prikazani multimedijalni elementi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EBD280E-C366-4CD7-BCAC-5DF15BC62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0767" y="2365435"/>
            <a:ext cx="5691808" cy="388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9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9109B4-4BF7-4941-8488-70EBC174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Tipovi multimedije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D958E0-38F1-458D-946D-6D4DA6B4C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Interaktivna multimedija – kada se dozvoli krajnjem korisniku  (gledaocu multimedijalnog projekta) da kontroliše šta se od elemenata i kada dostavlja.</a:t>
            </a:r>
          </a:p>
          <a:p>
            <a:r>
              <a:rPr lang="sr-Latn-RS" dirty="0"/>
              <a:t>Hipermedija – kada je obezbeđena struktura povezanih (linkovanih) elemenata kroz koje korisnik može da se kreće.</a:t>
            </a:r>
          </a:p>
          <a:p>
            <a:r>
              <a:rPr lang="sr-Latn-RS" dirty="0"/>
              <a:t>Multimedijalni programeri – ljudi koji komponuju multimedijalne sadržaje.</a:t>
            </a:r>
          </a:p>
          <a:p>
            <a:pPr lvl="1"/>
            <a:r>
              <a:rPr lang="sr-Latn-RS" dirty="0"/>
              <a:t>Mora se razumeti kako svaki multimedijalni element stoji i radi i kako multimedijalni računar koristi alate i tehnologije da bi ih ukomponovao zajedno.</a:t>
            </a:r>
          </a:p>
        </p:txBody>
      </p:sp>
    </p:spTree>
    <p:extLst>
      <p:ext uri="{BB962C8B-B14F-4D97-AF65-F5344CB8AC3E}">
        <p14:creationId xmlns:p14="http://schemas.microsoft.com/office/powerpoint/2010/main" val="139099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3950C4-CDE6-46CB-9F00-543FD4E4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Tipovi multimedije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ECC3AA-FE81-4EB0-BAD0-6A96BDB1D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Multimedijalni projekat – noseći softver, poruke i sadržaji predstavljeni na računaru, TV ekranu ili mobilnom telefonu.</a:t>
            </a:r>
          </a:p>
          <a:p>
            <a:r>
              <a:rPr lang="sr-Latn-RS" dirty="0"/>
              <a:t>Multimedijalni proizvod – ukoliko će projekat biti isporučen ili prodat kupcima ili krajnjim korisnicima kao celina, kao nadogradnja ili na Internetu.</a:t>
            </a:r>
          </a:p>
          <a:p>
            <a:r>
              <a:rPr lang="sr-Latn-RS" dirty="0"/>
              <a:t>Projekat takođe može da bude stranica ili sajt na WWW, gde multimedijalni elementi mogu da se ubacuju.</a:t>
            </a:r>
          </a:p>
        </p:txBody>
      </p:sp>
    </p:spTree>
    <p:extLst>
      <p:ext uri="{BB962C8B-B14F-4D97-AF65-F5344CB8AC3E}">
        <p14:creationId xmlns:p14="http://schemas.microsoft.com/office/powerpoint/2010/main" val="203556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D5D663-E28E-447D-929A-ED5FA952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Ubacivanje elemenata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E731D1-66F1-46CB-BD71-14624BCFB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Dokumenta:</a:t>
            </a:r>
          </a:p>
          <a:p>
            <a:pPr lvl="1"/>
            <a:r>
              <a:rPr lang="sr-Latn-RS" dirty="0"/>
              <a:t>HTML (Hypertext Markup Language)</a:t>
            </a:r>
          </a:p>
          <a:p>
            <a:pPr lvl="1"/>
            <a:r>
              <a:rPr lang="sr-Latn-RS" dirty="0"/>
              <a:t>DHTML (Dynamic Hypertext Markup Language)</a:t>
            </a:r>
          </a:p>
          <a:p>
            <a:pPr lvl="1"/>
            <a:r>
              <a:rPr lang="sr-Latn-RS" dirty="0"/>
              <a:t>XML (eXtensible Markup Language)</a:t>
            </a:r>
          </a:p>
          <a:p>
            <a:r>
              <a:rPr lang="sr-Latn-RS" dirty="0"/>
              <a:t>Dodaci:</a:t>
            </a:r>
          </a:p>
          <a:p>
            <a:pPr lvl="1"/>
            <a:r>
              <a:rPr lang="sr-Latn-RS" dirty="0"/>
              <a:t>Macromedia Flash,</a:t>
            </a:r>
          </a:p>
          <a:p>
            <a:pPr lvl="1"/>
            <a:r>
              <a:rPr lang="sr-Latn-RS" dirty="0"/>
              <a:t>Adobe LiveMotion</a:t>
            </a:r>
          </a:p>
          <a:p>
            <a:pPr lvl="1"/>
            <a:r>
              <a:rPr lang="sr-Latn-RS" dirty="0"/>
              <a:t>Apple QuickTime </a:t>
            </a:r>
          </a:p>
          <a:p>
            <a:pPr marL="0" indent="0">
              <a:buNone/>
            </a:pPr>
            <a:r>
              <a:rPr lang="sr-Latn-RS" dirty="0"/>
              <a:t>Za prikazivanje multimedijalnih delova koristeći pretraživač.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06170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1734</Words>
  <Application>Microsoft Office PowerPoint</Application>
  <PresentationFormat>Widescreen</PresentationFormat>
  <Paragraphs>140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Multimedijalni internet prenos</vt:lpstr>
      <vt:lpstr>Aleksandra Pavlović  aleksandra.pavlovic@viser.edu.rs Kabinet 513 </vt:lpstr>
      <vt:lpstr>Šta je to multimedija?</vt:lpstr>
      <vt:lpstr>Šta je to multimedija?</vt:lpstr>
      <vt:lpstr>Šta je to multimedija?</vt:lpstr>
      <vt:lpstr>Simbolično prikazani multimedijalni elementi</vt:lpstr>
      <vt:lpstr>Tipovi multimedije</vt:lpstr>
      <vt:lpstr>Tipovi multimedije</vt:lpstr>
      <vt:lpstr>Ubacivanje elemenata </vt:lpstr>
      <vt:lpstr>Linearna i nelinearna multimedija</vt:lpstr>
      <vt:lpstr>Linearna i nelinearna multimedija</vt:lpstr>
      <vt:lpstr>Autorizovani alati</vt:lpstr>
      <vt:lpstr>Autorizovani alati</vt:lpstr>
      <vt:lpstr>PowerPoint Presentation</vt:lpstr>
      <vt:lpstr>CD-ROM, DVD i multimedija</vt:lpstr>
      <vt:lpstr>CD-ROM, DVD i multimedija</vt:lpstr>
      <vt:lpstr>Multimedijalni put</vt:lpstr>
      <vt:lpstr>Putem Internet-a dostupni:</vt:lpstr>
      <vt:lpstr>PowerPoint Presentation</vt:lpstr>
      <vt:lpstr>Gde koristimo multimediju?</vt:lpstr>
      <vt:lpstr>Multimedija u poslovanju</vt:lpstr>
      <vt:lpstr>Primena u programima obuke</vt:lpstr>
      <vt:lpstr>PowerPoint Presentation</vt:lpstr>
      <vt:lpstr>Multimedija u školama</vt:lpstr>
      <vt:lpstr>PowerPoint Presentation</vt:lpstr>
      <vt:lpstr>PowerPoint Presentation</vt:lpstr>
      <vt:lpstr>Primeri:</vt:lpstr>
      <vt:lpstr>PowerPoint Presentation</vt:lpstr>
      <vt:lpstr>Medicinski multimedijalni projekat</vt:lpstr>
      <vt:lpstr>PowerPoint Presentation</vt:lpstr>
      <vt:lpstr>PowerPoint Presentation</vt:lpstr>
      <vt:lpstr>Multimedija u kućama</vt:lpstr>
      <vt:lpstr>PowerPoint Presentation</vt:lpstr>
      <vt:lpstr>Multimedija na javnim mestima</vt:lpstr>
      <vt:lpstr>PowerPoint Presentation</vt:lpstr>
      <vt:lpstr>Virtuelna realnost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Admin</cp:lastModifiedBy>
  <cp:revision>17</cp:revision>
  <dcterms:created xsi:type="dcterms:W3CDTF">2019-11-06T22:15:30Z</dcterms:created>
  <dcterms:modified xsi:type="dcterms:W3CDTF">2019-12-12T11:13:27Z</dcterms:modified>
</cp:coreProperties>
</file>