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7"/>
  </p:notesMasterIdLst>
  <p:handoutMasterIdLst>
    <p:handoutMasterId r:id="rId18"/>
  </p:handoutMasterIdLst>
  <p:sldIdLst>
    <p:sldId id="265" r:id="rId2"/>
    <p:sldId id="266" r:id="rId3"/>
    <p:sldId id="269" r:id="rId4"/>
    <p:sldId id="267" r:id="rId5"/>
    <p:sldId id="270" r:id="rId6"/>
    <p:sldId id="273" r:id="rId7"/>
    <p:sldId id="275" r:id="rId8"/>
    <p:sldId id="278" r:id="rId9"/>
    <p:sldId id="280" r:id="rId10"/>
    <p:sldId id="308" r:id="rId11"/>
    <p:sldId id="309" r:id="rId12"/>
    <p:sldId id="312" r:id="rId13"/>
    <p:sldId id="314" r:id="rId14"/>
    <p:sldId id="316" r:id="rId15"/>
    <p:sldId id="318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-17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769E637-3979-4DBD-920C-4706AFCC8C5F}" type="datetimeFigureOut">
              <a:rPr lang="en-US"/>
              <a:pPr>
                <a:defRPr/>
              </a:pPr>
              <a:t>12/20/2017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F8FABA37-904B-48F9-99F3-7AB852E7D0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F7F5A30-CFEA-482F-86E7-7A98BF93DB81}" type="datetimeFigureOut">
              <a:rPr lang="en-US"/>
              <a:pPr>
                <a:defRPr/>
              </a:pPr>
              <a:t>12/20/2017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AA67C7F-0C0C-49DD-851B-53F0DF9E4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C57A721-2926-47A9-BEDF-BE15E237038D}" type="slidenum">
              <a:rPr lang="en-US"/>
              <a:pPr/>
              <a:t>1</a:t>
            </a:fld>
            <a:endParaRPr lang="en-US"/>
          </a:p>
        </p:txBody>
      </p:sp>
      <p:sp>
        <p:nvSpPr>
          <p:cNvPr id="23557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9D110-B43C-46F6-BABF-EC644FE090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D65A9-9F7A-4D73-B14F-5CBB9F908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49B3D-97C3-42F2-B0A0-87DF2B0277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0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0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0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CCE6F-4C28-41C6-BD82-AEB4958F69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7BC8D-F9C5-475B-BA67-A7CA7C55F1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2F626-08D1-4612-A253-76091302EA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0ED6E-A2F5-4131-84D1-5B66328D71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8278A-A461-44E8-8444-4A4B4D6EC4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E5CB4-5F22-4735-BB2E-F46DF1BBC9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4760C-3E5A-41F4-A4D5-461BDB78E4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F1F9A-0FA4-4B1C-8E64-59CE370AED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D26E1-5BC6-469F-AB77-C799C3352A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468854F-C592-492E-8443-CCD63CFB3D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3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jpeg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b="1" smtClean="0"/>
              <a:t>KOMPLEKSNI RAČUN</a:t>
            </a:r>
            <a:endParaRPr lang="en-US" sz="3200" b="1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en-US" smtClean="0"/>
          </a:p>
          <a:p>
            <a:pPr algn="ctr">
              <a:buFont typeface="Arial" charset="0"/>
              <a:buNone/>
            </a:pPr>
            <a:endParaRPr lang="en-US" smtClean="0"/>
          </a:p>
          <a:p>
            <a:pPr algn="ctr">
              <a:buFont typeface="Arial" charset="0"/>
              <a:buNone/>
            </a:pPr>
            <a:r>
              <a:rPr lang="en-US" smtClean="0"/>
              <a:t>ELEKTROTEHNIKA</a:t>
            </a:r>
          </a:p>
          <a:p>
            <a:pPr algn="ctr">
              <a:buFont typeface="Arial" charset="0"/>
              <a:buNone/>
            </a:pPr>
            <a:r>
              <a:rPr lang="en-US" smtClean="0"/>
              <a:t>NAIZMENIČNE STRUJE</a:t>
            </a:r>
          </a:p>
          <a:p>
            <a:pPr algn="ctr">
              <a:buFont typeface="Arial" charset="0"/>
              <a:buNone/>
            </a:pPr>
            <a:endParaRPr lang="en-US" smtClean="0"/>
          </a:p>
          <a:p>
            <a:pPr algn="r">
              <a:buFont typeface="Arial" charset="0"/>
              <a:buNone/>
            </a:pPr>
            <a:r>
              <a:rPr lang="en-US" smtClean="0"/>
              <a:t>dr Aleksandra Grujić, prof. VIŠER</a:t>
            </a:r>
          </a:p>
          <a:p>
            <a:pPr algn="r">
              <a:buFont typeface="Arial" charset="0"/>
              <a:buNone/>
            </a:pPr>
            <a:r>
              <a:rPr lang="en-US" smtClean="0"/>
              <a:t>mast.inž.Marko Milivojčević</a:t>
            </a:r>
          </a:p>
        </p:txBody>
      </p:sp>
      <p:pic>
        <p:nvPicPr>
          <p:cNvPr id="15364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KOMPLEKSNI BROJ</a:t>
            </a:r>
            <a:endParaRPr lang="en-US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smtClean="0"/>
              <a:t>Ako se vi</a:t>
            </a:r>
            <a:r>
              <a:rPr lang="sr-Latn-CS" sz="2400" smtClean="0"/>
              <a:t>še prostoperiodičnih veličina sa istom kružnom učestanošću </a:t>
            </a:r>
            <a:r>
              <a:rPr lang="el-GR" sz="2400" i="1" smtClean="0"/>
              <a:t>ω</a:t>
            </a:r>
            <a:r>
              <a:rPr lang="sr-Latn-CS" sz="2400" i="1" smtClean="0"/>
              <a:t> </a:t>
            </a:r>
            <a:r>
              <a:rPr lang="sr-Latn-CS" sz="2400" smtClean="0"/>
              <a:t>predstavi u kompleksnoj ravni, one tokom vremena zadržavaju nepromenjen svoj međusobni položaj</a:t>
            </a:r>
          </a:p>
          <a:p>
            <a:pPr algn="just"/>
            <a:r>
              <a:rPr lang="sr-Latn-CS" sz="2400" smtClean="0"/>
              <a:t> Uobičajeno je da se sve operacije sa kompleksnim brojevima koji predstavljaju prostoperiodične veličine vrše u početnom trenutku, </a:t>
            </a:r>
            <a:r>
              <a:rPr lang="sr-Latn-CS" sz="2400" i="1" smtClean="0"/>
              <a:t>t</a:t>
            </a:r>
            <a:r>
              <a:rPr lang="sr-Latn-CS" sz="2400" smtClean="0"/>
              <a:t> = 0 </a:t>
            </a:r>
            <a:endParaRPr lang="en-US" sz="2400" smtClean="0"/>
          </a:p>
        </p:txBody>
      </p:sp>
      <p:pic>
        <p:nvPicPr>
          <p:cNvPr id="21508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3502025"/>
            <a:ext cx="4410075" cy="335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KOMPLEKSNI BROJ</a:t>
            </a:r>
            <a:endParaRPr lang="en-US" smtClean="0"/>
          </a:p>
        </p:txBody>
      </p:sp>
      <p:sp>
        <p:nvSpPr>
          <p:cNvPr id="1024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sz="2400" dirty="0" smtClean="0"/>
              <a:t>Prostoperiodična veličina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sz="2400" dirty="0" smtClean="0"/>
              <a:t>se može predstaviti kompleksnim brojem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sz="2400" dirty="0" smtClean="0"/>
              <a:t>U elektrotehnici je uobičajeno da moduo kompleksnog broja predstavlja efektivnu, a ne maksimalnu vrednost prostoperiodične veličine</a:t>
            </a:r>
          </a:p>
          <a:p>
            <a:pPr marL="0" lvl="2" indent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sz="2600" dirty="0" smtClean="0"/>
              <a:t>Kompleksna efektivna vrednost napona je: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r-Latn-CS" sz="3000" dirty="0" smtClean="0"/>
              <a:t>  </a:t>
            </a:r>
            <a:r>
              <a:rPr lang="sr-Latn-CS" sz="3000" b="1" i="1" u="sng" dirty="0" smtClean="0"/>
              <a:t>U</a:t>
            </a:r>
            <a:r>
              <a:rPr lang="sr-Latn-CS" sz="3000" b="1" i="1" dirty="0" smtClean="0"/>
              <a:t> = U e</a:t>
            </a:r>
            <a:r>
              <a:rPr lang="sr-Latn-CS" sz="3000" b="1" baseline="30000" dirty="0" smtClean="0"/>
              <a:t>j</a:t>
            </a:r>
            <a:r>
              <a:rPr lang="sr-Latn-CS" sz="3000" b="1" i="1" baseline="30000" dirty="0" smtClean="0">
                <a:sym typeface="Symbol" pitchFamily="18" charset="2"/>
              </a:rPr>
              <a:t></a:t>
            </a:r>
            <a:r>
              <a:rPr lang="sr-Latn-CS" sz="3000" b="1" i="1" dirty="0" smtClean="0"/>
              <a:t>,</a:t>
            </a:r>
          </a:p>
          <a:p>
            <a:pPr marL="0" lvl="2" indent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sz="2600" b="1" i="1" dirty="0" smtClean="0"/>
              <a:t>  </a:t>
            </a:r>
            <a:r>
              <a:rPr lang="sr-Latn-CS" sz="2600" dirty="0" smtClean="0"/>
              <a:t>kompleksna efektivna vrednost struje je: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r-Latn-CS" sz="3000" dirty="0" smtClean="0"/>
              <a:t> </a:t>
            </a:r>
            <a:r>
              <a:rPr lang="sr-Latn-CS" sz="3000" b="1" i="1" u="sng" dirty="0" smtClean="0"/>
              <a:t>I</a:t>
            </a:r>
            <a:r>
              <a:rPr lang="sr-Latn-CS" sz="3000" b="1" i="1" dirty="0" smtClean="0"/>
              <a:t> = I e</a:t>
            </a:r>
            <a:r>
              <a:rPr lang="sr-Latn-CS" sz="3000" b="1" baseline="30000" dirty="0" smtClean="0"/>
              <a:t>j</a:t>
            </a:r>
            <a:r>
              <a:rPr lang="sr-Latn-CS" sz="3000" b="1" i="1" baseline="30000" dirty="0" smtClean="0">
                <a:sym typeface="Symbol" pitchFamily="18" charset="2"/>
              </a:rPr>
              <a:t></a:t>
            </a:r>
            <a:endParaRPr lang="sr-Latn-CS" sz="3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209800" y="1905000"/>
          <a:ext cx="2974975" cy="457200"/>
        </p:xfrm>
        <a:graphic>
          <a:graphicData uri="http://schemas.openxmlformats.org/presentationml/2006/ole">
            <p:oleObj spid="_x0000_s8194" name="Document" r:id="rId3" imgW="1322988" imgH="203244" progId="Word.Document.12">
              <p:embed/>
            </p:oleObj>
          </a:graphicData>
        </a:graphic>
      </p:graphicFrame>
      <p:graphicFrame>
        <p:nvGraphicFramePr>
          <p:cNvPr id="8195" name="Object 10"/>
          <p:cNvGraphicFramePr>
            <a:graphicFrameLocks noChangeAspect="1"/>
          </p:cNvGraphicFramePr>
          <p:nvPr/>
        </p:nvGraphicFramePr>
        <p:xfrm>
          <a:off x="1066800" y="2743200"/>
          <a:ext cx="5867400" cy="550863"/>
        </p:xfrm>
        <a:graphic>
          <a:graphicData uri="http://schemas.openxmlformats.org/presentationml/2006/ole">
            <p:oleObj spid="_x0000_s8195" name="Equation" r:id="rId4" imgW="2435607" imgH="228829" progId="Equation.3">
              <p:embed/>
            </p:oleObj>
          </a:graphicData>
        </a:graphic>
      </p:graphicFrame>
      <p:pic>
        <p:nvPicPr>
          <p:cNvPr id="8198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24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KOMPLEKSNI BROJ</a:t>
            </a:r>
            <a:endParaRPr lang="en-US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lvl="2" indent="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 smtClean="0"/>
              <a:t>   Kod redne </a:t>
            </a:r>
            <a:r>
              <a:rPr lang="sr-Latn-CS" i="1" dirty="0" smtClean="0"/>
              <a:t>R,L,C</a:t>
            </a:r>
            <a:r>
              <a:rPr lang="sr-Latn-CS" dirty="0" smtClean="0"/>
              <a:t> veze odnos između napona na krajevima veze i struje kroz prijemnik, izražen preko</a:t>
            </a:r>
            <a:r>
              <a:rPr lang="en-US" dirty="0" smtClean="0"/>
              <a:t> </a:t>
            </a:r>
            <a:r>
              <a:rPr lang="sr-Latn-CS" dirty="0" smtClean="0"/>
              <a:t>kompleksnih efektivnih vrednosti napona i struje, je: </a:t>
            </a:r>
            <a:r>
              <a:rPr lang="sr-Latn-CS" b="1" i="1" u="sng" dirty="0" smtClean="0"/>
              <a:t>U</a:t>
            </a:r>
            <a:r>
              <a:rPr lang="sr-Latn-CS" dirty="0" smtClean="0"/>
              <a:t> = (</a:t>
            </a:r>
            <a:r>
              <a:rPr lang="sr-Latn-CS" b="1" i="1" dirty="0" smtClean="0"/>
              <a:t>R</a:t>
            </a:r>
            <a:r>
              <a:rPr lang="sr-Latn-CS" dirty="0" smtClean="0"/>
              <a:t>+</a:t>
            </a:r>
            <a:r>
              <a:rPr lang="sr-Latn-CS" b="1" dirty="0" smtClean="0"/>
              <a:t>j</a:t>
            </a:r>
            <a:r>
              <a:rPr lang="sr-Latn-CS" b="1" i="1" dirty="0" smtClean="0"/>
              <a:t>X</a:t>
            </a:r>
            <a:r>
              <a:rPr lang="sr-Latn-CS" dirty="0" smtClean="0"/>
              <a:t>)</a:t>
            </a:r>
            <a:r>
              <a:rPr lang="sr-Latn-CS" b="1" i="1" u="sng" dirty="0" smtClean="0"/>
              <a:t>I</a:t>
            </a:r>
          </a:p>
          <a:p>
            <a:pPr marL="0" lvl="2" indent="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 smtClean="0"/>
              <a:t>Veličina (</a:t>
            </a:r>
            <a:r>
              <a:rPr lang="sr-Latn-CS" b="1" i="1" dirty="0" smtClean="0"/>
              <a:t>R</a:t>
            </a:r>
            <a:r>
              <a:rPr lang="sr-Latn-CS" dirty="0" smtClean="0"/>
              <a:t>+</a:t>
            </a:r>
            <a:r>
              <a:rPr lang="sr-Latn-CS" b="1" dirty="0" smtClean="0"/>
              <a:t>j</a:t>
            </a:r>
            <a:r>
              <a:rPr lang="sr-Latn-CS" b="1" i="1" dirty="0" smtClean="0"/>
              <a:t>X</a:t>
            </a:r>
            <a:r>
              <a:rPr lang="sr-Latn-CS" sz="2800" dirty="0" smtClean="0"/>
              <a:t>) </a:t>
            </a:r>
            <a:r>
              <a:rPr lang="sr-Latn-CS" dirty="0" smtClean="0"/>
              <a:t>naziva se kompleksni izraz</a:t>
            </a:r>
            <a:r>
              <a:rPr lang="sr-Latn-CS" sz="2800" dirty="0" smtClean="0"/>
              <a:t> </a:t>
            </a:r>
            <a:r>
              <a:rPr lang="sr-Latn-CS" dirty="0" smtClean="0"/>
              <a:t>za impedansu ili kompleksna impedansa:</a:t>
            </a:r>
          </a:p>
          <a:p>
            <a:pPr marL="0" lvl="2" indent="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dirty="0" smtClean="0"/>
          </a:p>
          <a:p>
            <a:pPr marL="0" lvl="2" indent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dirty="0" smtClean="0"/>
              <a:t>Za paralelnu </a:t>
            </a:r>
            <a:r>
              <a:rPr lang="sl-SI" i="1" dirty="0" smtClean="0"/>
              <a:t>R,L,C</a:t>
            </a:r>
            <a:r>
              <a:rPr lang="sl-SI" dirty="0" smtClean="0"/>
              <a:t> vezu važi relacija: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sl-SI" dirty="0" smtClean="0"/>
              <a:t>  </a:t>
            </a:r>
            <a:r>
              <a:rPr lang="sl-SI" sz="2800" b="1" i="1" u="sng" dirty="0" smtClean="0"/>
              <a:t>I</a:t>
            </a:r>
            <a:r>
              <a:rPr lang="sl-SI" dirty="0" smtClean="0"/>
              <a:t> = </a:t>
            </a:r>
            <a:r>
              <a:rPr lang="sl-SI" sz="2800" b="1" dirty="0" smtClean="0"/>
              <a:t>(</a:t>
            </a:r>
            <a:r>
              <a:rPr lang="sl-SI" sz="2800" b="1" i="1" dirty="0" smtClean="0"/>
              <a:t>G + </a:t>
            </a:r>
            <a:r>
              <a:rPr lang="sl-SI" sz="2800" b="1" dirty="0" smtClean="0"/>
              <a:t>j</a:t>
            </a:r>
            <a:r>
              <a:rPr lang="sl-SI" sz="2800" b="1" i="1" dirty="0" smtClean="0"/>
              <a:t>B</a:t>
            </a:r>
            <a:r>
              <a:rPr lang="sl-SI" sz="2800" b="1" dirty="0" smtClean="0"/>
              <a:t>)</a:t>
            </a:r>
            <a:r>
              <a:rPr lang="sl-SI" sz="2800" b="1" i="1" u="sng" dirty="0" smtClean="0"/>
              <a:t>U</a:t>
            </a:r>
            <a:r>
              <a:rPr lang="sl-SI" sz="2800" b="1" i="1" dirty="0" smtClean="0"/>
              <a:t>,</a:t>
            </a:r>
          </a:p>
          <a:p>
            <a:pPr marL="0" lvl="2" indent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b="1" i="1" dirty="0" smtClean="0"/>
              <a:t>   </a:t>
            </a:r>
            <a:r>
              <a:rPr lang="sl-SI" dirty="0" smtClean="0"/>
              <a:t>gde su</a:t>
            </a:r>
            <a:r>
              <a:rPr lang="sl-SI" b="1" i="1" dirty="0" smtClean="0"/>
              <a:t> </a:t>
            </a:r>
            <a:r>
              <a:rPr lang="sl-SI" b="1" i="1" u="sng" dirty="0" smtClean="0"/>
              <a:t>I</a:t>
            </a:r>
            <a:r>
              <a:rPr lang="sl-SI" b="1" i="1" dirty="0" smtClean="0"/>
              <a:t> </a:t>
            </a:r>
            <a:r>
              <a:rPr lang="sl-SI" dirty="0" smtClean="0"/>
              <a:t>i</a:t>
            </a:r>
            <a:r>
              <a:rPr lang="sl-SI" b="1" i="1" dirty="0" smtClean="0"/>
              <a:t> </a:t>
            </a:r>
            <a:r>
              <a:rPr lang="sl-SI" b="1" i="1" u="sng" dirty="0" smtClean="0"/>
              <a:t>U, </a:t>
            </a:r>
            <a:r>
              <a:rPr lang="sl-SI" dirty="0" smtClean="0"/>
              <a:t>kompleksne efektivne vrednosti struje i napona, a </a:t>
            </a:r>
            <a:r>
              <a:rPr lang="sl-SI" b="1" i="1" u="sng" dirty="0" smtClean="0"/>
              <a:t>Y</a:t>
            </a:r>
            <a:r>
              <a:rPr lang="sl-SI" dirty="0" smtClean="0"/>
              <a:t> kompleksna vrednost admitanse paralelne </a:t>
            </a:r>
            <a:r>
              <a:rPr lang="sl-SI" i="1" dirty="0" smtClean="0"/>
              <a:t>R,L,C</a:t>
            </a:r>
            <a:r>
              <a:rPr lang="sl-SI" dirty="0" smtClean="0"/>
              <a:t> veze</a:t>
            </a:r>
          </a:p>
          <a:p>
            <a:pPr marL="0" lvl="2" indent="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dirty="0" smtClean="0"/>
          </a:p>
          <a:p>
            <a:pPr marL="0" lvl="2" indent="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dirty="0" smtClean="0"/>
          </a:p>
          <a:p>
            <a:pPr marL="0" lvl="2" indent="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CS" dirty="0" smtClean="0"/>
          </a:p>
          <a:p>
            <a:pPr marL="0" lvl="2" indent="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i="1" u="sng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pic>
        <p:nvPicPr>
          <p:cNvPr id="9222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218" name="Object 5"/>
          <p:cNvGraphicFramePr>
            <a:graphicFrameLocks noChangeAspect="1"/>
          </p:cNvGraphicFramePr>
          <p:nvPr/>
        </p:nvGraphicFramePr>
        <p:xfrm>
          <a:off x="3657600" y="3352800"/>
          <a:ext cx="4186238" cy="569913"/>
        </p:xfrm>
        <a:graphic>
          <a:graphicData uri="http://schemas.openxmlformats.org/presentationml/2006/ole">
            <p:oleObj spid="_x0000_s9218" name="Equation" r:id="rId4" imgW="2425680" imgH="330120" progId="Equation.3">
              <p:embed/>
            </p:oleObj>
          </a:graphicData>
        </a:graphic>
      </p:graphicFrame>
      <p:graphicFrame>
        <p:nvGraphicFramePr>
          <p:cNvPr id="9219" name="Object 7"/>
          <p:cNvGraphicFramePr>
            <a:graphicFrameLocks noChangeAspect="1"/>
          </p:cNvGraphicFramePr>
          <p:nvPr/>
        </p:nvGraphicFramePr>
        <p:xfrm>
          <a:off x="3429000" y="5791200"/>
          <a:ext cx="1752600" cy="531813"/>
        </p:xfrm>
        <a:graphic>
          <a:graphicData uri="http://schemas.openxmlformats.org/presentationml/2006/ole">
            <p:oleObj spid="_x0000_s9219" name="Equation" r:id="rId5" imgW="71100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KOMPLEKSNI BROJ</a:t>
            </a:r>
            <a:endParaRPr lang="en-US" smtClean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>
            <p:ph idx="1"/>
          </p:nvPr>
        </p:nvGraphicFramePr>
        <p:xfrm>
          <a:off x="1295400" y="1676400"/>
          <a:ext cx="6934200" cy="4445717"/>
        </p:xfrm>
        <a:graphic>
          <a:graphicData uri="http://schemas.openxmlformats.org/presentationml/2006/ole">
            <p:oleObj spid="_x0000_s10242" name="Document" r:id="rId3" imgW="5643491" imgH="3345005" progId="Word.Document.8">
              <p:embed/>
            </p:oleObj>
          </a:graphicData>
        </a:graphic>
      </p:graphicFrame>
      <p:pic>
        <p:nvPicPr>
          <p:cNvPr id="10244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KOMPLEKSNI BROJ</a:t>
            </a:r>
            <a:endParaRPr lang="en-US" smtClean="0"/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>
            <p:ph idx="1"/>
          </p:nvPr>
        </p:nvGraphicFramePr>
        <p:xfrm>
          <a:off x="881063" y="1676400"/>
          <a:ext cx="6967537" cy="4129226"/>
        </p:xfrm>
        <a:graphic>
          <a:graphicData uri="http://schemas.openxmlformats.org/presentationml/2006/ole">
            <p:oleObj spid="_x0000_s11266" name="Document" r:id="rId3" imgW="5643491" imgH="3345005" progId="Word.Document.8">
              <p:embed/>
            </p:oleObj>
          </a:graphicData>
        </a:graphic>
      </p:graphicFrame>
      <p:pic>
        <p:nvPicPr>
          <p:cNvPr id="11268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KOMPLEKSNI BROJ</a:t>
            </a:r>
            <a:endParaRPr lang="en-US" smtClean="0"/>
          </a:p>
        </p:txBody>
      </p:sp>
      <p:sp>
        <p:nvSpPr>
          <p:cNvPr id="1229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001000" cy="4876800"/>
          </a:xfrm>
        </p:spPr>
        <p:txBody>
          <a:bodyPr/>
          <a:lstStyle/>
          <a:p>
            <a:pPr marL="0" lvl="2" indent="0"/>
            <a:r>
              <a:rPr lang="sl-SI" smtClean="0"/>
              <a:t> Veza između parametara redne i paralelne veze prijemnika izražena kompleksnim brojevima:</a:t>
            </a:r>
            <a:endParaRPr lang="en-US" smtClean="0"/>
          </a:p>
        </p:txBody>
      </p:sp>
      <p:sp>
        <p:nvSpPr>
          <p:cNvPr id="1229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3276600" y="2133600"/>
          <a:ext cx="811212" cy="823912"/>
        </p:xfrm>
        <a:graphic>
          <a:graphicData uri="http://schemas.openxmlformats.org/presentationml/2006/ole">
            <p:oleObj spid="_x0000_s12290" name="Equation" r:id="rId3" imgW="419040" imgH="419040" progId="Equation.3">
              <p:embed/>
            </p:oleObj>
          </a:graphicData>
        </a:graphic>
      </p:graphicFrame>
      <p:sp>
        <p:nvSpPr>
          <p:cNvPr id="12297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1600200" y="3048000"/>
          <a:ext cx="3276600" cy="814098"/>
        </p:xfrm>
        <a:graphic>
          <a:graphicData uri="http://schemas.openxmlformats.org/presentationml/2006/ole">
            <p:oleObj spid="_x0000_s12291" name="Equation" r:id="rId4" imgW="1701720" imgH="419040" progId="Equation.3">
              <p:embed/>
            </p:oleObj>
          </a:graphicData>
        </a:graphic>
      </p:graphicFrame>
      <p:sp>
        <p:nvSpPr>
          <p:cNvPr id="12298" name="Rectangle 9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6096000" y="2971800"/>
          <a:ext cx="1600200" cy="765175"/>
        </p:xfrm>
        <a:graphic>
          <a:graphicData uri="http://schemas.openxmlformats.org/presentationml/2006/ole">
            <p:oleObj spid="_x0000_s12292" name="Equation" r:id="rId5" imgW="812520" imgH="393480" progId="Equation.3">
              <p:embed/>
            </p:oleObj>
          </a:graphicData>
        </a:graphic>
      </p:graphicFrame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5844994" y="1784350"/>
          <a:ext cx="1946456" cy="806450"/>
        </p:xfrm>
        <a:graphic>
          <a:graphicData uri="http://schemas.openxmlformats.org/presentationml/2006/ole">
            <p:oleObj spid="_x0000_s12293" name="Equation" r:id="rId6" imgW="939600" imgH="393480" progId="Equation.3">
              <p:embed/>
            </p:oleObj>
          </a:graphicData>
        </a:graphic>
      </p:graphicFrame>
      <p:pic>
        <p:nvPicPr>
          <p:cNvPr id="12300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772400" y="322263"/>
            <a:ext cx="911225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z="3600" smtClean="0"/>
              <a:t>KOMPLEKSNI BROJ</a:t>
            </a:r>
            <a:endParaRPr lang="en-US" sz="360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2" algn="just">
              <a:lnSpc>
                <a:spcPct val="90000"/>
              </a:lnSpc>
            </a:pPr>
            <a:r>
              <a:rPr lang="sl-SI" sz="3200" dirty="0" smtClean="0"/>
              <a:t> Imaginarna jedinica </a:t>
            </a:r>
            <a:r>
              <a:rPr lang="sl-SI" sz="3200" dirty="0" smtClean="0"/>
              <a:t> </a:t>
            </a:r>
            <a:endParaRPr lang="sl-SI" sz="3200" dirty="0" smtClean="0"/>
          </a:p>
          <a:p>
            <a:pPr lvl="2" algn="just">
              <a:lnSpc>
                <a:spcPct val="90000"/>
              </a:lnSpc>
            </a:pPr>
            <a:r>
              <a:rPr lang="sl-SI" sz="3200" dirty="0" smtClean="0"/>
              <a:t> Kompleksni broj predstavlja zbir realnog i imaginarnog broja:</a:t>
            </a:r>
          </a:p>
          <a:p>
            <a:pPr lvl="2" algn="just">
              <a:lnSpc>
                <a:spcPct val="90000"/>
              </a:lnSpc>
              <a:buFontTx/>
              <a:buNone/>
            </a:pPr>
            <a:endParaRPr lang="sl-SI" sz="3200" dirty="0" smtClean="0"/>
          </a:p>
          <a:p>
            <a:pPr lvl="2" algn="just">
              <a:lnSpc>
                <a:spcPct val="90000"/>
              </a:lnSpc>
              <a:buFontTx/>
              <a:buNone/>
            </a:pPr>
            <a:endParaRPr lang="sl-SI" sz="3200" dirty="0" smtClean="0"/>
          </a:p>
          <a:p>
            <a:pPr lvl="2" algn="just">
              <a:lnSpc>
                <a:spcPct val="90000"/>
              </a:lnSpc>
              <a:buFontTx/>
              <a:buNone/>
            </a:pPr>
            <a:r>
              <a:rPr lang="sl-SI" sz="3200" dirty="0" smtClean="0"/>
              <a:t>gde su x i y realni brojevi</a:t>
            </a:r>
          </a:p>
          <a:p>
            <a:pPr lvl="2" algn="just">
              <a:lnSpc>
                <a:spcPct val="90000"/>
              </a:lnSpc>
            </a:pPr>
            <a:r>
              <a:rPr lang="sl-SI" sz="3200" dirty="0" smtClean="0"/>
              <a:t>Ovaj oblik kompleksnog broja naziva se</a:t>
            </a:r>
            <a:r>
              <a:rPr lang="en-US" sz="3200" dirty="0" smtClean="0"/>
              <a:t> </a:t>
            </a:r>
            <a:r>
              <a:rPr lang="sl-SI" sz="3200" dirty="0" smtClean="0"/>
              <a:t>algebarski oblik</a:t>
            </a:r>
            <a:endParaRPr lang="en-US" sz="3200" dirty="0" smtClean="0"/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715000" y="1600200"/>
          <a:ext cx="1069975" cy="485775"/>
        </p:xfrm>
        <a:graphic>
          <a:graphicData uri="http://schemas.openxmlformats.org/presentationml/2006/ole">
            <p:oleObj spid="_x0000_s1026" name="Equation" r:id="rId3" imgW="507960" imgH="228600" progId="Equation.3">
              <p:embed/>
            </p:oleObj>
          </a:graphicData>
        </a:graphic>
      </p:graphicFrame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2819400" y="3276600"/>
          <a:ext cx="2209800" cy="773113"/>
        </p:xfrm>
        <a:graphic>
          <a:graphicData uri="http://schemas.openxmlformats.org/presentationml/2006/ole">
            <p:oleObj spid="_x0000_s1027" name="Equation" r:id="rId4" imgW="545863" imgH="190417" progId="Equation.3">
              <p:embed/>
            </p:oleObj>
          </a:graphicData>
        </a:graphic>
      </p:graphicFrame>
      <p:pic>
        <p:nvPicPr>
          <p:cNvPr id="1032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152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KOMPLEKSNI BROJ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2" algn="just"/>
            <a:r>
              <a:rPr lang="sl-SI" smtClean="0"/>
              <a:t>  </a:t>
            </a:r>
            <a:r>
              <a:rPr lang="en-US" sz="3200" smtClean="0"/>
              <a:t>Realni broj</a:t>
            </a:r>
            <a:r>
              <a:rPr lang="en-US" smtClean="0"/>
              <a:t> </a:t>
            </a:r>
            <a:r>
              <a:rPr lang="sl-SI" sz="3200" smtClean="0"/>
              <a:t>x je realni deo kompleksnog broja koji se obeležava:</a:t>
            </a:r>
          </a:p>
          <a:p>
            <a:pPr lvl="2" algn="just">
              <a:buFontTx/>
              <a:buNone/>
            </a:pPr>
            <a:r>
              <a:rPr lang="sl-SI" sz="3200" smtClean="0"/>
              <a:t>                    x = Re</a:t>
            </a:r>
            <a:r>
              <a:rPr lang="en-US" sz="3200" smtClean="0"/>
              <a:t>[</a:t>
            </a:r>
            <a:r>
              <a:rPr lang="en-US" sz="3200" u="sng" smtClean="0"/>
              <a:t>z</a:t>
            </a:r>
            <a:r>
              <a:rPr lang="en-US" sz="3200" smtClean="0"/>
              <a:t>] = Re [x+jy]</a:t>
            </a:r>
          </a:p>
          <a:p>
            <a:pPr lvl="2" algn="just"/>
            <a:r>
              <a:rPr lang="en-US" sz="3200" smtClean="0"/>
              <a:t>  Realni broj y se naziva imaginarni deo kompleksnog broja i on se obele</a:t>
            </a:r>
            <a:r>
              <a:rPr lang="sl-SI" sz="3200" smtClean="0"/>
              <a:t>ž</a:t>
            </a:r>
            <a:r>
              <a:rPr lang="en-US" sz="3200" smtClean="0"/>
              <a:t>ava</a:t>
            </a:r>
            <a:r>
              <a:rPr lang="sl-SI" sz="3200" smtClean="0"/>
              <a:t>:</a:t>
            </a:r>
          </a:p>
          <a:p>
            <a:pPr lvl="2" algn="just">
              <a:buFontTx/>
              <a:buNone/>
            </a:pPr>
            <a:r>
              <a:rPr lang="en-US" sz="3200" smtClean="0"/>
              <a:t>                    y = Im[</a:t>
            </a:r>
            <a:r>
              <a:rPr lang="en-US" sz="3200" u="sng" smtClean="0"/>
              <a:t>z]</a:t>
            </a:r>
            <a:r>
              <a:rPr lang="en-US" sz="3200" smtClean="0"/>
              <a:t> = Im [x+jy]</a:t>
            </a:r>
            <a:endParaRPr lang="en-US" smtClean="0"/>
          </a:p>
        </p:txBody>
      </p:sp>
      <p:pic>
        <p:nvPicPr>
          <p:cNvPr id="16388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KOMPLEKSNI BROJ</a:t>
            </a:r>
            <a:endParaRPr lang="en-US" smtClean="0"/>
          </a:p>
        </p:txBody>
      </p:sp>
      <p:sp>
        <p:nvSpPr>
          <p:cNvPr id="205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lvl="2" algn="just"/>
            <a:r>
              <a:rPr lang="sl-SI" smtClean="0"/>
              <a:t>  </a:t>
            </a:r>
            <a:r>
              <a:rPr lang="sl-SI" sz="3200" smtClean="0"/>
              <a:t>Zbir dva kompleksna broja:</a:t>
            </a:r>
          </a:p>
          <a:p>
            <a:pPr lvl="2" algn="just">
              <a:buFontTx/>
              <a:buNone/>
            </a:pPr>
            <a:endParaRPr lang="sl-SI" sz="3200" smtClean="0"/>
          </a:p>
          <a:p>
            <a:pPr lvl="2" algn="just">
              <a:buFontTx/>
              <a:buNone/>
            </a:pPr>
            <a:r>
              <a:rPr lang="sl-SI" sz="3200" smtClean="0"/>
              <a:t>je kompleksni broj:</a:t>
            </a:r>
          </a:p>
          <a:p>
            <a:pPr lvl="2" algn="just">
              <a:buFontTx/>
              <a:buNone/>
            </a:pPr>
            <a:endParaRPr lang="sl-SI" sz="3200" smtClean="0"/>
          </a:p>
          <a:p>
            <a:pPr lvl="2" algn="just">
              <a:buFontTx/>
              <a:buNone/>
            </a:pPr>
            <a:endParaRPr lang="sl-SI" sz="3200" smtClean="0"/>
          </a:p>
          <a:p>
            <a:pPr lvl="2" algn="just">
              <a:buFont typeface="Arial" charset="0"/>
              <a:buNone/>
            </a:pPr>
            <a:r>
              <a:rPr lang="sl-SI" sz="3200" smtClean="0"/>
              <a:t>Proizvod dva kompleksna broja:</a:t>
            </a:r>
          </a:p>
          <a:p>
            <a:pPr lvl="2" algn="just">
              <a:buFontTx/>
              <a:buNone/>
            </a:pPr>
            <a:endParaRPr lang="sl-SI" sz="3200" smtClean="0"/>
          </a:p>
          <a:p>
            <a:pPr lvl="2" algn="just">
              <a:buFontTx/>
              <a:buNone/>
            </a:pPr>
            <a:endParaRPr lang="sl-SI" sz="3200" smtClean="0"/>
          </a:p>
          <a:p>
            <a:pPr lvl="2" algn="just">
              <a:buFontTx/>
              <a:buNone/>
            </a:pPr>
            <a:endParaRPr lang="en-US" smtClean="0"/>
          </a:p>
        </p:txBody>
      </p:sp>
      <p:sp>
        <p:nvSpPr>
          <p:cNvPr id="205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276600" y="1524000"/>
          <a:ext cx="2005013" cy="568325"/>
        </p:xfrm>
        <a:graphic>
          <a:graphicData uri="http://schemas.openxmlformats.org/presentationml/2006/ole">
            <p:oleObj spid="_x0000_s2050" name="Equation" r:id="rId3" imgW="761760" imgH="215640" progId="Equation.3">
              <p:embed/>
            </p:oleObj>
          </a:graphicData>
        </a:graphic>
      </p:graphicFrame>
      <p:sp>
        <p:nvSpPr>
          <p:cNvPr id="2060" name="Rectangle 7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3276600" y="1981200"/>
          <a:ext cx="1981200" cy="514350"/>
        </p:xfrm>
        <a:graphic>
          <a:graphicData uri="http://schemas.openxmlformats.org/presentationml/2006/ole">
            <p:oleObj spid="_x0000_s2051" name="Equation" r:id="rId4" imgW="736600" imgH="190500" progId="Equation.3">
              <p:embed/>
            </p:oleObj>
          </a:graphicData>
        </a:graphic>
      </p:graphicFrame>
      <p:sp>
        <p:nvSpPr>
          <p:cNvPr id="2061" name="Rectangle 9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2" name="Object 10"/>
          <p:cNvGraphicFramePr>
            <a:graphicFrameLocks noChangeAspect="1"/>
          </p:cNvGraphicFramePr>
          <p:nvPr/>
        </p:nvGraphicFramePr>
        <p:xfrm>
          <a:off x="2438400" y="3505200"/>
          <a:ext cx="3886200" cy="539750"/>
        </p:xfrm>
        <a:graphic>
          <a:graphicData uri="http://schemas.openxmlformats.org/presentationml/2006/ole">
            <p:oleObj spid="_x0000_s2052" name="Equation" r:id="rId5" imgW="1371600" imgH="190500" progId="Equation.3">
              <p:embed/>
            </p:oleObj>
          </a:graphicData>
        </a:graphic>
      </p:graphicFrame>
      <p:sp>
        <p:nvSpPr>
          <p:cNvPr id="2063" name="Rectangle 13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3" name="Object 12"/>
          <p:cNvGraphicFramePr>
            <a:graphicFrameLocks noChangeAspect="1"/>
          </p:cNvGraphicFramePr>
          <p:nvPr/>
        </p:nvGraphicFramePr>
        <p:xfrm>
          <a:off x="3352800" y="2895600"/>
          <a:ext cx="1905000" cy="595313"/>
        </p:xfrm>
        <a:graphic>
          <a:graphicData uri="http://schemas.openxmlformats.org/presentationml/2006/ole">
            <p:oleObj spid="_x0000_s2053" name="Equation" r:id="rId6" imgW="609336" imgH="190417" progId="Equation.3">
              <p:embed/>
            </p:oleObj>
          </a:graphicData>
        </a:graphic>
      </p:graphicFrame>
      <p:pic>
        <p:nvPicPr>
          <p:cNvPr id="2064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152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4" name="Object 4"/>
          <p:cNvGraphicFramePr>
            <a:graphicFrameLocks noChangeAspect="1"/>
          </p:cNvGraphicFramePr>
          <p:nvPr/>
        </p:nvGraphicFramePr>
        <p:xfrm>
          <a:off x="1524000" y="4572000"/>
          <a:ext cx="2124075" cy="601663"/>
        </p:xfrm>
        <a:graphic>
          <a:graphicData uri="http://schemas.openxmlformats.org/presentationml/2006/ole">
            <p:oleObj spid="_x0000_s2054" name="Equation" r:id="rId8" imgW="761760" imgH="215640" progId="Equation.3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495800" y="4648200"/>
          <a:ext cx="2130425" cy="550863"/>
        </p:xfrm>
        <a:graphic>
          <a:graphicData uri="http://schemas.openxmlformats.org/presentationml/2006/ole">
            <p:oleObj spid="_x0000_s2055" name="Equation" r:id="rId9" imgW="736600" imgH="190500" progId="Equation.3">
              <p:embed/>
            </p:oleObj>
          </a:graphicData>
        </a:graphic>
      </p:graphicFrame>
      <p:sp>
        <p:nvSpPr>
          <p:cNvPr id="2065" name="Rectangle 15"/>
          <p:cNvSpPr>
            <a:spLocks noChangeArrowheads="1"/>
          </p:cNvSpPr>
          <p:nvPr/>
        </p:nvSpPr>
        <p:spPr bwMode="auto">
          <a:xfrm>
            <a:off x="2971800" y="5257800"/>
            <a:ext cx="2574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/>
              <a:t>je kompleksni broj:</a:t>
            </a:r>
            <a:endParaRPr lang="en-US"/>
          </a:p>
        </p:txBody>
      </p:sp>
      <p:graphicFrame>
        <p:nvGraphicFramePr>
          <p:cNvPr id="2056" name="Object 10"/>
          <p:cNvGraphicFramePr>
            <a:graphicFrameLocks noChangeAspect="1"/>
          </p:cNvGraphicFramePr>
          <p:nvPr/>
        </p:nvGraphicFramePr>
        <p:xfrm>
          <a:off x="990600" y="5791200"/>
          <a:ext cx="6934200" cy="566738"/>
        </p:xfrm>
        <a:graphic>
          <a:graphicData uri="http://schemas.openxmlformats.org/presentationml/2006/ole">
            <p:oleObj spid="_x0000_s2056" name="Equation" r:id="rId10" imgW="2336800" imgH="1905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KOMPLEKSNI BROJ</a:t>
            </a:r>
            <a:endParaRPr lang="en-US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229600" cy="4525963"/>
          </a:xfrm>
        </p:spPr>
        <p:txBody>
          <a:bodyPr/>
          <a:lstStyle/>
          <a:p>
            <a:pPr marL="341313" lvl="2" indent="-165100" algn="just"/>
            <a:r>
              <a:rPr lang="sr-Latn-CS" dirty="0" smtClean="0"/>
              <a:t> </a:t>
            </a:r>
            <a:r>
              <a:rPr lang="en-US" dirty="0" err="1" smtClean="0"/>
              <a:t>Kompleksni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sr-Latn-CS" dirty="0" smtClean="0"/>
              <a:t>čiji je realni deo isti, a imaginarni deo suprotan komleksnom broju </a:t>
            </a:r>
            <a:r>
              <a:rPr lang="sr-Latn-CS" u="sng" dirty="0" smtClean="0"/>
              <a:t>z</a:t>
            </a:r>
            <a:r>
              <a:rPr lang="sr-Latn-CS" dirty="0" smtClean="0"/>
              <a:t> naziva se konjugovano kompleksna vrednost kompleksnog broja </a:t>
            </a:r>
            <a:r>
              <a:rPr lang="sr-Latn-CS" u="sng" dirty="0" smtClean="0"/>
              <a:t>z</a:t>
            </a:r>
            <a:r>
              <a:rPr lang="sr-Latn-CS" dirty="0" smtClean="0"/>
              <a:t> i obeležava sa:</a:t>
            </a:r>
          </a:p>
          <a:p>
            <a:pPr lvl="2" algn="just"/>
            <a:endParaRPr lang="sr-Latn-CS" sz="3200" dirty="0" smtClean="0"/>
          </a:p>
        </p:txBody>
      </p:sp>
      <p:pic>
        <p:nvPicPr>
          <p:cNvPr id="3079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3352800" y="2438400"/>
          <a:ext cx="2057400" cy="536575"/>
        </p:xfrm>
        <a:graphic>
          <a:graphicData uri="http://schemas.openxmlformats.org/presentationml/2006/ole">
            <p:oleObj spid="_x0000_s3074" name="Equation" r:id="rId4" imgW="876240" imgH="228600" progId="Equation.3">
              <p:embed/>
            </p:oleObj>
          </a:graphicData>
        </a:graphic>
      </p:graphicFrame>
      <p:sp>
        <p:nvSpPr>
          <p:cNvPr id="3080" name="Rectangle 5"/>
          <p:cNvSpPr>
            <a:spLocks noChangeArrowheads="1"/>
          </p:cNvSpPr>
          <p:nvPr/>
        </p:nvSpPr>
        <p:spPr bwMode="auto">
          <a:xfrm>
            <a:off x="152400" y="2895600"/>
            <a:ext cx="8839200" cy="2252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7525" lvl="2" indent="-55563" algn="just">
              <a:lnSpc>
                <a:spcPct val="90000"/>
              </a:lnSpc>
            </a:pPr>
            <a:r>
              <a:rPr lang="en-US" dirty="0"/>
              <a:t> </a:t>
            </a:r>
            <a:r>
              <a:rPr lang="en-US" dirty="0" err="1"/>
              <a:t>Proizvod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u="sng" dirty="0" err="1"/>
              <a:t>z</a:t>
            </a:r>
            <a:r>
              <a:rPr lang="en-US" baseline="30000" dirty="0" err="1"/>
              <a:t>.</a:t>
            </a:r>
            <a:r>
              <a:rPr lang="en-US" u="sng" dirty="0" err="1"/>
              <a:t>z</a:t>
            </a:r>
            <a:r>
              <a:rPr lang="en-US" dirty="0"/>
              <a:t>* je </a:t>
            </a:r>
            <a:r>
              <a:rPr lang="en-US" dirty="0" err="1"/>
              <a:t>realan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:</a:t>
            </a:r>
          </a:p>
          <a:p>
            <a:pPr lvl="2" indent="-517525" algn="just">
              <a:lnSpc>
                <a:spcPct val="90000"/>
              </a:lnSpc>
            </a:pPr>
            <a:r>
              <a:rPr lang="en-US" dirty="0"/>
              <a:t> </a:t>
            </a:r>
            <a:r>
              <a:rPr lang="sr-Latn-CS" dirty="0"/>
              <a:t>  </a:t>
            </a:r>
            <a:r>
              <a:rPr lang="en-US" u="sng" dirty="0" err="1"/>
              <a:t>z∙z</a:t>
            </a:r>
            <a:r>
              <a:rPr lang="en-US" dirty="0"/>
              <a:t>* = x</a:t>
            </a:r>
            <a:r>
              <a:rPr lang="en-US" baseline="30000" dirty="0"/>
              <a:t>2</a:t>
            </a:r>
            <a:r>
              <a:rPr lang="en-US" dirty="0"/>
              <a:t> + y</a:t>
            </a:r>
            <a:r>
              <a:rPr lang="en-US" baseline="30000" dirty="0"/>
              <a:t>2</a:t>
            </a:r>
            <a:endParaRPr lang="en-US" dirty="0"/>
          </a:p>
          <a:p>
            <a:pPr marL="573088" lvl="2" indent="-55563" algn="just">
              <a:lnSpc>
                <a:spcPct val="90000"/>
              </a:lnSpc>
            </a:pPr>
            <a:r>
              <a:rPr lang="en-US" dirty="0"/>
              <a:t>  </a:t>
            </a:r>
            <a:r>
              <a:rPr lang="en-US" dirty="0" err="1"/>
              <a:t>Kvadratni</a:t>
            </a:r>
            <a:r>
              <a:rPr lang="en-US" dirty="0"/>
              <a:t> </a:t>
            </a:r>
            <a:r>
              <a:rPr lang="en-US" dirty="0" err="1"/>
              <a:t>koren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moduo</a:t>
            </a:r>
            <a:r>
              <a:rPr lang="en-US" dirty="0"/>
              <a:t> </a:t>
            </a:r>
            <a:r>
              <a:rPr lang="en-US" dirty="0" err="1"/>
              <a:t>kompleksnog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:</a:t>
            </a:r>
          </a:p>
          <a:p>
            <a:pPr lvl="2" algn="just">
              <a:lnSpc>
                <a:spcPct val="90000"/>
              </a:lnSpc>
            </a:pPr>
            <a:r>
              <a:rPr lang="en-US" sz="3200" dirty="0"/>
              <a:t>  </a:t>
            </a:r>
          </a:p>
          <a:p>
            <a:pPr lvl="2" algn="just">
              <a:lnSpc>
                <a:spcPct val="90000"/>
              </a:lnSpc>
            </a:pPr>
            <a:r>
              <a:rPr lang="sr-Latn-CS" sz="2800" dirty="0"/>
              <a:t>  </a:t>
            </a:r>
            <a:r>
              <a:rPr lang="sr-Latn-CS" dirty="0" smtClean="0"/>
              <a:t>k</a:t>
            </a:r>
            <a:r>
              <a:rPr lang="en-US" dirty="0" err="1"/>
              <a:t>oji</a:t>
            </a:r>
            <a:r>
              <a:rPr lang="en-US" dirty="0"/>
              <a:t> se u </a:t>
            </a:r>
            <a:r>
              <a:rPr lang="en-US" dirty="0" err="1"/>
              <a:t>elektrotehnici</a:t>
            </a:r>
            <a:r>
              <a:rPr lang="en-US" dirty="0"/>
              <a:t> </a:t>
            </a:r>
            <a:r>
              <a:rPr lang="en-US" dirty="0" err="1"/>
              <a:t>obele</a:t>
            </a:r>
            <a:r>
              <a:rPr lang="sr-Latn-CS" dirty="0"/>
              <a:t>žava sa:</a:t>
            </a:r>
            <a:endParaRPr lang="en-US" dirty="0"/>
          </a:p>
        </p:txBody>
      </p:sp>
      <p:graphicFrame>
        <p:nvGraphicFramePr>
          <p:cNvPr id="3075" name="Object 8"/>
          <p:cNvGraphicFramePr>
            <a:graphicFrameLocks noChangeAspect="1"/>
          </p:cNvGraphicFramePr>
          <p:nvPr/>
        </p:nvGraphicFramePr>
        <p:xfrm>
          <a:off x="3352800" y="3962400"/>
          <a:ext cx="3429000" cy="722313"/>
        </p:xfrm>
        <a:graphic>
          <a:graphicData uri="http://schemas.openxmlformats.org/presentationml/2006/ole">
            <p:oleObj spid="_x0000_s3075" name="Equation" r:id="rId5" imgW="1206360" imgH="253800" progId="Equation.3">
              <p:embed/>
            </p:oleObj>
          </a:graphicData>
        </a:graphic>
      </p:graphicFrame>
      <p:graphicFrame>
        <p:nvGraphicFramePr>
          <p:cNvPr id="3076" name="Object 6"/>
          <p:cNvGraphicFramePr>
            <a:graphicFrameLocks noChangeAspect="1"/>
          </p:cNvGraphicFramePr>
          <p:nvPr/>
        </p:nvGraphicFramePr>
        <p:xfrm>
          <a:off x="6172200" y="4495800"/>
          <a:ext cx="1066800" cy="681038"/>
        </p:xfrm>
        <a:graphic>
          <a:graphicData uri="http://schemas.openxmlformats.org/presentationml/2006/ole">
            <p:oleObj spid="_x0000_s3076" name="Equation" r:id="rId6" imgW="342603" imgH="215713" progId="Equation.3">
              <p:embed/>
            </p:oleObj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0" y="51816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58838" marR="0" lvl="2" indent="-341313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sr-Latn-C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Količnik dva kompleksna broja je kompleksni broj: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2362200" y="5638800"/>
          <a:ext cx="4267200" cy="1066800"/>
        </p:xfrm>
        <a:graphic>
          <a:graphicData uri="http://schemas.openxmlformats.org/presentationml/2006/ole">
            <p:oleObj spid="_x0000_s3077" name="Equation" r:id="rId7" imgW="1473200" imgH="4318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2800" dirty="0" smtClean="0"/>
              <a:t>GEOMETRIJSKO PREDSTAVLJANJE </a:t>
            </a:r>
            <a:br>
              <a:rPr lang="sr-Latn-CS" sz="2800" dirty="0" smtClean="0"/>
            </a:br>
            <a:r>
              <a:rPr lang="sr-Latn-CS" sz="2800" dirty="0" smtClean="0"/>
              <a:t>KOMPLEKSNOG BROJA</a:t>
            </a:r>
            <a:endParaRPr lang="en-US" sz="28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461963" lvl="2" indent="-231775" algn="just"/>
            <a:r>
              <a:rPr lang="sr-Latn-CS" dirty="0" smtClean="0"/>
              <a:t>  Kompleksni broj je predstavljen tačkom u kompleksnoj ravni ( Gausova ravan)</a:t>
            </a:r>
          </a:p>
          <a:p>
            <a:pPr marL="461963" lvl="2" indent="-231775" algn="just"/>
            <a:r>
              <a:rPr lang="sr-Latn-CS" dirty="0" smtClean="0"/>
              <a:t>  x – osa je realna osa, a y – osa imaginarna osa u kompleksnoj ravni</a:t>
            </a:r>
          </a:p>
          <a:p>
            <a:pPr marL="517525" lvl="2" indent="-231775" algn="just"/>
            <a:r>
              <a:rPr lang="sr-Latn-CS" dirty="0" smtClean="0"/>
              <a:t>  Tačka M kojoj je x apcisa a y ordinata, je geometrijski predstavnik kompleksnog broja </a:t>
            </a:r>
            <a:r>
              <a:rPr lang="sr-Latn-CS" u="sng" dirty="0" smtClean="0"/>
              <a:t>z </a:t>
            </a:r>
            <a:r>
              <a:rPr lang="sr-Latn-CS" dirty="0" smtClean="0"/>
              <a:t>= x + jy</a:t>
            </a:r>
            <a:endParaRPr lang="en-US" dirty="0" smtClean="0"/>
          </a:p>
        </p:txBody>
      </p:sp>
      <p:pic>
        <p:nvPicPr>
          <p:cNvPr id="17412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2775" y="2286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413" name="Group 51"/>
          <p:cNvGrpSpPr>
            <a:grpSpLocks noChangeAspect="1"/>
          </p:cNvGrpSpPr>
          <p:nvPr/>
        </p:nvGrpSpPr>
        <p:grpSpPr bwMode="auto">
          <a:xfrm>
            <a:off x="1828800" y="3810000"/>
            <a:ext cx="5562600" cy="2748579"/>
            <a:chOff x="6100" y="2810"/>
            <a:chExt cx="7515" cy="4296"/>
          </a:xfrm>
        </p:grpSpPr>
        <p:sp>
          <p:nvSpPr>
            <p:cNvPr id="17414" name="AutoShape 52"/>
            <p:cNvSpPr>
              <a:spLocks noChangeAspect="1" noChangeArrowheads="1"/>
            </p:cNvSpPr>
            <p:nvPr/>
          </p:nvSpPr>
          <p:spPr bwMode="auto">
            <a:xfrm>
              <a:off x="6100" y="2810"/>
              <a:ext cx="7515" cy="4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5" name="Text Box 53"/>
            <p:cNvSpPr txBox="1">
              <a:spLocks noChangeArrowheads="1"/>
            </p:cNvSpPr>
            <p:nvPr/>
          </p:nvSpPr>
          <p:spPr bwMode="auto">
            <a:xfrm>
              <a:off x="11775" y="4907"/>
              <a:ext cx="432" cy="35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200" i="1"/>
                <a:t>x</a:t>
              </a:r>
              <a:endParaRPr lang="en-US"/>
            </a:p>
          </p:txBody>
        </p:sp>
        <p:sp>
          <p:nvSpPr>
            <p:cNvPr id="17416" name="Text Box 54"/>
            <p:cNvSpPr txBox="1">
              <a:spLocks noChangeArrowheads="1"/>
            </p:cNvSpPr>
            <p:nvPr/>
          </p:nvSpPr>
          <p:spPr bwMode="auto">
            <a:xfrm>
              <a:off x="10242" y="3124"/>
              <a:ext cx="385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800" u="sng"/>
                <a:t>z</a:t>
              </a:r>
              <a:endParaRPr lang="en-US" sz="1800"/>
            </a:p>
          </p:txBody>
        </p:sp>
        <p:sp>
          <p:nvSpPr>
            <p:cNvPr id="17417" name="Line 55"/>
            <p:cNvSpPr>
              <a:spLocks noChangeShapeType="1"/>
            </p:cNvSpPr>
            <p:nvPr/>
          </p:nvSpPr>
          <p:spPr bwMode="auto">
            <a:xfrm rot="-5400000">
              <a:off x="10140" y="2981"/>
              <a:ext cx="24" cy="37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8" name="Line 56"/>
            <p:cNvSpPr>
              <a:spLocks noChangeShapeType="1"/>
            </p:cNvSpPr>
            <p:nvPr/>
          </p:nvSpPr>
          <p:spPr bwMode="auto">
            <a:xfrm flipH="1" flipV="1">
              <a:off x="9008" y="2912"/>
              <a:ext cx="47" cy="353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9" name="Text Box 57"/>
            <p:cNvSpPr txBox="1">
              <a:spLocks noChangeArrowheads="1"/>
            </p:cNvSpPr>
            <p:nvPr/>
          </p:nvSpPr>
          <p:spPr bwMode="auto">
            <a:xfrm>
              <a:off x="9134" y="2920"/>
              <a:ext cx="432" cy="35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800" i="1"/>
                <a:t>y</a:t>
              </a:r>
              <a:endParaRPr lang="en-US" sz="1800"/>
            </a:p>
          </p:txBody>
        </p:sp>
        <p:sp>
          <p:nvSpPr>
            <p:cNvPr id="17420" name="Text Box 58"/>
            <p:cNvSpPr txBox="1">
              <a:spLocks noChangeArrowheads="1"/>
            </p:cNvSpPr>
            <p:nvPr/>
          </p:nvSpPr>
          <p:spPr bwMode="auto">
            <a:xfrm>
              <a:off x="7169" y="3046"/>
              <a:ext cx="1737" cy="2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2000" b="1"/>
                <a:t>Imaginarna osa</a:t>
              </a:r>
              <a:endParaRPr lang="en-US" sz="2000"/>
            </a:p>
          </p:txBody>
        </p:sp>
        <p:sp>
          <p:nvSpPr>
            <p:cNvPr id="17421" name="Text Box 59"/>
            <p:cNvSpPr txBox="1">
              <a:spLocks noChangeArrowheads="1"/>
            </p:cNvSpPr>
            <p:nvPr/>
          </p:nvSpPr>
          <p:spPr bwMode="auto">
            <a:xfrm>
              <a:off x="8529" y="4891"/>
              <a:ext cx="408" cy="2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000" i="1"/>
                <a:t>0</a:t>
              </a:r>
              <a:endParaRPr lang="en-US"/>
            </a:p>
          </p:txBody>
        </p:sp>
        <p:sp>
          <p:nvSpPr>
            <p:cNvPr id="17422" name="Text Box 60"/>
            <p:cNvSpPr txBox="1">
              <a:spLocks noChangeArrowheads="1"/>
            </p:cNvSpPr>
            <p:nvPr/>
          </p:nvSpPr>
          <p:spPr bwMode="auto">
            <a:xfrm>
              <a:off x="11507" y="4444"/>
              <a:ext cx="1790" cy="59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2000" b="1"/>
                <a:t>Realna osa</a:t>
              </a:r>
              <a:endParaRPr lang="en-US" sz="2000"/>
            </a:p>
          </p:txBody>
        </p:sp>
        <p:sp>
          <p:nvSpPr>
            <p:cNvPr id="17423" name="Line 61"/>
            <p:cNvSpPr>
              <a:spLocks noChangeShapeType="1"/>
            </p:cNvSpPr>
            <p:nvPr/>
          </p:nvSpPr>
          <p:spPr bwMode="auto">
            <a:xfrm flipV="1">
              <a:off x="9008" y="3556"/>
              <a:ext cx="1540" cy="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Line 62"/>
            <p:cNvSpPr>
              <a:spLocks noChangeShapeType="1"/>
            </p:cNvSpPr>
            <p:nvPr/>
          </p:nvSpPr>
          <p:spPr bwMode="auto">
            <a:xfrm>
              <a:off x="10564" y="3556"/>
              <a:ext cx="16" cy="12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Line 63"/>
            <p:cNvSpPr>
              <a:spLocks noChangeShapeType="1"/>
            </p:cNvSpPr>
            <p:nvPr/>
          </p:nvSpPr>
          <p:spPr bwMode="auto">
            <a:xfrm flipV="1">
              <a:off x="9032" y="3564"/>
              <a:ext cx="1516" cy="12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Text Box 64"/>
            <p:cNvSpPr txBox="1">
              <a:spLocks noChangeArrowheads="1"/>
            </p:cNvSpPr>
            <p:nvPr/>
          </p:nvSpPr>
          <p:spPr bwMode="auto">
            <a:xfrm>
              <a:off x="10655" y="3374"/>
              <a:ext cx="479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200"/>
                <a:t>M</a:t>
              </a:r>
              <a:endParaRPr lang="en-US"/>
            </a:p>
          </p:txBody>
        </p:sp>
        <p:sp>
          <p:nvSpPr>
            <p:cNvPr id="17427" name="Oval 65"/>
            <p:cNvSpPr>
              <a:spLocks noChangeArrowheads="1"/>
            </p:cNvSpPr>
            <p:nvPr/>
          </p:nvSpPr>
          <p:spPr bwMode="auto">
            <a:xfrm>
              <a:off x="10564" y="3548"/>
              <a:ext cx="8" cy="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Oval 66"/>
            <p:cNvSpPr>
              <a:spLocks noChangeArrowheads="1"/>
            </p:cNvSpPr>
            <p:nvPr/>
          </p:nvSpPr>
          <p:spPr bwMode="auto">
            <a:xfrm>
              <a:off x="10478" y="3517"/>
              <a:ext cx="118" cy="11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Text Box 67"/>
            <p:cNvSpPr txBox="1">
              <a:spLocks noChangeArrowheads="1"/>
            </p:cNvSpPr>
            <p:nvPr/>
          </p:nvSpPr>
          <p:spPr bwMode="auto">
            <a:xfrm>
              <a:off x="9149" y="3737"/>
              <a:ext cx="684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800"/>
                <a:t>z</a:t>
              </a:r>
              <a:r>
                <a:rPr lang="en-US" sz="1800" i="1"/>
                <a:t>=</a:t>
              </a:r>
              <a:r>
                <a:rPr lang="en-US" sz="1800"/>
                <a:t>|z|</a:t>
              </a:r>
            </a:p>
          </p:txBody>
        </p:sp>
        <p:sp>
          <p:nvSpPr>
            <p:cNvPr id="17430" name="Arc 68"/>
            <p:cNvSpPr>
              <a:spLocks/>
            </p:cNvSpPr>
            <p:nvPr/>
          </p:nvSpPr>
          <p:spPr bwMode="auto">
            <a:xfrm>
              <a:off x="9637" y="4341"/>
              <a:ext cx="220" cy="51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1" name="Text Box 69"/>
            <p:cNvSpPr txBox="1">
              <a:spLocks noChangeArrowheads="1"/>
            </p:cNvSpPr>
            <p:nvPr/>
          </p:nvSpPr>
          <p:spPr bwMode="auto">
            <a:xfrm>
              <a:off x="9394" y="4477"/>
              <a:ext cx="338" cy="3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800" i="1" dirty="0">
                  <a:sym typeface="Symbol" pitchFamily="18" charset="2"/>
                </a:rPr>
                <a:t></a:t>
              </a:r>
              <a:endParaRPr lang="en-US" sz="1800" dirty="0"/>
            </a:p>
          </p:txBody>
        </p:sp>
        <p:sp>
          <p:nvSpPr>
            <p:cNvPr id="17432" name="Text Box 70"/>
            <p:cNvSpPr txBox="1">
              <a:spLocks noChangeArrowheads="1"/>
            </p:cNvSpPr>
            <p:nvPr/>
          </p:nvSpPr>
          <p:spPr bwMode="auto">
            <a:xfrm>
              <a:off x="9464" y="4891"/>
              <a:ext cx="1147" cy="3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800" b="1"/>
                <a:t>x = z cos</a:t>
              </a:r>
              <a:r>
                <a:rPr lang="en-US" sz="1800" b="1">
                  <a:sym typeface="Symbol" pitchFamily="18" charset="2"/>
                </a:rPr>
                <a:t></a:t>
              </a:r>
              <a:endParaRPr lang="en-US" sz="1800"/>
            </a:p>
          </p:txBody>
        </p:sp>
        <p:sp>
          <p:nvSpPr>
            <p:cNvPr id="17433" name="Text Box 71"/>
            <p:cNvSpPr txBox="1">
              <a:spLocks noChangeArrowheads="1"/>
            </p:cNvSpPr>
            <p:nvPr/>
          </p:nvSpPr>
          <p:spPr bwMode="auto">
            <a:xfrm>
              <a:off x="7805" y="3933"/>
              <a:ext cx="1148" cy="31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800" b="1"/>
                <a:t>y = z sin</a:t>
              </a:r>
              <a:r>
                <a:rPr lang="en-US" sz="1800" b="1">
                  <a:sym typeface="Symbol" pitchFamily="18" charset="2"/>
                </a:rPr>
                <a:t></a:t>
              </a:r>
              <a:endParaRPr lang="en-US" sz="180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KOMPLEKSNI BROJ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1"/>
            <a:ext cx="8229600" cy="4114800"/>
          </a:xfrm>
        </p:spPr>
        <p:txBody>
          <a:bodyPr/>
          <a:lstStyle/>
          <a:p>
            <a:pPr marL="461963" lvl="2" indent="-285750" algn="just"/>
            <a:r>
              <a:rPr lang="sr-Latn-CS" dirty="0" smtClean="0"/>
              <a:t>  Svakom kompleksnom broju </a:t>
            </a:r>
            <a:r>
              <a:rPr lang="sr-Latn-CS" u="sng" dirty="0" smtClean="0"/>
              <a:t>z</a:t>
            </a:r>
            <a:r>
              <a:rPr lang="sr-Latn-CS" dirty="0" smtClean="0"/>
              <a:t> = x + jy se može pridružiti jedan vektor (fazor) čiji je početak u koordinatnom početku, a kraj u tački M (prethodna slika)</a:t>
            </a:r>
          </a:p>
          <a:p>
            <a:pPr marL="461963" lvl="2" indent="-285750" algn="just"/>
            <a:r>
              <a:rPr lang="sr-Latn-CS" dirty="0" smtClean="0"/>
              <a:t> Ovaj fazor se obeležava na isti način kao kompleksni broj</a:t>
            </a:r>
          </a:p>
          <a:p>
            <a:pPr marL="461963" lvl="2" indent="-285750"/>
            <a:r>
              <a:rPr lang="sr-Latn-CS" sz="1800" dirty="0" smtClean="0"/>
              <a:t> </a:t>
            </a:r>
            <a:r>
              <a:rPr lang="sr-Latn-CS" dirty="0" smtClean="0"/>
              <a:t>Intenzitet pridruženog vektora (fazora) je modul kompleksnog broja</a:t>
            </a:r>
          </a:p>
          <a:p>
            <a:pPr marL="461963" lvl="2" indent="-285750"/>
            <a:r>
              <a:rPr lang="sr-Latn-CS" dirty="0" smtClean="0"/>
              <a:t>  Ugao koji fazor zaklapa sa realnom osom se naziva argument kompleksnog broja i obeležava sa:  </a:t>
            </a:r>
            <a:r>
              <a:rPr lang="en-US" b="1" i="1" dirty="0" smtClean="0"/>
              <a:t>a</a:t>
            </a:r>
            <a:r>
              <a:rPr lang="sr-Latn-CS" b="1" i="1" dirty="0" smtClean="0"/>
              <a:t>rg </a:t>
            </a:r>
            <a:r>
              <a:rPr lang="sr-Latn-CS" b="1" i="1" u="sng" dirty="0" smtClean="0"/>
              <a:t>z</a:t>
            </a:r>
            <a:endParaRPr lang="sr-Latn-CS" b="1" i="1" dirty="0" smtClean="0"/>
          </a:p>
          <a:p>
            <a:pPr marL="461963" lvl="2" indent="-285750"/>
            <a:r>
              <a:rPr lang="sr-Latn-CS" dirty="0" smtClean="0"/>
              <a:t>  Pozitivan smer za argument je u smeru suprotnom od smera kretanja kazaljke na satu</a:t>
            </a:r>
            <a:endParaRPr lang="en-US" dirty="0" smtClean="0"/>
          </a:p>
        </p:txBody>
      </p:sp>
      <p:pic>
        <p:nvPicPr>
          <p:cNvPr id="18436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KOMPLEKSNI BROJ</a:t>
            </a:r>
            <a:endParaRPr lang="en-US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8305800" cy="4800600"/>
          </a:xfrm>
        </p:spPr>
        <p:txBody>
          <a:bodyPr/>
          <a:lstStyle/>
          <a:p>
            <a:pPr marL="396875" lvl="2" indent="-166688" algn="just">
              <a:lnSpc>
                <a:spcPct val="80000"/>
              </a:lnSpc>
              <a:buFont typeface="Arial" charset="0"/>
              <a:buNone/>
            </a:pPr>
            <a:r>
              <a:rPr lang="sr-Latn-CS" sz="700" dirty="0" smtClean="0"/>
              <a:t> </a:t>
            </a:r>
            <a:r>
              <a:rPr lang="sr-Latn-CS" dirty="0" smtClean="0"/>
              <a:t>Ako se moduo kompleksnog broja obeleži sa</a:t>
            </a:r>
          </a:p>
          <a:p>
            <a:pPr marL="396875" lvl="2" indent="-166688" algn="just">
              <a:lnSpc>
                <a:spcPct val="80000"/>
              </a:lnSpc>
              <a:buFontTx/>
              <a:buNone/>
            </a:pPr>
            <a:r>
              <a:rPr lang="sr-Latn-CS" sz="1800" dirty="0" smtClean="0"/>
              <a:t>                                                                      </a:t>
            </a:r>
          </a:p>
          <a:p>
            <a:pPr marL="396875" lvl="2" indent="-166688" algn="just">
              <a:lnSpc>
                <a:spcPct val="80000"/>
              </a:lnSpc>
              <a:buFontTx/>
              <a:buNone/>
            </a:pPr>
            <a:endParaRPr lang="sr-Latn-CS" sz="1800" dirty="0" smtClean="0"/>
          </a:p>
          <a:p>
            <a:pPr marL="396875" lvl="2" indent="-166688" algn="just">
              <a:lnSpc>
                <a:spcPct val="80000"/>
              </a:lnSpc>
              <a:buFontTx/>
              <a:buNone/>
            </a:pPr>
            <a:r>
              <a:rPr lang="en-US" dirty="0" smtClean="0"/>
              <a:t>   </a:t>
            </a:r>
            <a:r>
              <a:rPr lang="sr-Latn-CS" dirty="0" smtClean="0"/>
              <a:t>argument sa </a:t>
            </a:r>
            <a:r>
              <a:rPr lang="sr-Latn-CS" dirty="0" smtClean="0">
                <a:sym typeface="Symbol" pitchFamily="18" charset="2"/>
              </a:rPr>
              <a:t>, </a:t>
            </a:r>
          </a:p>
          <a:p>
            <a:pPr marL="396875" lvl="2" indent="-166688" algn="just">
              <a:lnSpc>
                <a:spcPct val="80000"/>
              </a:lnSpc>
              <a:buFontTx/>
              <a:buNone/>
            </a:pPr>
            <a:r>
              <a:rPr lang="sr-Latn-CS" dirty="0" smtClean="0">
                <a:sym typeface="Symbol" pitchFamily="18" charset="2"/>
              </a:rPr>
              <a:t>   realni i imaginarni deo kompleksnog broja se mogu izraziti:</a:t>
            </a:r>
          </a:p>
          <a:p>
            <a:pPr marL="396875" lvl="2" indent="-166688" algn="just">
              <a:lnSpc>
                <a:spcPct val="80000"/>
              </a:lnSpc>
              <a:buFontTx/>
              <a:buNone/>
            </a:pPr>
            <a:r>
              <a:rPr lang="sr-Latn-CS" dirty="0" smtClean="0">
                <a:sym typeface="Symbol" pitchFamily="18" charset="2"/>
              </a:rPr>
              <a:t>  </a:t>
            </a:r>
            <a:r>
              <a:rPr lang="sr-Latn-CS" sz="2800" dirty="0" smtClean="0">
                <a:sym typeface="Symbol" pitchFamily="18" charset="2"/>
              </a:rPr>
              <a:t>x = z cos ,</a:t>
            </a:r>
          </a:p>
          <a:p>
            <a:pPr marL="396875" lvl="2" indent="-166688" algn="just">
              <a:lnSpc>
                <a:spcPct val="80000"/>
              </a:lnSpc>
              <a:buFontTx/>
              <a:buNone/>
            </a:pPr>
            <a:r>
              <a:rPr lang="sr-Latn-CS" sz="2800" dirty="0" smtClean="0">
                <a:sym typeface="Symbol" pitchFamily="18" charset="2"/>
              </a:rPr>
              <a:t>  y = z sin  </a:t>
            </a:r>
          </a:p>
          <a:p>
            <a:pPr marL="396875" lvl="2" indent="-166688" algn="just">
              <a:lnSpc>
                <a:spcPct val="80000"/>
              </a:lnSpc>
            </a:pPr>
            <a:r>
              <a:rPr lang="sr-Latn-CS" dirty="0" smtClean="0"/>
              <a:t> Kompleksni broj se, preko modula i argumenta, može izraziti u trigonometrijskom obliku:</a:t>
            </a:r>
            <a:endParaRPr lang="en-US" dirty="0" smtClean="0"/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3581400" y="1905000"/>
          <a:ext cx="2514600" cy="649288"/>
        </p:xfrm>
        <a:graphic>
          <a:graphicData uri="http://schemas.openxmlformats.org/presentationml/2006/ole">
            <p:oleObj spid="_x0000_s5122" name="Equation" r:id="rId3" imgW="1155600" imgH="291960" progId="Equation.3">
              <p:embed/>
            </p:oleObj>
          </a:graphicData>
        </a:graphic>
      </p:graphicFrame>
      <p:pic>
        <p:nvPicPr>
          <p:cNvPr id="512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4495800"/>
            <a:ext cx="38100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24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1600200" y="5715000"/>
            <a:ext cx="556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 u="sng" dirty="0"/>
              <a:t>z</a:t>
            </a:r>
            <a:r>
              <a:rPr lang="sr-Latn-CS" dirty="0"/>
              <a:t> = z cos</a:t>
            </a:r>
            <a:r>
              <a:rPr lang="sr-Latn-CS" dirty="0">
                <a:sym typeface="Symbol" pitchFamily="18" charset="2"/>
              </a:rPr>
              <a:t> +j z sin  = z(cos  +jsin ).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KOMPLEKSNI BROJ</a:t>
            </a:r>
            <a:endParaRPr lang="en-US" dirty="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461963" lvl="2" indent="-231775" algn="just"/>
            <a:r>
              <a:rPr lang="sr-Latn-CS" dirty="0" smtClean="0"/>
              <a:t>  Uz pomoć Ojlerove formule:</a:t>
            </a:r>
          </a:p>
          <a:p>
            <a:pPr marL="461963" lvl="2" indent="-231775" algn="just">
              <a:buFontTx/>
              <a:buNone/>
            </a:pPr>
            <a:r>
              <a:rPr lang="sr-Latn-CS" dirty="0" smtClean="0"/>
              <a:t>  </a:t>
            </a:r>
            <a:r>
              <a:rPr lang="sr-Latn-CS" b="1" dirty="0" smtClean="0"/>
              <a:t>e</a:t>
            </a:r>
            <a:r>
              <a:rPr lang="sr-Latn-CS" b="1" baseline="30000" dirty="0" smtClean="0"/>
              <a:t>j</a:t>
            </a:r>
            <a:r>
              <a:rPr lang="sr-Latn-CS" b="1" baseline="30000" dirty="0" smtClean="0">
                <a:sym typeface="Symbol" pitchFamily="18" charset="2"/>
              </a:rPr>
              <a:t></a:t>
            </a:r>
            <a:r>
              <a:rPr lang="sr-Latn-CS" b="1" dirty="0" smtClean="0">
                <a:sym typeface="Symbol" pitchFamily="18" charset="2"/>
              </a:rPr>
              <a:t> = cos + jsin</a:t>
            </a:r>
          </a:p>
          <a:p>
            <a:pPr marL="461963" lvl="2" indent="-231775" algn="just"/>
            <a:r>
              <a:rPr lang="sr-Latn-CS" dirty="0" smtClean="0">
                <a:sym typeface="Symbol" pitchFamily="18" charset="2"/>
              </a:rPr>
              <a:t>  kompleksni broj se može izraziti i u eksponencijalnom obliku:   </a:t>
            </a:r>
            <a:r>
              <a:rPr lang="sr-Latn-CS" b="1" u="sng" dirty="0" smtClean="0">
                <a:sym typeface="Symbol" pitchFamily="18" charset="2"/>
              </a:rPr>
              <a:t>z</a:t>
            </a:r>
            <a:r>
              <a:rPr lang="sr-Latn-CS" b="1" dirty="0" smtClean="0">
                <a:sym typeface="Symbol" pitchFamily="18" charset="2"/>
              </a:rPr>
              <a:t> = z </a:t>
            </a:r>
            <a:r>
              <a:rPr lang="sr-Latn-CS" b="1" dirty="0" smtClean="0"/>
              <a:t>e</a:t>
            </a:r>
            <a:r>
              <a:rPr lang="sr-Latn-CS" b="1" baseline="30000" dirty="0" smtClean="0"/>
              <a:t>j</a:t>
            </a:r>
            <a:r>
              <a:rPr lang="sr-Latn-CS" b="1" baseline="30000" dirty="0" smtClean="0">
                <a:sym typeface="Symbol" pitchFamily="18" charset="2"/>
              </a:rPr>
              <a:t></a:t>
            </a:r>
          </a:p>
          <a:p>
            <a:pPr marL="461963" lvl="2" indent="-231775" algn="just"/>
            <a:r>
              <a:rPr lang="sr-Latn-CS" dirty="0" smtClean="0"/>
              <a:t>Kompleksni brojevi se najlakše mogu množiti i deliti u eksponencijalnom obliku</a:t>
            </a:r>
            <a:endParaRPr lang="sr-Latn-CS" b="1" baseline="30000" dirty="0" smtClean="0">
              <a:sym typeface="Symbol" pitchFamily="18" charset="2"/>
            </a:endParaRPr>
          </a:p>
          <a:p>
            <a:pPr marL="461963" lvl="2" indent="-231775" algn="just"/>
            <a:endParaRPr lang="sr-Latn-CS" b="1" baseline="30000" dirty="0" smtClean="0">
              <a:sym typeface="Symbol" pitchFamily="18" charset="2"/>
            </a:endParaRPr>
          </a:p>
          <a:p>
            <a:pPr marL="461963" lvl="2" indent="-231775" algn="just"/>
            <a:endParaRPr lang="sr-Latn-CS" b="1" dirty="0" smtClean="0">
              <a:sym typeface="Symbol" pitchFamily="18" charset="2"/>
            </a:endParaRPr>
          </a:p>
        </p:txBody>
      </p:sp>
      <p:pic>
        <p:nvPicPr>
          <p:cNvPr id="6150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2667000" y="3657600"/>
          <a:ext cx="3657600" cy="631825"/>
        </p:xfrm>
        <a:graphic>
          <a:graphicData uri="http://schemas.openxmlformats.org/presentationml/2006/ole">
            <p:oleObj spid="_x0000_s6146" name="Equation" r:id="rId4" imgW="1269449" imgH="215806" progId="Equation.3">
              <p:embed/>
            </p:oleObj>
          </a:graphicData>
        </a:graphic>
      </p:graphicFrame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2819400" y="4419600"/>
          <a:ext cx="3276600" cy="1243013"/>
        </p:xfrm>
        <a:graphic>
          <a:graphicData uri="http://schemas.openxmlformats.org/presentationml/2006/ole">
            <p:oleObj spid="_x0000_s6147" name="Equation" r:id="rId5" imgW="1104900" imgH="4191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2064</TotalTime>
  <Words>687</Words>
  <Application>Microsoft PowerPoint</Application>
  <PresentationFormat>On-screen Show (4:3)</PresentationFormat>
  <Paragraphs>105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Office Theme</vt:lpstr>
      <vt:lpstr>Equation</vt:lpstr>
      <vt:lpstr>Document</vt:lpstr>
      <vt:lpstr>Microsoft Equation 3.0</vt:lpstr>
      <vt:lpstr>KOMPLEKSNI RAČUN</vt:lpstr>
      <vt:lpstr>KOMPLEKSNI BROJ</vt:lpstr>
      <vt:lpstr>KOMPLEKSNI BROJ</vt:lpstr>
      <vt:lpstr>KOMPLEKSNI BROJ</vt:lpstr>
      <vt:lpstr>KOMPLEKSNI BROJ</vt:lpstr>
      <vt:lpstr>GEOMETRIJSKO PREDSTAVLJANJE  KOMPLEKSNOG BROJA</vt:lpstr>
      <vt:lpstr>KOMPLEKSNI BROJ</vt:lpstr>
      <vt:lpstr>KOMPLEKSNI BROJ</vt:lpstr>
      <vt:lpstr>KOMPLEKSNI BROJ</vt:lpstr>
      <vt:lpstr>KOMPLEKSNI BROJ</vt:lpstr>
      <vt:lpstr>KOMPLEKSNI BROJ</vt:lpstr>
      <vt:lpstr>KOMPLEKSNI BROJ</vt:lpstr>
      <vt:lpstr>KOMPLEKSNI BROJ</vt:lpstr>
      <vt:lpstr>KOMPLEKSNI BROJ</vt:lpstr>
      <vt:lpstr>KOMPLEKSNI BROJ</vt:lpstr>
    </vt:vector>
  </TitlesOfParts>
  <Company>vets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 KOJE SADRŽI SAMO INDUKTIVNI ELEMENT – PROST KALEM</dc:title>
  <dc:creator>gavrilovica</dc:creator>
  <cp:lastModifiedBy>Aleksandra Grujic</cp:lastModifiedBy>
  <cp:revision>118</cp:revision>
  <cp:lastPrinted>1601-01-01T00:00:00Z</cp:lastPrinted>
  <dcterms:created xsi:type="dcterms:W3CDTF">2005-03-24T10:32:06Z</dcterms:created>
  <dcterms:modified xsi:type="dcterms:W3CDTF">2017-12-20T09:37:09Z</dcterms:modified>
</cp:coreProperties>
</file>