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74" r:id="rId5"/>
    <p:sldId id="275" r:id="rId6"/>
    <p:sldId id="276" r:id="rId7"/>
    <p:sldId id="272" r:id="rId8"/>
    <p:sldId id="278" r:id="rId9"/>
    <p:sldId id="277" r:id="rId10"/>
    <p:sldId id="279" r:id="rId11"/>
    <p:sldId id="273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3977" autoAdjust="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73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2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2/21/2021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jpecic72@gmai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1460376"/>
            <a:ext cx="6400800" cy="2688704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/>
              <a:t>DOBRO DOŠLI, </a:t>
            </a:r>
          </a:p>
          <a:p>
            <a:r>
              <a:rPr lang="sr-Latn-RS" dirty="0" smtClean="0"/>
              <a:t>DRAGI </a:t>
            </a:r>
            <a:r>
              <a:rPr lang="en-US" dirty="0" smtClean="0"/>
              <a:t> </a:t>
            </a:r>
            <a:r>
              <a:rPr lang="sr-Latn-RS" dirty="0" smtClean="0"/>
              <a:t>STUDENTI,</a:t>
            </a:r>
          </a:p>
          <a:p>
            <a:r>
              <a:rPr lang="sr-Latn-RS" dirty="0" smtClean="0"/>
              <a:t> NA STRANICU PREDMETA</a:t>
            </a:r>
          </a:p>
          <a:p>
            <a:endParaRPr lang="sr-Latn-RS" dirty="0"/>
          </a:p>
          <a:p>
            <a:r>
              <a:rPr lang="sr-Latn-RS" sz="5100" b="1" dirty="0" smtClean="0"/>
              <a:t>MEHANIKA</a:t>
            </a:r>
            <a:r>
              <a:rPr lang="sr-Latn-RS" sz="5100" b="1" dirty="0"/>
              <a:t>!</a:t>
            </a:r>
            <a:endParaRPr lang="en-US" sz="5100" b="1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>
          <a:xfrm>
            <a:off x="704850" y="4875237"/>
            <a:ext cx="7772400" cy="1362075"/>
          </a:xfrm>
        </p:spPr>
        <p:txBody>
          <a:bodyPr/>
          <a:lstStyle/>
          <a:p>
            <a:r>
              <a:rPr lang="sr-Latn-RS" sz="2400" dirty="0" smtClean="0"/>
              <a:t>PREDMETNI NASTAVNIK:</a:t>
            </a:r>
            <a:br>
              <a:rPr lang="sr-Latn-RS" sz="2400" dirty="0" smtClean="0"/>
            </a:br>
            <a:r>
              <a:rPr lang="sr-Latn-RS" sz="2400" dirty="0" smtClean="0"/>
              <a:t>dr Ljiljana Pecić. dipl.ing.maš,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2400" dirty="0" smtClean="0"/>
              <a:t>profesor strukovnih studija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sr-Latn-R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Latn-RS" u="sng" dirty="0" smtClean="0"/>
              <a:t>Za vreme trajanja on-line nastave:</a:t>
            </a:r>
          </a:p>
          <a:p>
            <a:pPr lvl="1"/>
            <a:r>
              <a:rPr lang="sr-Latn-RS" sz="2800" dirty="0" smtClean="0"/>
              <a:t>emailom svaki dan, </a:t>
            </a:r>
          </a:p>
          <a:p>
            <a:pPr lvl="1" algn="just"/>
            <a:r>
              <a:rPr lang="sr-Latn-RS" sz="2800" dirty="0" smtClean="0"/>
              <a:t>Po potrebi: putem zoom sastanka </a:t>
            </a:r>
            <a:r>
              <a:rPr lang="sr-Latn-RS" sz="2800" i="1" dirty="0" smtClean="0"/>
              <a:t>petak (vreme: posle 15 h,  po dogovoru sa studentima)</a:t>
            </a:r>
          </a:p>
          <a:p>
            <a:r>
              <a:rPr lang="sr-Latn-RS" i="1" dirty="0" smtClean="0"/>
              <a:t> </a:t>
            </a:r>
            <a:r>
              <a:rPr lang="sr-Latn-RS" u="sng" dirty="0" smtClean="0"/>
              <a:t>Za vreme normalne nastave:</a:t>
            </a:r>
          </a:p>
          <a:p>
            <a:pPr lvl="1"/>
            <a:r>
              <a:rPr lang="sr-Latn-RS" i="1" dirty="0"/>
              <a:t> </a:t>
            </a:r>
            <a:r>
              <a:rPr lang="sr-Latn-RS" i="1" dirty="0" smtClean="0"/>
              <a:t>ponedeljak: 14-15 h, 18-19 h, kabinet 101</a:t>
            </a:r>
          </a:p>
          <a:p>
            <a:pPr marL="457200" lvl="1" indent="0">
              <a:buNone/>
            </a:pPr>
            <a:endParaRPr lang="sr-Latn-RS" i="1" dirty="0" smtClean="0"/>
          </a:p>
          <a:p>
            <a:r>
              <a:rPr lang="sr-Latn-RS" dirty="0"/>
              <a:t>email profesora:  </a:t>
            </a:r>
            <a:r>
              <a:rPr lang="sr-Latn-RS" i="1" dirty="0">
                <a:hlinkClick r:id="rId2"/>
              </a:rPr>
              <a:t>ljpecic72@gmail.com</a:t>
            </a:r>
            <a:endParaRPr lang="sr-Latn-RS" i="1" dirty="0"/>
          </a:p>
          <a:p>
            <a:pPr marL="0" indent="0">
              <a:buNone/>
            </a:pPr>
            <a:endParaRPr lang="sr-Latn-R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 </a:t>
            </a:r>
            <a:r>
              <a:rPr lang="sr-Latn-RS" dirty="0" smtClean="0">
                <a:solidFill>
                  <a:schemeClr val="accent5"/>
                </a:solidFill>
              </a:rPr>
              <a:t>Termini konsultacija</a:t>
            </a:r>
            <a:endParaRPr lang="sr-Latn-R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6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2564904"/>
            <a:ext cx="7772400" cy="1362075"/>
          </a:xfrm>
        </p:spPr>
        <p:txBody>
          <a:bodyPr/>
          <a:lstStyle/>
          <a:p>
            <a:r>
              <a:rPr lang="en-US" dirty="0"/>
              <a:t>Let’s Have a Great Year!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solidFill>
                  <a:schemeClr val="accent5"/>
                </a:solidFill>
              </a:rPr>
              <a:t>STRUKTURA PREDISPITNIH OBAVEZA TOKOM ŠKOLSKE 2020/2021</a:t>
            </a:r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sz="4000" u="sng" dirty="0" smtClean="0"/>
              <a:t>PRVI NAČIN POLAGANJA (OPCIJA A):</a:t>
            </a:r>
          </a:p>
          <a:p>
            <a:pPr marL="571500" indent="-571500">
              <a:buFont typeface="+mj-lt"/>
              <a:buAutoNum type="romanUcPeriod"/>
            </a:pPr>
            <a:r>
              <a:rPr lang="sr-Latn-RS" dirty="0" smtClean="0"/>
              <a:t>DOMAĆI ZADACI NAKON SVAKOG BLOKA max 60 bodova: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dirty="0" smtClean="0"/>
              <a:t>STATIKA................................................. max      25 bod (6 DOMAĆIH)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KINEMATIKA ........................................ max      15 bod  (3 DOMAĆA)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dirty="0" smtClean="0"/>
              <a:t>DINAMIKA TAČKE ................................ max       10 bod (2 DOMAĆA)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dirty="0" smtClean="0"/>
              <a:t>DINAMIKA SISTEMA ............................ max       10 bod (2 DOMAĆA)</a:t>
            </a:r>
          </a:p>
          <a:p>
            <a:pPr marL="571500" indent="-571500">
              <a:buFont typeface="+mj-lt"/>
              <a:buAutoNum type="romanUcPeriod"/>
            </a:pPr>
            <a:r>
              <a:rPr lang="sr-Latn-RS" dirty="0"/>
              <a:t> </a:t>
            </a:r>
            <a:r>
              <a:rPr lang="sr-Latn-RS" dirty="0" smtClean="0"/>
              <a:t>Kolokvijum I ..............................................    max 20 bodova,</a:t>
            </a:r>
          </a:p>
          <a:p>
            <a:pPr marL="571500" indent="-571500">
              <a:buFont typeface="+mj-lt"/>
              <a:buAutoNum type="romanUcPeriod"/>
            </a:pPr>
            <a:r>
              <a:rPr lang="sr-Latn-RS" dirty="0"/>
              <a:t> </a:t>
            </a:r>
            <a:r>
              <a:rPr lang="sr-Latn-RS" dirty="0" smtClean="0"/>
              <a:t>Kolokvijum II ..............................................   max 20 bodova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                                --------------------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                                Σ 100 bodova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sr-Latn-RS" dirty="0"/>
              <a:t> </a:t>
            </a:r>
            <a:r>
              <a:rPr lang="sr-Latn-RS" dirty="0" smtClean="0"/>
              <a:t>U junskom ispitnom roku moguće je raditi bilo koji kolokvijum kao nadoknadu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sr-Latn-RS" dirty="0"/>
              <a:t> </a:t>
            </a:r>
            <a:r>
              <a:rPr lang="sr-Latn-RS" dirty="0" smtClean="0"/>
              <a:t>U kasnijim rokovima se polažu oba  kolokvijuma zajedno i pokriva se celo gradivo, kao ispit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solidFill>
                  <a:schemeClr val="accent5"/>
                </a:solidFill>
              </a:rPr>
              <a:t>STRUKTURA PREDISPITNIH OBAVEZA TOKOM ŠKOLSKE 2020/2021</a:t>
            </a:r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DRUGI NAČIN POLAGANJA ISPITA (OPCIJA B) ako ste bili aktivni tokom semestra na barem 50% domaćih:</a:t>
            </a:r>
          </a:p>
          <a:p>
            <a:pPr marL="0" indent="0">
              <a:buNone/>
            </a:pPr>
            <a:endParaRPr lang="sr-Latn-RS" dirty="0" smtClean="0"/>
          </a:p>
          <a:p>
            <a:pPr marL="571500" indent="-571500">
              <a:buFont typeface="+mj-lt"/>
              <a:buAutoNum type="romanUcPeriod"/>
            </a:pPr>
            <a:r>
              <a:rPr lang="sr-Latn-RS" dirty="0" smtClean="0"/>
              <a:t>ISPIT B  -----------------------------    max 40 bod,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                  --------------------</a:t>
            </a:r>
          </a:p>
          <a:p>
            <a:pPr marL="0" indent="0" algn="ctr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Σ 100 bodova</a:t>
            </a:r>
          </a:p>
          <a:p>
            <a:pPr marL="0" indent="0" algn="r">
              <a:buNone/>
            </a:pPr>
            <a:endParaRPr lang="sr-Latn-R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solidFill>
                  <a:schemeClr val="accent5"/>
                </a:solidFill>
              </a:rPr>
              <a:t>STRUKTURA PREDISPITNIH OBAVEZA TOKOM ŠKOLSKE 2020/2021</a:t>
            </a:r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95536" y="2204865"/>
            <a:ext cx="8686800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TREĆI NAČIN POLAGANJA ISPITA (OPCIJA C):</a:t>
            </a:r>
          </a:p>
          <a:p>
            <a:pPr marL="0" indent="0">
              <a:buNone/>
            </a:pPr>
            <a:endParaRPr lang="sr-Latn-RS" dirty="0" smtClean="0"/>
          </a:p>
          <a:p>
            <a:pPr marL="571500" indent="-571500">
              <a:buFont typeface="+mj-lt"/>
              <a:buAutoNum type="romanUcPeriod"/>
            </a:pPr>
            <a:r>
              <a:rPr lang="sr-Latn-RS" dirty="0" smtClean="0"/>
              <a:t>ISPIT C  ...............................    max 100 bod,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                  --------------------</a:t>
            </a:r>
          </a:p>
          <a:p>
            <a:pPr marL="0" indent="0" algn="ctr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Σ 100 bodova</a:t>
            </a:r>
          </a:p>
          <a:p>
            <a:pPr marL="0" indent="0" algn="r">
              <a:buNone/>
            </a:pPr>
            <a:endParaRPr lang="sr-Latn-R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77500" lnSpcReduction="20000"/>
          </a:bodyPr>
          <a:lstStyle/>
          <a:p>
            <a:r>
              <a:rPr lang="sr-Latn-RS" b="1" u="sng" dirty="0" smtClean="0"/>
              <a:t> OPCIJA A: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Svakog ponedeljka imamo zoom sastanak i postavljanje materijala sa predavanja i zadatke za vežbu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Ukoliko se dogovorimo, postavljaju se samo nasnimljene prezentacije,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 smtClean="0"/>
              <a:t>Svakog ponedeljka do 20 časova dobijate zadatke koje treba da uradite do subote do </a:t>
            </a:r>
            <a:r>
              <a:rPr lang="sr-Latn-RS" i="1" dirty="0" smtClean="0"/>
              <a:t>23:55 h</a:t>
            </a:r>
            <a:r>
              <a:rPr lang="sr-Latn-RS" dirty="0" smtClean="0"/>
              <a:t>, koje mi šaljete </a:t>
            </a:r>
            <a:r>
              <a:rPr lang="sr-Latn-RS" dirty="0" smtClean="0"/>
              <a:t>putem moodle platforme</a:t>
            </a:r>
            <a:r>
              <a:rPr lang="sr-Latn-RS" dirty="0" smtClean="0"/>
              <a:t>: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 smtClean="0"/>
              <a:t>Jednostavni </a:t>
            </a:r>
            <a:r>
              <a:rPr lang="sr-Latn-RS" dirty="0" smtClean="0"/>
              <a:t>zadaci, koji prate izloženu lekciju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 smtClean="0"/>
              <a:t>Sve </a:t>
            </a:r>
            <a:r>
              <a:rPr lang="sr-Latn-RS" dirty="0" smtClean="0"/>
              <a:t>zadatke u jednom domaćem šaljete u jednom pdf dokumentu,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Pregledam nedeljom i uveče Vam pojedinačno šaljem informaciju o ostvarenim bodovima, kao i informaciju gde ste eventualno pogrešili,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Na moodlu, potom objavljujem tačna rešenja zadataka – </a:t>
            </a:r>
            <a:r>
              <a:rPr lang="sr-Latn-RS" i="1" dirty="0" smtClean="0"/>
              <a:t>važna informacija zbog spremanja kolokvijuma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Ukoliko uradite sve domaće zadatke i skupite min 51 od max 60 poena, možete upisati ocenu 6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Bodovi sa kolokvijumima se dodaju na ove bodove, za veću ocenu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dirty="0"/>
              <a:t> </a:t>
            </a:r>
            <a:r>
              <a:rPr lang="sr-Latn-RS" dirty="0" smtClean="0"/>
              <a:t>Pred kolokvijume dobijate dodatne zadatke za vežbanje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5"/>
                </a:solidFill>
              </a:rPr>
              <a:t>OPIS OPCIJA</a:t>
            </a:r>
            <a:endParaRPr lang="en-US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04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RS" dirty="0"/>
              <a:t>S</a:t>
            </a:r>
            <a:r>
              <a:rPr lang="sr-Latn-RS" dirty="0" smtClean="0"/>
              <a:t>tudent radi domaći i trudi se da bude što tehnički urednije urađen zadatak,</a:t>
            </a:r>
          </a:p>
          <a:p>
            <a:pPr algn="just"/>
            <a:r>
              <a:rPr lang="sr-Latn-RS" dirty="0" smtClean="0"/>
              <a:t>Na kolokvijum i ispit možete nositi literaturu,</a:t>
            </a:r>
          </a:p>
          <a:p>
            <a:pPr algn="just"/>
            <a:r>
              <a:rPr lang="sr-Latn-RS" dirty="0"/>
              <a:t> </a:t>
            </a:r>
            <a:r>
              <a:rPr lang="sr-Latn-RS" dirty="0" smtClean="0"/>
              <a:t>Kolokvijum je položen sa min 11 poena,</a:t>
            </a:r>
          </a:p>
          <a:p>
            <a:pPr algn="just"/>
            <a:r>
              <a:rPr lang="sr-Latn-RS" dirty="0"/>
              <a:t> </a:t>
            </a:r>
            <a:r>
              <a:rPr lang="sr-Latn-RS" dirty="0" smtClean="0"/>
              <a:t>Prvi kolokvijum je nakon završene oblasti </a:t>
            </a:r>
            <a:r>
              <a:rPr lang="sr-Latn-RS" i="1" dirty="0" smtClean="0"/>
              <a:t>STATIKA, radi se u školi, 29.03.2021. god</a:t>
            </a:r>
          </a:p>
          <a:p>
            <a:pPr algn="just"/>
            <a:r>
              <a:rPr lang="sr-Latn-RS" dirty="0"/>
              <a:t> </a:t>
            </a:r>
            <a:r>
              <a:rPr lang="sr-Latn-RS" dirty="0" smtClean="0"/>
              <a:t>Drugi kolokvijum je poslednje nedelje nastave</a:t>
            </a:r>
            <a:r>
              <a:rPr lang="sr-Latn-RS" i="1" dirty="0" smtClean="0"/>
              <a:t>, 31.05.2021.</a:t>
            </a:r>
          </a:p>
          <a:p>
            <a:pPr algn="just"/>
            <a:r>
              <a:rPr lang="sr-Latn-RS" dirty="0"/>
              <a:t> </a:t>
            </a:r>
            <a:r>
              <a:rPr lang="sr-Latn-RS" dirty="0" smtClean="0"/>
              <a:t>Student koji položi oba kolokvijuma, ne izlazi na ispit, ali može na ispitu raditi za bolju ocenu bilo koji kolokvijum</a:t>
            </a:r>
          </a:p>
          <a:p>
            <a:pPr algn="just"/>
            <a:r>
              <a:rPr lang="sr-Latn-RS" dirty="0"/>
              <a:t> </a:t>
            </a:r>
            <a:r>
              <a:rPr lang="sr-Latn-RS" dirty="0" smtClean="0"/>
              <a:t>Ispit je kombinacija gradiva i nosi max 40 poena/100 poena, zavisno od opcije</a:t>
            </a:r>
          </a:p>
          <a:p>
            <a:pPr marL="0" indent="0" algn="just">
              <a:buNone/>
            </a:pP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accent5"/>
                </a:solidFill>
              </a:rPr>
              <a:t>DODATAK:</a:t>
            </a:r>
            <a:endParaRPr lang="sr-Latn-RS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8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b="1" dirty="0" smtClean="0">
                <a:solidFill>
                  <a:schemeClr val="accent5"/>
                </a:solidFill>
              </a:rPr>
              <a:t>PLAN RADA TOKOM ŠKOLSKE 2020/2021</a:t>
            </a:r>
            <a:endParaRPr lang="en-US" sz="3200" b="1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0" y="1484784"/>
            <a:ext cx="9252520" cy="5373216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UVOD:</a:t>
            </a:r>
            <a:r>
              <a:rPr lang="sr-Latn-RS" sz="1400" b="1" dirty="0" smtClean="0">
                <a:effectLst/>
              </a:rPr>
              <a:t> </a:t>
            </a:r>
            <a:r>
              <a:rPr lang="ru-RU" sz="1400" b="1" dirty="0" smtClean="0">
                <a:effectLst/>
              </a:rPr>
              <a:t> </a:t>
            </a:r>
            <a:r>
              <a:rPr lang="sr-Latn-RS" sz="1400" b="1" dirty="0" smtClean="0">
                <a:effectLst/>
              </a:rPr>
              <a:t>Podela mehanike</a:t>
            </a:r>
            <a:r>
              <a:rPr lang="ru-RU" sz="1400" b="1" dirty="0" smtClean="0">
                <a:effectLst/>
              </a:rPr>
              <a:t>.</a:t>
            </a:r>
            <a:r>
              <a:rPr lang="sr-Latn-RS" sz="1400" b="1" dirty="0" smtClean="0">
                <a:effectLst/>
              </a:rPr>
              <a:t> Pojmovi u mehanici. Skalarne i vektorske veličine. Veličine u mehanici. Sila kao vektor. (</a:t>
            </a:r>
            <a:r>
              <a:rPr lang="sr-Latn-RS" sz="1400" b="1" u="sng" dirty="0" smtClean="0">
                <a:effectLst/>
              </a:rPr>
              <a:t>22.02.2021. god</a:t>
            </a:r>
            <a:r>
              <a:rPr lang="sr-Latn-RS" sz="1400" b="1" dirty="0" smtClean="0">
                <a:effectLst/>
              </a:rPr>
              <a:t>.)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r-Latn-RS" sz="1500" i="1" dirty="0" smtClean="0">
                <a:effectLst/>
              </a:rPr>
              <a:t>Domaći 1: pretvaranje veličina (2 boda)</a:t>
            </a:r>
          </a:p>
          <a:p>
            <a:pPr marL="0" indent="0">
              <a:buNone/>
            </a:pPr>
            <a:endParaRPr lang="ru-RU" sz="1400" i="1" dirty="0" smtClean="0">
              <a:effectLst/>
            </a:endParaRPr>
          </a:p>
          <a:p>
            <a:pPr marL="0" indent="0">
              <a:buNone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2. STATIKA 1: </a:t>
            </a:r>
            <a:r>
              <a:rPr lang="sr-Latn-RS" sz="1400" b="1" dirty="0" smtClean="0">
                <a:effectLst/>
              </a:rPr>
              <a:t>Pojam sile</a:t>
            </a:r>
            <a:r>
              <a:rPr lang="ru-RU" sz="1400" b="1" dirty="0" smtClean="0">
                <a:effectLst/>
              </a:rPr>
              <a:t>.</a:t>
            </a:r>
            <a:r>
              <a:rPr lang="sr-Latn-RS" sz="1400" b="1" dirty="0" smtClean="0">
                <a:effectLst/>
              </a:rPr>
              <a:t> Podela sila. Prikaz sile. Njutnovi zakoni i aksiomi statike. (</a:t>
            </a:r>
            <a:r>
              <a:rPr lang="sr-Latn-RS" sz="1400" b="1" u="sng" dirty="0" smtClean="0">
                <a:effectLst/>
              </a:rPr>
              <a:t>01.03.2021.god</a:t>
            </a:r>
            <a:r>
              <a:rPr lang="sr-Latn-RS" sz="1400" b="1" dirty="0" smtClean="0">
                <a:effectLst/>
              </a:rPr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r-Latn-RS" sz="1400" i="1" dirty="0">
                <a:effectLst/>
              </a:rPr>
              <a:t> </a:t>
            </a:r>
            <a:r>
              <a:rPr lang="sr-Latn-RS" sz="1400" i="1" dirty="0" smtClean="0">
                <a:effectLst/>
              </a:rPr>
              <a:t>Domaći 2: projekcija sile, izračunavanje rezultante (ravan, prostor) (3 boda)</a:t>
            </a:r>
          </a:p>
          <a:p>
            <a:pPr marL="457200" lvl="1" indent="0">
              <a:buNone/>
            </a:pPr>
            <a:endParaRPr lang="sr-Latn-RS" sz="1400" i="1" dirty="0" smtClean="0">
              <a:effectLst/>
            </a:endParaRPr>
          </a:p>
          <a:p>
            <a:pPr marL="0" lvl="1" indent="0">
              <a:spcAft>
                <a:spcPts val="400"/>
              </a:spcAft>
              <a:buNone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3. STATIKA 2</a:t>
            </a:r>
            <a:r>
              <a:rPr lang="sr-Latn-RS" sz="1400" b="1" dirty="0" smtClean="0">
                <a:effectLst/>
              </a:rPr>
              <a:t>: Veze i reakcije veza</a:t>
            </a:r>
            <a:r>
              <a:rPr lang="ru-RU" sz="1400" b="1" dirty="0" smtClean="0">
                <a:effectLst/>
              </a:rPr>
              <a:t>.</a:t>
            </a:r>
            <a:r>
              <a:rPr lang="sr-Latn-RS" sz="1400" b="1" dirty="0" smtClean="0">
                <a:effectLst/>
              </a:rPr>
              <a:t> Sistem sila.  Sučeljeni sistem sila. Uslovi ravnoteže. </a:t>
            </a:r>
            <a:r>
              <a:rPr lang="sr-Latn-RS" sz="1400" b="1" dirty="0">
                <a:effectLst/>
              </a:rPr>
              <a:t>Grafički i </a:t>
            </a:r>
            <a:r>
              <a:rPr lang="sr-Latn-RS" sz="1400" b="1" dirty="0" smtClean="0">
                <a:effectLst/>
              </a:rPr>
              <a:t>analitički način određivanja uslova ravnoteže (</a:t>
            </a:r>
            <a:r>
              <a:rPr lang="sr-Latn-RS" sz="1400" b="1" u="sng" dirty="0" smtClean="0">
                <a:effectLst/>
              </a:rPr>
              <a:t>08.03.2021.god</a:t>
            </a:r>
            <a:r>
              <a:rPr lang="sr-Latn-RS" sz="1400" b="1" dirty="0" smtClean="0">
                <a:effectLst/>
              </a:rPr>
              <a:t>.)</a:t>
            </a:r>
            <a:endParaRPr lang="ru-RU" sz="1400" b="1" dirty="0">
              <a:effectLst/>
            </a:endParaRP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sz="1400" i="1" dirty="0" smtClean="0">
                <a:effectLst/>
              </a:rPr>
              <a:t> Domaći 3: Uslovi ravnoteže sučeljenog sistema sila.</a:t>
            </a:r>
            <a:r>
              <a:rPr lang="ru-RU" sz="1400" i="1" dirty="0" smtClean="0">
                <a:effectLst/>
              </a:rPr>
              <a:t>.</a:t>
            </a:r>
            <a:r>
              <a:rPr lang="sr-Latn-RS" sz="1400" i="1" dirty="0" smtClean="0">
                <a:effectLst/>
              </a:rPr>
              <a:t> (5 bodova)</a:t>
            </a:r>
          </a:p>
          <a:p>
            <a:pPr marL="0" indent="0">
              <a:buNone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4. STATIKA 4: </a:t>
            </a:r>
            <a:r>
              <a:rPr lang="sr-Latn-RS" sz="1400" b="1" dirty="0" smtClean="0">
                <a:effectLst/>
              </a:rPr>
              <a:t>Sistem sila i spregovi sila. Moment sile za tačku i osu.</a:t>
            </a:r>
            <a:r>
              <a:rPr lang="sr-Latn-RS" sz="1400" b="1" dirty="0">
                <a:effectLst/>
              </a:rPr>
              <a:t> </a:t>
            </a:r>
            <a:r>
              <a:rPr lang="sr-Latn-RS" sz="1400" b="1" dirty="0" smtClean="0">
                <a:effectLst/>
              </a:rPr>
              <a:t>Varinjonova teorema. Spreg sila. Redukcija sile na tačku. Uslovi ravnoteže ravanskog sistema sila </a:t>
            </a:r>
            <a:r>
              <a:rPr lang="sr-Latn-RS" sz="1400" b="1" u="sng" dirty="0" smtClean="0">
                <a:effectLst/>
              </a:rPr>
              <a:t>(15.03.2021.god</a:t>
            </a:r>
            <a:r>
              <a:rPr lang="sr-Latn-RS" sz="1400" b="1" dirty="0" smtClean="0">
                <a:effectLst/>
              </a:rPr>
              <a:t>.)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sz="1400" b="1" dirty="0" smtClean="0">
                <a:effectLst/>
              </a:rPr>
              <a:t> Domaći 4: </a:t>
            </a:r>
            <a:r>
              <a:rPr lang="sr-Latn-RS" sz="1400" i="1" dirty="0" smtClean="0">
                <a:effectLst/>
              </a:rPr>
              <a:t>uslovi ravnoteže ravanskog sistema sila (5 bodova)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sr-Latn-RS" sz="1400" i="1" dirty="0" smtClean="0">
              <a:effectLst/>
            </a:endParaRPr>
          </a:p>
          <a:p>
            <a:pPr marL="0" indent="0" algn="just">
              <a:buNone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5. STATIKA 5: </a:t>
            </a:r>
            <a:r>
              <a:rPr lang="sr-Latn-RS" sz="1400" b="1" dirty="0" smtClean="0">
                <a:effectLst/>
              </a:rPr>
              <a:t>Pojam težišta. Određivanje težišta linijskih i ravanskih figura.</a:t>
            </a:r>
            <a:r>
              <a:rPr lang="sr-Latn-RS" sz="1400" b="1" dirty="0">
                <a:effectLst/>
              </a:rPr>
              <a:t> (</a:t>
            </a:r>
            <a:r>
              <a:rPr lang="sr-Latn-RS" sz="1400" b="1" u="sng" dirty="0">
                <a:effectLst/>
              </a:rPr>
              <a:t>22.03.2021.god.</a:t>
            </a:r>
            <a:r>
              <a:rPr lang="sr-Latn-RS" sz="1400" b="1" dirty="0">
                <a:effectLst/>
              </a:rPr>
              <a:t>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r>
              <a:rPr lang="sr-Latn-RS" sz="1400" b="1" dirty="0" smtClean="0">
                <a:effectLst/>
              </a:rPr>
              <a:t>Domaći 5: </a:t>
            </a:r>
            <a:r>
              <a:rPr lang="sr-Latn-RS" sz="1400" i="1" dirty="0" smtClean="0">
                <a:effectLst/>
              </a:rPr>
              <a:t>Određivanje težišta zadate figure (5 bodova)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ru-RU" sz="1400" i="1" dirty="0">
              <a:effectLst/>
            </a:endParaRPr>
          </a:p>
          <a:p>
            <a:pPr marL="0" indent="0">
              <a:buNone/>
            </a:pPr>
            <a:r>
              <a:rPr lang="sr-Latn-RS" sz="1400" dirty="0" smtClean="0">
                <a:solidFill>
                  <a:srgbClr val="FFC000"/>
                </a:solidFill>
                <a:effectLst/>
              </a:rPr>
              <a:t>6. </a:t>
            </a:r>
            <a:r>
              <a:rPr lang="sr-Latn-RS" sz="1400" b="1" dirty="0" smtClean="0">
                <a:solidFill>
                  <a:srgbClr val="FFC000"/>
                </a:solidFill>
                <a:effectLst/>
              </a:rPr>
              <a:t>STATIKA 6:  </a:t>
            </a:r>
            <a:r>
              <a:rPr lang="sr-Latn-RS" sz="1400" b="1" dirty="0" smtClean="0">
                <a:effectLst/>
              </a:rPr>
              <a:t>Sila trenja. Uslovi ravnoteže kod prisustva sile trenja. (29.03.2021.god.)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sz="1400" b="1" dirty="0">
                <a:effectLst/>
              </a:rPr>
              <a:t> </a:t>
            </a:r>
            <a:r>
              <a:rPr lang="sr-Latn-RS" sz="1400" b="1" dirty="0" smtClean="0">
                <a:effectLst/>
              </a:rPr>
              <a:t>Domaći 6: primena uslova ravnoteže kod prisutne sile trenja (5 bodova)</a:t>
            </a:r>
          </a:p>
          <a:p>
            <a:pPr marL="400050" lvl="1" indent="0">
              <a:buNone/>
            </a:pPr>
            <a:endParaRPr lang="sr-Latn-RS" sz="1400" b="1" dirty="0" smtClean="0">
              <a:effectLst/>
            </a:endParaRPr>
          </a:p>
          <a:p>
            <a:pPr marL="0" indent="0">
              <a:buNone/>
            </a:pPr>
            <a:r>
              <a:rPr lang="sr-Latn-RS" sz="1400" b="1" dirty="0" smtClean="0">
                <a:solidFill>
                  <a:srgbClr val="FFC000"/>
                </a:solidFill>
                <a:effectLst/>
              </a:rPr>
              <a:t>7. STATIKA 7: </a:t>
            </a:r>
            <a:r>
              <a:rPr lang="sr-Latn-RS" sz="1400" b="1" dirty="0" smtClean="0">
                <a:effectLst/>
              </a:rPr>
              <a:t>Gredni i rešetkasti nosači (05.04.2021.god)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sz="1400" dirty="0">
                <a:effectLst/>
              </a:rPr>
              <a:t> </a:t>
            </a:r>
            <a:r>
              <a:rPr lang="sr-Latn-RS" sz="1400" dirty="0" smtClean="0">
                <a:effectLst/>
              </a:rPr>
              <a:t>Kolokvijumska nedelja</a:t>
            </a:r>
            <a:endParaRPr lang="sr-Latn-R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solidFill>
                  <a:schemeClr val="accent5"/>
                </a:solidFill>
              </a:rPr>
              <a:t>PLAN RADA TOKOM ŠKOLSKE 2020/2021 (2)</a:t>
            </a:r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0" y="1556792"/>
            <a:ext cx="9252520" cy="51845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C000"/>
                </a:solidFill>
                <a:effectLst/>
              </a:rPr>
              <a:t>8. KINEMATIKA 1</a:t>
            </a:r>
            <a:r>
              <a:rPr lang="sr-Latn-RS" b="1" dirty="0" smtClean="0">
                <a:effectLst/>
              </a:rPr>
              <a:t>:</a:t>
            </a:r>
            <a:r>
              <a:rPr lang="sr-Latn-RS" dirty="0" smtClean="0">
                <a:effectLst/>
              </a:rPr>
              <a:t> Pojam kinematike. Pojmovi u kinematici. Koordinatni sistemi. Položaj tačke. Pravolinijsko kretanje.(</a:t>
            </a:r>
            <a:r>
              <a:rPr lang="sr-Latn-RS" u="sng" dirty="0" smtClean="0">
                <a:effectLst/>
              </a:rPr>
              <a:t>12.04.2021.god</a:t>
            </a:r>
            <a:r>
              <a:rPr lang="sr-Latn-RS" dirty="0" smtClean="0">
                <a:effectLst/>
              </a:rPr>
              <a:t>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sr-Latn-RS" dirty="0">
                <a:effectLst/>
              </a:rPr>
              <a:t> </a:t>
            </a:r>
            <a:r>
              <a:rPr lang="sr-Latn-RS" dirty="0" smtClean="0">
                <a:effectLst/>
              </a:rPr>
              <a:t>Domaći 6: pravolinijskog kretanja materijalne tačke, brzina i ubrzanje, pređeni put, zakon kretanja (max 5 poena)</a:t>
            </a:r>
          </a:p>
          <a:p>
            <a:pPr marL="0" indent="0">
              <a:buNone/>
            </a:pPr>
            <a:endParaRPr lang="sr-Latn-RS" dirty="0">
              <a:effectLst/>
            </a:endParaRPr>
          </a:p>
          <a:p>
            <a:pPr marL="0" indent="0" algn="just">
              <a:buNone/>
            </a:pPr>
            <a:r>
              <a:rPr lang="sr-Latn-RS" b="1" dirty="0" smtClean="0">
                <a:solidFill>
                  <a:srgbClr val="FFC000"/>
                </a:solidFill>
                <a:effectLst/>
              </a:rPr>
              <a:t>9</a:t>
            </a:r>
            <a:r>
              <a:rPr lang="sr-Latn-RS" dirty="0" smtClean="0">
                <a:effectLst/>
              </a:rPr>
              <a:t>. </a:t>
            </a:r>
            <a:r>
              <a:rPr lang="sr-Latn-RS" b="1" dirty="0" smtClean="0">
                <a:solidFill>
                  <a:srgbClr val="FFC000"/>
                </a:solidFill>
                <a:effectLst/>
              </a:rPr>
              <a:t>KINEMATIKA 2</a:t>
            </a:r>
            <a:r>
              <a:rPr lang="sr-Latn-RS" dirty="0" smtClean="0">
                <a:effectLst/>
              </a:rPr>
              <a:t>: Krivolinijsko kretanje materijalne tačke. Jednačine kretanja. Zakon puta. Brzina i ubrzanje</a:t>
            </a:r>
            <a:r>
              <a:rPr lang="sr-Latn-RS" u="sng" dirty="0" smtClean="0">
                <a:effectLst/>
              </a:rPr>
              <a:t>.(19.04.2021.god</a:t>
            </a:r>
            <a:r>
              <a:rPr lang="sr-Latn-RS" dirty="0" smtClean="0">
                <a:effectLst/>
              </a:rPr>
              <a:t>.)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r>
              <a:rPr lang="sr-Latn-RS" dirty="0">
                <a:effectLst/>
              </a:rPr>
              <a:t> </a:t>
            </a:r>
            <a:r>
              <a:rPr lang="sr-Latn-RS" dirty="0" smtClean="0">
                <a:effectLst/>
              </a:rPr>
              <a:t>Domaći 7: zakon kretanja, jednačine kretanja, brzina i ubrzanje kod opšteg krivolinijskog i rotacionog kretanja materijlane tačke (max 8 poena)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sr-Latn-RS" dirty="0">
              <a:effectLst/>
            </a:endParaRPr>
          </a:p>
          <a:p>
            <a:pPr marL="0" indent="0" algn="just">
              <a:buNone/>
            </a:pPr>
            <a:r>
              <a:rPr lang="sr-Latn-RS" b="1" dirty="0" smtClean="0">
                <a:solidFill>
                  <a:srgbClr val="FFC000"/>
                </a:solidFill>
                <a:effectLst/>
              </a:rPr>
              <a:t>10. KINEMATIKA 3</a:t>
            </a:r>
            <a:r>
              <a:rPr lang="sr-Latn-RS" dirty="0" smtClean="0">
                <a:solidFill>
                  <a:srgbClr val="FFC000"/>
                </a:solidFill>
                <a:effectLst/>
              </a:rPr>
              <a:t>: </a:t>
            </a:r>
            <a:r>
              <a:rPr lang="sr-Latn-RS" dirty="0">
                <a:effectLst/>
              </a:rPr>
              <a:t>Ravno kretanje krutog </a:t>
            </a:r>
            <a:r>
              <a:rPr lang="sr-Latn-RS" dirty="0" smtClean="0">
                <a:effectLst/>
              </a:rPr>
              <a:t>tela. Brzina u ubrzanje kod ravnog kretanja.Teorema o projekciji brzina. Trenutni pol brzina. Trenutni pol ubrzanja. Koriolisovo ubrzanje. (</a:t>
            </a:r>
            <a:r>
              <a:rPr lang="sr-Latn-RS" u="sng" dirty="0" smtClean="0">
                <a:effectLst/>
              </a:rPr>
              <a:t>26.04.2021.god</a:t>
            </a:r>
            <a:r>
              <a:rPr lang="sr-Latn-RS" dirty="0" smtClean="0">
                <a:effectLst/>
              </a:rPr>
              <a:t>.)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r>
              <a:rPr lang="sr-Latn-RS" dirty="0">
                <a:effectLst/>
              </a:rPr>
              <a:t> </a:t>
            </a:r>
            <a:r>
              <a:rPr lang="sr-Latn-RS" dirty="0" smtClean="0">
                <a:effectLst/>
              </a:rPr>
              <a:t>Domaći 8: ravno kretanje, trenutni pol brzina, trenutni pol ubrzanja (max 7 poena)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sr-Latn-RS" dirty="0">
              <a:effectLst/>
            </a:endParaRPr>
          </a:p>
          <a:p>
            <a:pPr marL="0" indent="0" algn="just">
              <a:buNone/>
            </a:pPr>
            <a:r>
              <a:rPr lang="sr-Latn-RS" b="1" dirty="0" smtClean="0">
                <a:solidFill>
                  <a:srgbClr val="FFC000"/>
                </a:solidFill>
                <a:effectLst/>
              </a:rPr>
              <a:t>11. DINAMIKA TAČKE 1</a:t>
            </a:r>
            <a:r>
              <a:rPr lang="sr-Latn-RS" dirty="0" smtClean="0">
                <a:solidFill>
                  <a:srgbClr val="FFC000"/>
                </a:solidFill>
                <a:effectLst/>
              </a:rPr>
              <a:t>: </a:t>
            </a:r>
            <a:r>
              <a:rPr lang="sr-Latn-RS" dirty="0" smtClean="0">
                <a:effectLst/>
              </a:rPr>
              <a:t>Pojam dinamike tačke. Drugi Njutnov zakon. Dalamberov princip.Zavisnost sile od: vremena, položaja tačke, brzine tačke. Krivolinijsko kretanje materijalne tačke. Kosi, vertikalni i horizontalni hitac. (</a:t>
            </a:r>
            <a:r>
              <a:rPr lang="sr-Latn-RS" u="sng" dirty="0" smtClean="0">
                <a:effectLst/>
              </a:rPr>
              <a:t>03.05.2021.god</a:t>
            </a:r>
            <a:r>
              <a:rPr lang="sr-Latn-RS" dirty="0" smtClean="0">
                <a:effectLst/>
              </a:rPr>
              <a:t>.)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r>
              <a:rPr lang="sr-Latn-RS" dirty="0">
                <a:effectLst/>
              </a:rPr>
              <a:t> </a:t>
            </a:r>
            <a:r>
              <a:rPr lang="sr-Latn-RS" dirty="0" smtClean="0">
                <a:effectLst/>
              </a:rPr>
              <a:t>Domaći 9: primena Dalamberovog principa, kosi hitac, vertikalni, horizontalni (max 7 poena)</a:t>
            </a:r>
          </a:p>
          <a:p>
            <a:pPr marL="0" indent="0" algn="just">
              <a:buNone/>
            </a:pPr>
            <a:r>
              <a:rPr lang="sr-Latn-RS" b="1" dirty="0" smtClean="0">
                <a:solidFill>
                  <a:srgbClr val="FFC000"/>
                </a:solidFill>
                <a:effectLst/>
              </a:rPr>
              <a:t>12. DINAMIKA TAČKE 2</a:t>
            </a:r>
            <a:r>
              <a:rPr lang="sr-Latn-RS" b="1" dirty="0" smtClean="0">
                <a:effectLst/>
              </a:rPr>
              <a:t>: </a:t>
            </a:r>
            <a:r>
              <a:rPr lang="sr-Latn-RS" dirty="0" smtClean="0">
                <a:effectLst/>
              </a:rPr>
              <a:t>Zakoni promene i održanja. Količina kretanja materijalne tačke. Impuls sile. Zakon o promeni i održanju količine kretanja. Moment količine kretanja materijalne tačke. Zakon o promeni kinetičke energije. Izvršeni rad. Rad gravitacione, elastične  sile i sile zemljine teže.(</a:t>
            </a:r>
            <a:r>
              <a:rPr lang="sr-Latn-RS" u="sng" dirty="0" smtClean="0">
                <a:effectLst/>
              </a:rPr>
              <a:t>10.05.2021.god.</a:t>
            </a:r>
            <a:r>
              <a:rPr lang="sr-Latn-RS" dirty="0" smtClean="0">
                <a:effectLst/>
              </a:rPr>
              <a:t>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r>
              <a:rPr lang="sr-Latn-RS" dirty="0">
                <a:effectLst/>
              </a:rPr>
              <a:t> </a:t>
            </a:r>
            <a:r>
              <a:rPr lang="sr-Latn-RS" dirty="0" smtClean="0">
                <a:effectLst/>
              </a:rPr>
              <a:t>Domaći 10: </a:t>
            </a:r>
            <a:r>
              <a:rPr lang="sr-Latn-RS" i="1" dirty="0" smtClean="0">
                <a:effectLst/>
              </a:rPr>
              <a:t>primena zakona održanja </a:t>
            </a:r>
            <a:r>
              <a:rPr lang="sr-Latn-RS" i="1" smtClean="0">
                <a:effectLst/>
              </a:rPr>
              <a:t>( max </a:t>
            </a:r>
            <a:r>
              <a:rPr lang="sr-Latn-RS" smtClean="0">
                <a:effectLst/>
              </a:rPr>
              <a:t>3 </a:t>
            </a:r>
            <a:r>
              <a:rPr lang="sr-Latn-RS" dirty="0">
                <a:effectLst/>
              </a:rPr>
              <a:t>poena)</a:t>
            </a:r>
          </a:p>
          <a:p>
            <a:pPr marL="400050" lvl="1" indent="0" algn="just">
              <a:buNone/>
            </a:pPr>
            <a:endParaRPr lang="sr-Latn-RS" i="1" dirty="0" smtClean="0">
              <a:effectLst/>
            </a:endParaRPr>
          </a:p>
          <a:p>
            <a:pPr marL="0" indent="0" algn="just">
              <a:buNone/>
            </a:pPr>
            <a:endParaRPr lang="sr-Latn-RS" dirty="0" smtClean="0">
              <a:effectLst/>
            </a:endParaRPr>
          </a:p>
          <a:p>
            <a:pPr marL="400050" lvl="1" indent="0" algn="just">
              <a:buNone/>
            </a:pPr>
            <a:endParaRPr lang="sr-Latn-RS" dirty="0" smtClean="0">
              <a:effectLst/>
            </a:endParaRPr>
          </a:p>
          <a:p>
            <a:pPr marL="400050" lvl="1" indent="0" algn="just">
              <a:buNone/>
            </a:pPr>
            <a:endParaRPr lang="sr-Latn-RS" dirty="0" smtClean="0">
              <a:effectLst/>
            </a:endParaRP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sr-Latn-RS" dirty="0">
              <a:effectLst/>
            </a:endParaRP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ru-RU" dirty="0">
              <a:effectLst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>
                <a:solidFill>
                  <a:schemeClr val="accent5"/>
                </a:solidFill>
              </a:rPr>
              <a:t>PLAN RADA TOKOM ŠKOLSKE 2020/2021 (3)</a:t>
            </a:r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07504" y="1556792"/>
            <a:ext cx="8974832" cy="51845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sz="1600" b="1" dirty="0" smtClean="0">
                <a:solidFill>
                  <a:srgbClr val="FFC000"/>
                </a:solidFill>
                <a:effectLst/>
              </a:rPr>
              <a:t>13. DINAMIKA SISTEMA</a:t>
            </a:r>
            <a:r>
              <a:rPr lang="sr-Latn-RS" sz="1600" dirty="0" smtClean="0">
                <a:solidFill>
                  <a:srgbClr val="FFC000"/>
                </a:solidFill>
                <a:effectLst/>
              </a:rPr>
              <a:t> </a:t>
            </a:r>
            <a:r>
              <a:rPr lang="sr-Latn-RS" sz="1600" dirty="0" smtClean="0">
                <a:effectLst/>
              </a:rPr>
              <a:t>1: Pojam materijalnog sistema. Spoljašnje i unutrašnje sile sistema. Centar mase sistema. Moment inercije tela za osu rotacije. Hajgens-Štajnerova teorema. (</a:t>
            </a:r>
            <a:r>
              <a:rPr lang="sr-Latn-RS" sz="1600" u="sng" dirty="0" smtClean="0">
                <a:effectLst/>
              </a:rPr>
              <a:t>17.05.2021.god</a:t>
            </a:r>
            <a:r>
              <a:rPr lang="sr-Latn-RS" sz="1600" dirty="0" smtClean="0">
                <a:effectLst/>
              </a:rPr>
              <a:t>.)</a:t>
            </a:r>
          </a:p>
          <a:p>
            <a:pPr marL="685800" lvl="1" algn="just">
              <a:buFont typeface="Wingdings" panose="05000000000000000000" pitchFamily="2" charset="2"/>
              <a:buChar char="q"/>
            </a:pPr>
            <a:r>
              <a:rPr lang="sr-Latn-RS" sz="1600" dirty="0">
                <a:effectLst/>
              </a:rPr>
              <a:t> </a:t>
            </a:r>
            <a:r>
              <a:rPr lang="sr-Latn-RS" sz="1600" dirty="0" smtClean="0">
                <a:effectLst/>
              </a:rPr>
              <a:t>Domaći 11: </a:t>
            </a:r>
            <a:r>
              <a:rPr lang="sr-Latn-RS" sz="1600" i="1" dirty="0" smtClean="0">
                <a:effectLst/>
              </a:rPr>
              <a:t>određivanje momenta inercije (max 4 poena)</a:t>
            </a:r>
          </a:p>
          <a:p>
            <a:pPr marL="0" indent="0" algn="just">
              <a:buNone/>
            </a:pPr>
            <a:r>
              <a:rPr lang="sr-Latn-RS" sz="1600" b="1" dirty="0" smtClean="0">
                <a:solidFill>
                  <a:srgbClr val="FFC000"/>
                </a:solidFill>
                <a:effectLst/>
              </a:rPr>
              <a:t>14. DINAMIKA SISTEMA 2</a:t>
            </a:r>
            <a:r>
              <a:rPr lang="sr-Latn-RS" sz="1600" b="1" dirty="0" smtClean="0">
                <a:effectLst/>
              </a:rPr>
              <a:t>:</a:t>
            </a:r>
            <a:r>
              <a:rPr lang="sr-Latn-RS" sz="1600" b="1" dirty="0">
                <a:effectLst/>
              </a:rPr>
              <a:t> </a:t>
            </a:r>
            <a:r>
              <a:rPr lang="sr-Latn-RS" sz="1600" dirty="0" smtClean="0">
                <a:effectLst/>
              </a:rPr>
              <a:t>Zakon o kretanju središta mase. </a:t>
            </a:r>
            <a:r>
              <a:rPr lang="sr-Latn-RS" sz="1600" dirty="0">
                <a:effectLst/>
              </a:rPr>
              <a:t>Z</a:t>
            </a:r>
            <a:r>
              <a:rPr lang="sr-Latn-RS" sz="1600" dirty="0" smtClean="0">
                <a:effectLst/>
              </a:rPr>
              <a:t>akon o promeni količine kretanja središta mase materijalnog sistema. Zakon o promeni momenta količine kretanja materijalnog sistema</a:t>
            </a:r>
            <a:r>
              <a:rPr lang="sr-Latn-RS" sz="1600" b="1" dirty="0" smtClean="0"/>
              <a:t>.</a:t>
            </a:r>
            <a:r>
              <a:rPr lang="sr-Latn-RS" sz="1600" b="1" dirty="0"/>
              <a:t> </a:t>
            </a:r>
            <a:r>
              <a:rPr lang="sr-Latn-RS" sz="1600" dirty="0"/>
              <a:t>Z</a:t>
            </a:r>
            <a:r>
              <a:rPr lang="sr-Latn-RS" sz="1600" dirty="0" smtClean="0"/>
              <a:t>akon o promeni kinetičke energije materijalnog sistema (</a:t>
            </a:r>
            <a:r>
              <a:rPr lang="sr-Latn-RS" sz="1600" u="sng" dirty="0" smtClean="0"/>
              <a:t>24.05.2021.god</a:t>
            </a:r>
            <a:r>
              <a:rPr lang="sr-Latn-RS" sz="1600" dirty="0" smtClean="0"/>
              <a:t>.)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sz="1600" dirty="0" smtClean="0">
                <a:effectLst/>
              </a:rPr>
              <a:t>Domaći 12: primena zakona održanja na materijalni sistem </a:t>
            </a:r>
            <a:r>
              <a:rPr lang="sr-Latn-RS" sz="1600" i="1" dirty="0" smtClean="0">
                <a:effectLst/>
              </a:rPr>
              <a:t>(max 6 poena)</a:t>
            </a:r>
          </a:p>
          <a:p>
            <a:pPr lvl="1" indent="-342900" algn="just">
              <a:buFont typeface="Wingdings" panose="05000000000000000000" pitchFamily="2" charset="2"/>
              <a:buChar char="q"/>
            </a:pPr>
            <a:endParaRPr lang="sr-Latn-RS" sz="1600" dirty="0">
              <a:effectLst/>
            </a:endParaRPr>
          </a:p>
          <a:p>
            <a:pPr marL="0" indent="0" algn="just">
              <a:buNone/>
            </a:pPr>
            <a:r>
              <a:rPr lang="sr-Latn-RS" sz="1600" dirty="0" smtClean="0">
                <a:effectLst/>
              </a:rPr>
              <a:t>15. </a:t>
            </a:r>
            <a:r>
              <a:rPr lang="sr-Latn-RS" sz="1600" b="1" dirty="0" smtClean="0">
                <a:solidFill>
                  <a:srgbClr val="FFC000"/>
                </a:solidFill>
                <a:effectLst/>
              </a:rPr>
              <a:t>Primena dinamike na zadacima iz prakse </a:t>
            </a:r>
            <a:r>
              <a:rPr lang="sr-Latn-RS" sz="1600" dirty="0" smtClean="0">
                <a:effectLst/>
              </a:rPr>
              <a:t>(priprema za II kolokvijum i ispit)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sr-Latn-RS" sz="1600" dirty="0" smtClean="0">
                <a:effectLst/>
              </a:rPr>
              <a:t> </a:t>
            </a:r>
            <a:r>
              <a:rPr lang="sr-Latn-RS" sz="1600" b="1" i="1" dirty="0" smtClean="0">
                <a:effectLst/>
              </a:rPr>
              <a:t>druga kolokvijumska nedelja:31.05.2021.god.</a:t>
            </a:r>
            <a:endParaRPr lang="ru-RU" sz="1600" b="1" i="1" dirty="0">
              <a:effectLst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0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BackToSch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2178E4-2F0C-4A34-8B52-79BAFAEA72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EdBackToSchl</Template>
  <TotalTime>0</TotalTime>
  <Words>1173</Words>
  <Application>Microsoft Office PowerPoint</Application>
  <PresentationFormat>On-screen Show (4:3)</PresentationFormat>
  <Paragraphs>116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EdBackToSchl</vt:lpstr>
      <vt:lpstr>PREDMETNI NASTAVNIK: dr Ljiljana Pecić. dipl.ing.maš, profesor strukovnih studija</vt:lpstr>
      <vt:lpstr>STRUKTURA PREDISPITNIH OBAVEZA TOKOM ŠKOLSKE 2020/2021</vt:lpstr>
      <vt:lpstr>STRUKTURA PREDISPITNIH OBAVEZA TOKOM ŠKOLSKE 2020/2021</vt:lpstr>
      <vt:lpstr>STRUKTURA PREDISPITNIH OBAVEZA TOKOM ŠKOLSKE 2020/2021</vt:lpstr>
      <vt:lpstr>OPIS OPCIJA</vt:lpstr>
      <vt:lpstr>DODATAK:</vt:lpstr>
      <vt:lpstr>PLAN RADA TOKOM ŠKOLSKE 2020/2021</vt:lpstr>
      <vt:lpstr>PLAN RADA TOKOM ŠKOLSKE 2020/2021 (2)</vt:lpstr>
      <vt:lpstr>PLAN RADA TOKOM ŠKOLSKE 2020/2021 (3)</vt:lpstr>
      <vt:lpstr> Termini konsultacija</vt:lpstr>
      <vt:lpstr>Let’s Have a Great Year!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2017-03-12T18:52:39Z</dcterms:created>
  <dcterms:modified xsi:type="dcterms:W3CDTF">2021-02-21T19:46:27Z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