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70" r:id="rId5"/>
    <p:sldId id="272" r:id="rId6"/>
    <p:sldId id="274" r:id="rId7"/>
    <p:sldId id="258" r:id="rId8"/>
    <p:sldId id="271" r:id="rId9"/>
    <p:sldId id="276" r:id="rId10"/>
    <p:sldId id="259" r:id="rId11"/>
    <p:sldId id="261" r:id="rId12"/>
    <p:sldId id="277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886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2246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931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229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003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917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5764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5306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1620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7309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4894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3100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9638B-EF74-4B63-9C51-0E5A5FE5F30D}" type="datetimeFigureOut">
              <a:rPr lang="sr-Latn-RS" smtClean="0"/>
              <a:t>16.10.2023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57888-B4E3-4EBC-84C7-7CAF21D346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6082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5.jpeg"/><Relationship Id="rId10" Type="http://schemas.openxmlformats.org/officeDocument/2006/relationships/image" Target="../media/image26.jpg"/><Relationship Id="rId4" Type="http://schemas.openxmlformats.org/officeDocument/2006/relationships/image" Target="../media/image4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8C4DA-67D7-3FCB-E70F-5B9A6CB272CB}"/>
              </a:ext>
            </a:extLst>
          </p:cNvPr>
          <p:cNvGrpSpPr/>
          <p:nvPr/>
        </p:nvGrpSpPr>
        <p:grpSpPr>
          <a:xfrm>
            <a:off x="0" y="9490"/>
            <a:ext cx="9144000" cy="6858000"/>
            <a:chOff x="4261782" y="0"/>
            <a:chExt cx="9144000" cy="685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27CBF2-D12C-A64C-3485-6A6BDBCED605}"/>
                </a:ext>
              </a:extLst>
            </p:cNvPr>
            <p:cNvGrpSpPr/>
            <p:nvPr/>
          </p:nvGrpSpPr>
          <p:grpSpPr>
            <a:xfrm>
              <a:off x="4261782" y="0"/>
              <a:ext cx="9144000" cy="6858000"/>
              <a:chOff x="6394717" y="597570"/>
              <a:chExt cx="9144000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B6229F6-8057-4BC2-A450-3094D161D9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r="255" b="21740"/>
              <a:stretch/>
            </p:blipFill>
            <p:spPr>
              <a:xfrm>
                <a:off x="6394717" y="59757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455F31F-2081-A553-5C14-C37F48120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182431">
                <a:off x="8582367" y="4197913"/>
                <a:ext cx="452246" cy="35802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CF2239-866A-9C20-565D-21D373EE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17572">
              <a:off x="11374167" y="4800600"/>
              <a:ext cx="495701" cy="39243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620971" y="35071"/>
            <a:ext cx="7902058" cy="651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AKADEMIJA TEHNIČKO-UMETNIČKIH</a:t>
            </a: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STRUKOVNIH STUDIJA BEOGRAD</a:t>
            </a: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ODSEK VISOKA ŽELEZNIČKA ŠKOLA</a:t>
            </a:r>
            <a:endParaRPr lang="sr-Latn-M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38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38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MOBILNOST NASTAVNOG I NENASTAVNOG OSOBLJA U SVRHU POHAĐANJA OBUKE</a:t>
            </a:r>
            <a:endParaRPr lang="sr-Cyrl-R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304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  <a:r>
              <a:rPr lang="sr-Cyrl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HRVATSKA</a:t>
            </a:r>
            <a:endParaRPr lang="sr-Cyrl-R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 eaLnBrk="1" hangingPunct="1">
              <a:defRPr/>
            </a:pPr>
            <a:endParaRPr lang="sr-Cyrl-RS" sz="1662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Milan Milosavljević, asistent</a:t>
            </a:r>
          </a:p>
          <a:p>
            <a:pPr algn="r" eaLnBrk="1" hangingPunct="1"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dr Sandra Kasalica prof. struk. stud.</a:t>
            </a:r>
            <a:endParaRPr lang="sr-Latn-C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38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, 20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5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1940803" y="137984"/>
            <a:ext cx="4891341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300"/>
              </a:spcAft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JEDAN OD REZULTATA MOBILNOSTI</a:t>
            </a:r>
          </a:p>
          <a:p>
            <a:pPr algn="ctr" eaLnBrk="1" hangingPunct="1">
              <a:spcAft>
                <a:spcPts val="300"/>
              </a:spcAft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ADRIATIC GATE CONTAINER TERMINAL RIJEKA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2C8A1A-0676-471D-8000-E67075101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70" y="974528"/>
            <a:ext cx="2677379" cy="580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B0CCAE-9611-4740-AC17-3CA67E0709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/>
          <a:stretch/>
        </p:blipFill>
        <p:spPr>
          <a:xfrm>
            <a:off x="362551" y="1179247"/>
            <a:ext cx="5330133" cy="303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F4B081-F0DC-4268-A46A-2C9FEF1A1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7" y="4396561"/>
            <a:ext cx="5330133" cy="239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21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6292" y="-46968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468013" y="561612"/>
            <a:ext cx="3933615" cy="204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TURIZAM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Rijeka,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Opatija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Krk</a:t>
            </a: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Pula,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D797BB-B20A-45A2-AE84-02FD966B06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9"/>
          <a:stretch/>
        </p:blipFill>
        <p:spPr>
          <a:xfrm>
            <a:off x="1147966" y="4383833"/>
            <a:ext cx="4757213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9FB353-C937-444A-8317-415554AA80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2" t="30459"/>
          <a:stretch/>
        </p:blipFill>
        <p:spPr>
          <a:xfrm>
            <a:off x="6738446" y="3829984"/>
            <a:ext cx="2284668" cy="294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D4C4D-D057-4B96-8D90-D19EB9499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2416"/>
          <a:stretch/>
        </p:blipFill>
        <p:spPr>
          <a:xfrm>
            <a:off x="6687516" y="883308"/>
            <a:ext cx="2133474" cy="255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0D882E-2C5A-4DBB-B2B4-D542C8B8D8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4" b="23634"/>
          <a:stretch/>
        </p:blipFill>
        <p:spPr>
          <a:xfrm>
            <a:off x="3526573" y="416923"/>
            <a:ext cx="3118478" cy="392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01F31-C3FF-4058-B397-6A34A76C95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/>
          <a:stretch/>
        </p:blipFill>
        <p:spPr>
          <a:xfrm>
            <a:off x="323010" y="2789804"/>
            <a:ext cx="3093606" cy="165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93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6292" y="-46968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220738" y="423690"/>
            <a:ext cx="3933615" cy="2391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TURIZAM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Koper,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Trst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Postojnska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......</a:t>
            </a:r>
          </a:p>
          <a:p>
            <a:pPr marL="3429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EF87EA-9E9E-4202-B386-A7BB16620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59" y="46968"/>
            <a:ext cx="2460796" cy="327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308C0D-1C0E-4AE4-A1E1-AE6551D2E2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19421"/>
          <a:stretch/>
        </p:blipFill>
        <p:spPr>
          <a:xfrm flipH="1">
            <a:off x="3549557" y="3285644"/>
            <a:ext cx="2247200" cy="362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BDBE57-C283-45D0-B862-7A8305A02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1" y="935877"/>
            <a:ext cx="2643820" cy="587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F40C1-6222-409D-B516-5BCA25C77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8" y="2813673"/>
            <a:ext cx="2756959" cy="367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90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8C4DA-67D7-3FCB-E70F-5B9A6CB272CB}"/>
              </a:ext>
            </a:extLst>
          </p:cNvPr>
          <p:cNvGrpSpPr/>
          <p:nvPr/>
        </p:nvGrpSpPr>
        <p:grpSpPr>
          <a:xfrm>
            <a:off x="0" y="9490"/>
            <a:ext cx="9144000" cy="6858000"/>
            <a:chOff x="4261782" y="0"/>
            <a:chExt cx="9144000" cy="685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27CBF2-D12C-A64C-3485-6A6BDBCED605}"/>
                </a:ext>
              </a:extLst>
            </p:cNvPr>
            <p:cNvGrpSpPr/>
            <p:nvPr/>
          </p:nvGrpSpPr>
          <p:grpSpPr>
            <a:xfrm>
              <a:off x="4261782" y="0"/>
              <a:ext cx="9144000" cy="6858000"/>
              <a:chOff x="6394717" y="597570"/>
              <a:chExt cx="9144000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B6229F6-8057-4BC2-A450-3094D161D9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r="255" b="21740"/>
              <a:stretch/>
            </p:blipFill>
            <p:spPr>
              <a:xfrm>
                <a:off x="6394717" y="59757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455F31F-2081-A553-5C14-C37F48120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182431">
                <a:off x="8582367" y="4197913"/>
                <a:ext cx="452246" cy="35802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CF2239-866A-9C20-565D-21D373EE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17572">
              <a:off x="11374167" y="4800600"/>
              <a:ext cx="495701" cy="39243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620971" y="2031862"/>
            <a:ext cx="7902058" cy="2569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38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x-none" sz="138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PA</a:t>
            </a:r>
            <a:r>
              <a:rPr lang="sr-Latn-R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ŽNJI!</a:t>
            </a:r>
            <a:endParaRPr lang="sr-Cyrl-R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304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9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-100012" y="732585"/>
            <a:ext cx="9143999" cy="496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upoznavanje sa organizacijom rada, planovima i programima i nastavnim osobljem Veleučilišta u Rijeci, odsek za transport,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upoznavanje sa uslovima i načinima izvođenja teorijske i praktične nastave sa akcentom na savremene metode, tehniku i opremu koja se primenjuje u izvođenju nastave, načinom uključivanja studenata u nastavni proces i praćenja postavljanih ishoda i ciljeva učenja,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upoznavanje sa primerima dobre prakse, digitalnim veštinama i alatima i oblicima saradnje sa privredom i modelima studentske prakse.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Veleučilište u Rijeci - Vijesti | Veleučilište u Rijeci">
            <a:extLst>
              <a:ext uri="{FF2B5EF4-FFF2-40B4-BE49-F238E27FC236}">
                <a16:creationId xmlns:a16="http://schemas.microsoft.com/office/drawing/2014/main" id="{0A4DE55A-8D73-494D-8B88-F407CDD4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61" y="4594116"/>
            <a:ext cx="7180678" cy="221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37F3E7-789B-4B16-A978-12623CADD56B}"/>
              </a:ext>
            </a:extLst>
          </p:cNvPr>
          <p:cNvSpPr/>
          <p:nvPr/>
        </p:nvSpPr>
        <p:spPr>
          <a:xfrm>
            <a:off x="2997794" y="364173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CILJEVI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MOBILNOSTI</a:t>
            </a:r>
            <a:endParaRPr lang="sr-Latn-R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6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-330029" y="261724"/>
            <a:ext cx="9143999" cy="1698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300"/>
              </a:spcAft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Stručni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prijediplomski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3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ESPB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0C645F-FBA1-4E45-A2B6-51FB40C26C99}"/>
              </a:ext>
            </a:extLst>
          </p:cNvPr>
          <p:cNvSpPr/>
          <p:nvPr/>
        </p:nvSpPr>
        <p:spPr>
          <a:xfrm>
            <a:off x="2803114" y="288956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VELEUČILIŠTE U RIJECI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11CC41-3E3B-40BD-9FC5-96E28C99CF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3" b="9724"/>
          <a:stretch/>
        </p:blipFill>
        <p:spPr>
          <a:xfrm>
            <a:off x="998103" y="2848528"/>
            <a:ext cx="7147794" cy="400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998E9-C9D6-4606-B27B-77894BB1B2E0}"/>
              </a:ext>
            </a:extLst>
          </p:cNvPr>
          <p:cNvSpPr/>
          <p:nvPr/>
        </p:nvSpPr>
        <p:spPr>
          <a:xfrm>
            <a:off x="1243013" y="129719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Željeznički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</a:t>
            </a:r>
            <a:endParaRPr lang="sr-Latn-R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</a:t>
            </a:r>
            <a:endParaRPr lang="sr-Latn-R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Sigurnost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radu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sr-Latn-R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D3579-D54F-415E-A44F-31030607D2D7}"/>
              </a:ext>
            </a:extLst>
          </p:cNvPr>
          <p:cNvSpPr/>
          <p:nvPr/>
        </p:nvSpPr>
        <p:spPr>
          <a:xfrm>
            <a:off x="4400399" y="1150632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Poduzetništvo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Mediteranska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poljoprivreda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Održivi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agroturizam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Vinarstvo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Telematika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4960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0" y="687814"/>
            <a:ext cx="3699545" cy="343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Stručni diplomski studij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ESPB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Informacijske tehnologije</a:t>
            </a:r>
          </a:p>
          <a:p>
            <a:pPr>
              <a:spcAft>
                <a:spcPts val="300"/>
              </a:spcAft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u poslovnim sustavima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Poduzetništvo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Sigurnost na radu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Vinarstvo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25D02-4D1F-40A2-9ABA-ECD3E88C4BCF}"/>
              </a:ext>
            </a:extLst>
          </p:cNvPr>
          <p:cNvSpPr/>
          <p:nvPr/>
        </p:nvSpPr>
        <p:spPr>
          <a:xfrm>
            <a:off x="2972561" y="258770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VELEUČILIŠTE U RIJECI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64587-48C9-4EC7-9065-2DEA66EBF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9" y="4210493"/>
            <a:ext cx="5818909" cy="261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4E2D34-827A-418A-81F7-D5CB6E05B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27" y="888908"/>
            <a:ext cx="2339660" cy="311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Photo">
            <a:extLst>
              <a:ext uri="{FF2B5EF4-FFF2-40B4-BE49-F238E27FC236}">
                <a16:creationId xmlns:a16="http://schemas.microsoft.com/office/drawing/2014/main" id="{0EF73B11-98E5-41A3-AD18-7BB39F44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55" y="888908"/>
            <a:ext cx="2057026" cy="3655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-26344" y="1114295"/>
            <a:ext cx="9143999" cy="550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Semestar I-IV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Stručni predmeti: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Savremeni prometni sustavi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Robni koridori i robni tokovi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Prometna logistika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Prometno pravo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Prekrcajna sredstva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Unutrašnji transport i skladištenje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Operacijska istraživanja u prometu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Robno distribucijski centri i terminali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Tehnologija i organizacija javnog gradskog prometa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Planiranje i upravljanje odživim prometom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2DFF1-D240-482C-9D7C-64514D9CF2C5}"/>
              </a:ext>
            </a:extLst>
          </p:cNvPr>
          <p:cNvSpPr/>
          <p:nvPr/>
        </p:nvSpPr>
        <p:spPr>
          <a:xfrm>
            <a:off x="1984285" y="121287"/>
            <a:ext cx="436349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Stručni prijediplomski studij </a:t>
            </a:r>
          </a:p>
          <a:p>
            <a:pPr algn="ctr">
              <a:spcAft>
                <a:spcPts val="300"/>
              </a:spcAft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Željeznički promet – Cestovni promet</a:t>
            </a:r>
          </a:p>
          <a:p>
            <a:pPr algn="ctr">
              <a:spcAft>
                <a:spcPts val="300"/>
              </a:spcAft>
              <a:defRPr/>
            </a:pP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9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52DFF1-D240-482C-9D7C-64514D9CF2C5}"/>
              </a:ext>
            </a:extLst>
          </p:cNvPr>
          <p:cNvSpPr/>
          <p:nvPr/>
        </p:nvSpPr>
        <p:spPr>
          <a:xfrm>
            <a:off x="2168553" y="229392"/>
            <a:ext cx="3577905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Stručni prijediplomski studij Željeznički promet </a:t>
            </a:r>
          </a:p>
          <a:p>
            <a:pPr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Semestar V-VI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F640E8-11AC-4731-84A2-A40A3E09D499}"/>
              </a:ext>
            </a:extLst>
          </p:cNvPr>
          <p:cNvSpPr/>
          <p:nvPr/>
        </p:nvSpPr>
        <p:spPr>
          <a:xfrm>
            <a:off x="519463" y="1270671"/>
            <a:ext cx="6597840" cy="19466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truktura željezničkog prometa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Željeznička vozila i vuča vozova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Tehnologija i organizacija željezničkog prometa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Signalizacija i automatizacija u željezničkom prometu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Sigurnost u željezničkom prometu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sustavi u željezničkom prometu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8960F-1BCF-441C-BB1C-FB217D483EDC}"/>
              </a:ext>
            </a:extLst>
          </p:cNvPr>
          <p:cNvSpPr/>
          <p:nvPr/>
        </p:nvSpPr>
        <p:spPr>
          <a:xfrm>
            <a:off x="520906" y="4486340"/>
            <a:ext cx="6597839" cy="1908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truktura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cestovnog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 prometa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eksploatacija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cestovnog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prometa</a:t>
            </a:r>
            <a:endParaRPr lang="sr-Latn-R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Tehnologija i organizacija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cestovnog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 prometa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Prometna tehnika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Sigurnost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cestovnog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prometa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ekspertizama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prometnih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nesr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eća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97AF4B-4652-4EFB-A799-1E73C2A72E34}"/>
              </a:ext>
            </a:extLst>
          </p:cNvPr>
          <p:cNvSpPr/>
          <p:nvPr/>
        </p:nvSpPr>
        <p:spPr>
          <a:xfrm>
            <a:off x="2168552" y="3352049"/>
            <a:ext cx="3577905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Stručni prijediplomski studij Cestovni promet </a:t>
            </a:r>
          </a:p>
          <a:p>
            <a:pPr>
              <a:spcAft>
                <a:spcPts val="300"/>
              </a:spcAft>
              <a:defRPr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Semestar V-VI</a:t>
            </a:r>
          </a:p>
        </p:txBody>
      </p:sp>
    </p:spTree>
    <p:extLst>
      <p:ext uri="{BB962C8B-B14F-4D97-AF65-F5344CB8AC3E}">
        <p14:creationId xmlns:p14="http://schemas.microsoft.com/office/powerpoint/2010/main" val="151034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2707874" y="-309703"/>
            <a:ext cx="4220798" cy="1621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r-Cyrl-RS" sz="19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VELEUČILIŠTE U RIJECI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Prostor i oprema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60467B-EE18-4156-A444-4C06A168B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" y="1632100"/>
            <a:ext cx="4220797" cy="189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31CB6-B10D-4F41-A78E-20C7CD1FC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067" y="4256495"/>
            <a:ext cx="4767258" cy="228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CEB16B-7D44-4EDD-80E8-765E8137C074}"/>
              </a:ext>
            </a:extLst>
          </p:cNvPr>
          <p:cNvSpPr/>
          <p:nvPr/>
        </p:nvSpPr>
        <p:spPr>
          <a:xfrm>
            <a:off x="6076288" y="391036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Biblioteka</a:t>
            </a:r>
            <a:endParaRPr lang="sr-Latn-R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0BDA6B-0EAE-4709-8E72-06D821F32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67" y="1507040"/>
            <a:ext cx="4697834" cy="21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2F74E-2A16-49E7-874C-F5BDB53E36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/>
          <a:stretch/>
        </p:blipFill>
        <p:spPr>
          <a:xfrm>
            <a:off x="100013" y="3743418"/>
            <a:ext cx="4010454" cy="202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B9490D-BD6D-49E1-BD62-0258D6C03ABC}"/>
              </a:ext>
            </a:extLst>
          </p:cNvPr>
          <p:cNvSpPr/>
          <p:nvPr/>
        </p:nvSpPr>
        <p:spPr>
          <a:xfrm>
            <a:off x="1392114" y="129612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učionica</a:t>
            </a:r>
            <a:endParaRPr lang="sr-Latn-R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4864D0-5A20-493E-B23A-E28DA6B32B0C}"/>
              </a:ext>
            </a:extLst>
          </p:cNvPr>
          <p:cNvSpPr/>
          <p:nvPr/>
        </p:nvSpPr>
        <p:spPr>
          <a:xfrm>
            <a:off x="6284906" y="122905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amfiteatar</a:t>
            </a:r>
            <a:endParaRPr lang="sr-Latn-R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4162BC-9838-4098-8E3F-F212A8CC5914}"/>
              </a:ext>
            </a:extLst>
          </p:cNvPr>
          <p:cNvSpPr/>
          <p:nvPr/>
        </p:nvSpPr>
        <p:spPr>
          <a:xfrm>
            <a:off x="203433" y="5739466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Laboratorija za drumski saobraćaj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33240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ABD526-445F-BC3B-D297-6F37D78AA245}"/>
              </a:ext>
            </a:extLst>
          </p:cNvPr>
          <p:cNvSpPr txBox="1"/>
          <p:nvPr/>
        </p:nvSpPr>
        <p:spPr>
          <a:xfrm>
            <a:off x="1890696" y="72464"/>
            <a:ext cx="5031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Zbornik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Veleučilišta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Rijeci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- Journal of the Polytechnic of Rijeka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3C6B7-DBA6-48AE-A25B-8A195135D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48" y="1369783"/>
            <a:ext cx="3616547" cy="527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6C0D9-ADA2-47C3-B6BF-E7390C7EDE7A}"/>
              </a:ext>
            </a:extLst>
          </p:cNvPr>
          <p:cNvSpPr/>
          <p:nvPr/>
        </p:nvSpPr>
        <p:spPr>
          <a:xfrm>
            <a:off x="4332777" y="1960819"/>
            <a:ext cx="4320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godi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šnje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Društvene/ tehničke znanosti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decembar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dostavu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endParaRPr lang="sr-Latn-R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4E7DA-96BC-4BB1-811C-34D6A14671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1" b="16482"/>
          <a:stretch/>
        </p:blipFill>
        <p:spPr>
          <a:xfrm rot="16200000">
            <a:off x="4803697" y="2567533"/>
            <a:ext cx="3086100" cy="448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425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274-1A71-4BE9-B100-CBB2C8639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F8C8F-C254-445A-809B-FC4BF3D89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29F6-8057-4BC2-A450-3094D161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255" b="21740"/>
          <a:stretch/>
        </p:blipFill>
        <p:spPr>
          <a:xfrm>
            <a:off x="-1317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198F-4EE9-42B1-818F-11E1B544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16" y="0"/>
            <a:ext cx="2298684" cy="8889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64C478-3C7E-44BB-B995-E0D58C0E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8020" b="16667"/>
          <a:stretch>
            <a:fillRect/>
          </a:stretch>
        </p:blipFill>
        <p:spPr bwMode="auto">
          <a:xfrm>
            <a:off x="100013" y="156323"/>
            <a:ext cx="1042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F4B0C2-46FF-4355-8B2A-0BB41CB5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86566"/>
            <a:ext cx="714928" cy="71577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5020D-3154-4CB7-810E-37FE603C39E8}"/>
              </a:ext>
            </a:extLst>
          </p:cNvPr>
          <p:cNvSpPr txBox="1"/>
          <p:nvPr/>
        </p:nvSpPr>
        <p:spPr>
          <a:xfrm>
            <a:off x="1940803" y="137984"/>
            <a:ext cx="4891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300"/>
              </a:spcAft>
              <a:defRPr/>
            </a:pP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NAJVAŽNIJI REZULTATI MOBILNOSTI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6E4D7-76C3-46E3-B4A4-E3C1BB892BD1}"/>
              </a:ext>
            </a:extLst>
          </p:cNvPr>
          <p:cNvSpPr/>
          <p:nvPr/>
        </p:nvSpPr>
        <p:spPr>
          <a:xfrm>
            <a:off x="2857659" y="1026892"/>
            <a:ext cx="579246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Mogućnost unapređenja nastave kroz objavljivanje zajedničkih udžbenika,</a:t>
            </a: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Dalja saradnja kroz Erasmus+ projekte za zaposlene i studente,</a:t>
            </a: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Luka Rijeka, potencijal za studentske prakse, zaposlenje...</a:t>
            </a: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  <a:defRPr/>
            </a:pP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0C90EF-9B22-4ABC-A118-EA902A014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47" y="4005845"/>
            <a:ext cx="6031491" cy="271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F46E46-138D-463B-A550-8A0AD52EA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84" y="1136391"/>
            <a:ext cx="2735270" cy="486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442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</TotalTime>
  <Words>399</Words>
  <Application>Microsoft Office PowerPoint</Application>
  <PresentationFormat>On-screen Show (4:3)</PresentationFormat>
  <Paragraphs>118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</dc:creator>
  <cp:lastModifiedBy>Milan</cp:lastModifiedBy>
  <cp:revision>28</cp:revision>
  <dcterms:created xsi:type="dcterms:W3CDTF">2022-10-11T12:02:25Z</dcterms:created>
  <dcterms:modified xsi:type="dcterms:W3CDTF">2023-10-16T11:16:16Z</dcterms:modified>
</cp:coreProperties>
</file>