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858" r:id="rId3"/>
  </p:sldMasterIdLst>
  <p:sldIdLst>
    <p:sldId id="257" r:id="rId4"/>
    <p:sldId id="262" r:id="rId5"/>
    <p:sldId id="263" r:id="rId6"/>
    <p:sldId id="264" r:id="rId7"/>
    <p:sldId id="287" r:id="rId8"/>
    <p:sldId id="286" r:id="rId9"/>
    <p:sldId id="288" r:id="rId10"/>
    <p:sldId id="259" r:id="rId11"/>
    <p:sldId id="258" r:id="rId12"/>
    <p:sldId id="260" r:id="rId13"/>
    <p:sldId id="267" r:id="rId14"/>
    <p:sldId id="268" r:id="rId15"/>
    <p:sldId id="265" r:id="rId16"/>
    <p:sldId id="269" r:id="rId17"/>
    <p:sldId id="270" r:id="rId18"/>
    <p:sldId id="272" r:id="rId19"/>
    <p:sldId id="271" r:id="rId20"/>
    <p:sldId id="274" r:id="rId21"/>
    <p:sldId id="273" r:id="rId22"/>
    <p:sldId id="275" r:id="rId23"/>
    <p:sldId id="276" r:id="rId24"/>
    <p:sldId id="277" r:id="rId25"/>
    <p:sldId id="278" r:id="rId26"/>
    <p:sldId id="280" r:id="rId27"/>
    <p:sldId id="279" r:id="rId28"/>
    <p:sldId id="281" r:id="rId29"/>
    <p:sldId id="282" r:id="rId30"/>
    <p:sldId id="283" r:id="rId31"/>
    <p:sldId id="284" r:id="rId32"/>
    <p:sldId id="289" r:id="rId33"/>
  </p:sldIdLst>
  <p:sldSz cx="12192000" cy="6858000"/>
  <p:notesSz cx="6858000" cy="9144000"/>
  <p:defaultTextStyle>
    <a:defPPr>
      <a:defRPr lang="sr-Cyrl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34C2F-FA29-4268-8A84-6983643C37D1}" v="15" dt="2023-10-16T17:19:15.074"/>
    <p1510:client id="{2531B115-8012-4BD3-A0D6-37A9F3A1B206}" v="36" dt="2023-10-16T18:20:28.133"/>
    <p1510:client id="{4FDD7352-F249-47D2-806B-2A8385ABC7C3}" v="16" dt="2023-10-16T22:09:32.456"/>
    <p1510:client id="{95E86FB5-29EF-4DB0-812D-660DBDFC3447}" v="124" dt="2023-10-15T18:10:45.922"/>
    <p1510:client id="{994F9720-3AEE-4BFC-A1DF-63D612A1E85D}" v="131" dt="2023-10-15T17:15:54.866"/>
    <p1510:client id="{F1290C63-3F12-4FBA-BB57-BEB09F3576B3}" v="2038" dt="2023-10-14T23:51:56.198"/>
    <p1510:client id="{F9FF42CF-5C66-4DB1-BEFB-FE18BD445F0E}" v="156" dt="2023-10-16T16:10:48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Наслов слај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Поднаслов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/>
              <a:t>Кликните и уредите стил поднаслова мастера</a:t>
            </a:r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15533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слов и вертикалн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вертикални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6889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и насл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и наслов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вертикални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969378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слов и садржа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72060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32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7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1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53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51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2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ље одељ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RS"/>
              <a:t>Уредите стил текста мастера</a:t>
            </a:r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101936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04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8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садржај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садржај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5" name="Чувар места за дату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6" name="Чувар места за подножје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78916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еђењ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RS"/>
              <a:t>Уредите стил текста мастера</a:t>
            </a:r>
          </a:p>
        </p:txBody>
      </p:sp>
      <p:sp>
        <p:nvSpPr>
          <p:cNvPr id="4" name="Чувар места за садржај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5" name="Чувар места за 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RS"/>
              <a:t>Уредите стил текста мастера</a:t>
            </a:r>
          </a:p>
        </p:txBody>
      </p:sp>
      <p:sp>
        <p:nvSpPr>
          <p:cNvPr id="6" name="Чувар места за садржај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7" name="Чувар места за дату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8" name="Чувар места за подножје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Чувар места за број слај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07482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нас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дату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4" name="Чувар места за подножје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Чувар места за број слај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92187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дату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3" name="Чувар места за подножје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Чувар места за број слај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06702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адржај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Cyrl-RS"/>
              <a:t>Уредите стил текста мастера</a:t>
            </a:r>
          </a:p>
        </p:txBody>
      </p:sp>
      <p:sp>
        <p:nvSpPr>
          <p:cNvPr id="5" name="Чувар места за дату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6" name="Чувар места за подножје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72299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Слика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слику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Чувар места за 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Cyrl-RS"/>
              <a:t>Уредите стил текста мастера</a:t>
            </a:r>
          </a:p>
        </p:txBody>
      </p:sp>
      <p:sp>
        <p:nvSpPr>
          <p:cNvPr id="5" name="Чувар места за дату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6" name="Чувар места за подножје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3470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наслов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Cyrl-RS"/>
              <a:t>Кликните и уредите наслов</a:t>
            </a:r>
          </a:p>
        </p:txBody>
      </p:sp>
      <p:sp>
        <p:nvSpPr>
          <p:cNvPr id="3" name="Чувар места за 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Cyrl-RS"/>
              <a:t>Уредите стил текста мастера</a:t>
            </a:r>
          </a:p>
          <a:p>
            <a:pPr lvl="1"/>
            <a:r>
              <a:rPr lang="sr-Cyrl-RS"/>
              <a:t>Други ниво</a:t>
            </a:r>
          </a:p>
          <a:p>
            <a:pPr lvl="2"/>
            <a:r>
              <a:rPr lang="sr-Cyrl-RS"/>
              <a:t>Трећи ниво</a:t>
            </a:r>
          </a:p>
          <a:p>
            <a:pPr lvl="3"/>
            <a:r>
              <a:rPr lang="sr-Cyrl-RS"/>
              <a:t>Четврти ниво</a:t>
            </a:r>
          </a:p>
          <a:p>
            <a:pPr lvl="4"/>
            <a:r>
              <a:rPr lang="sr-Cyrl-RS"/>
              <a:t>Пети ниво</a:t>
            </a:r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50AB4-0057-4F00-BAB5-858B2EA0CC46}" type="datetimeFigureOut">
              <a:rPr lang="sr-Cyrl-RS" smtClean="0"/>
              <a:t>17.10.2023.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CFC8-360A-4928-AB0D-470AEA55D45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5339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Cyrl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1951C-E5C8-46F2-B31D-5DB7AA98156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4D0D0-A013-4F57-BDE8-887ADAC74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xmlns="" id="{56E9B3E6-E277-4D68-BA48-9CB43FFBD6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1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/>
          <p:cNvSpPr>
            <a:spLocks noGrp="1"/>
          </p:cNvSpPr>
          <p:nvPr>
            <p:ph type="ctr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400" kern="1200" dirty="0">
                <a:latin typeface="Arial"/>
                <a:cs typeface="Arial"/>
              </a:rPr>
              <a:t>Erasmus+ KA131</a:t>
            </a:r>
            <a:r>
              <a:rPr lang="en-US" sz="3400" kern="1200" dirty="0">
                <a:latin typeface="Arial"/>
              </a:rPr>
              <a:t/>
            </a:r>
            <a:br>
              <a:rPr lang="en-US" sz="3400" kern="1200" dirty="0">
                <a:latin typeface="Arial"/>
              </a:rPr>
            </a:br>
            <a:r>
              <a:rPr lang="en-US" sz="3400" dirty="0" err="1">
                <a:latin typeface="Arial"/>
                <a:cs typeface="Arial"/>
              </a:rPr>
              <a:t>Мобилност</a:t>
            </a:r>
            <a:r>
              <a:rPr lang="en-US" sz="3400" dirty="0">
                <a:latin typeface="Arial"/>
                <a:cs typeface="Arial"/>
              </a:rPr>
              <a:t> </a:t>
            </a:r>
            <a:r>
              <a:rPr lang="en-US" sz="3400" dirty="0" err="1">
                <a:latin typeface="Arial"/>
                <a:cs typeface="Arial"/>
              </a:rPr>
              <a:t>студената</a:t>
            </a:r>
            <a:endParaRPr lang="en-US" sz="3400" kern="1200" dirty="0" err="1">
              <a:solidFill>
                <a:schemeClr val="tx1"/>
              </a:solidFill>
              <a:latin typeface="Arial"/>
              <a:ea typeface="Calibri Light" panose="020F0302020204030204"/>
              <a:cs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днаслов 2"/>
          <p:cNvSpPr>
            <a:spLocks noGrp="1"/>
          </p:cNvSpPr>
          <p:nvPr>
            <p:ph type="subTitle" idx="1"/>
          </p:nvPr>
        </p:nvSpPr>
        <p:spPr>
          <a:xfrm>
            <a:off x="711419" y="3430683"/>
            <a:ext cx="10764806" cy="2061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1033272">
              <a:spcBef>
                <a:spcPts val="1130"/>
              </a:spcBef>
            </a:pPr>
            <a:r>
              <a:rPr lang="sr-Cyrl-RS" sz="4050" dirty="0">
                <a:latin typeface="Arial"/>
                <a:cs typeface="Calibri"/>
              </a:rPr>
              <a:t>СТРУЧНА ПРАКСА</a:t>
            </a:r>
            <a:endParaRPr lang="sr-Cyrl-RS" sz="3600" dirty="0">
              <a:latin typeface="Arial"/>
              <a:ea typeface="Calibri"/>
              <a:cs typeface="Calibri"/>
            </a:endParaRPr>
          </a:p>
        </p:txBody>
      </p:sp>
      <p:sp>
        <p:nvSpPr>
          <p:cNvPr id="4" name="Оквир за текст 3">
            <a:extLst>
              <a:ext uri="{FF2B5EF4-FFF2-40B4-BE49-F238E27FC236}">
                <a16:creationId xmlns:a16="http://schemas.microsoft.com/office/drawing/2014/main" xmlns="" id="{AEBCD5DB-82F6-DF0F-3A59-8401B07B60C7}"/>
              </a:ext>
            </a:extLst>
          </p:cNvPr>
          <p:cNvSpPr txBox="1"/>
          <p:nvPr/>
        </p:nvSpPr>
        <p:spPr>
          <a:xfrm>
            <a:off x="4191125" y="4238493"/>
            <a:ext cx="4848995" cy="523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33272">
              <a:spcAft>
                <a:spcPts val="600"/>
              </a:spcAft>
            </a:pPr>
            <a:r>
              <a:rPr lang="sr-Cyrl-RS" sz="2700" dirty="0">
                <a:latin typeface="Arial"/>
                <a:cs typeface="Calibri"/>
              </a:rPr>
              <a:t>СЖ -</a:t>
            </a:r>
            <a:r>
              <a:rPr lang="sr-Cyrl-RS" sz="2700" kern="1200" dirty="0">
                <a:latin typeface="Arial"/>
                <a:ea typeface="+mn-ea"/>
                <a:cs typeface="Calibri"/>
              </a:rPr>
              <a:t> </a:t>
            </a:r>
            <a:r>
              <a:rPr lang="sr-Cyrl-RS" sz="2700" dirty="0">
                <a:latin typeface="Arial"/>
                <a:cs typeface="Calibri"/>
              </a:rPr>
              <a:t>TОВОРНИ ПРОМЕТ</a:t>
            </a:r>
            <a:endParaRPr lang="sr-Cyrl-RS" sz="27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523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C4272D6F-F850-5E17-CACE-9566DFA4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r>
              <a:rPr lang="sr-Cyrl-RS" sz="5400" dirty="0">
                <a:latin typeface="Arial"/>
                <a:cs typeface="Calibri Light"/>
              </a:rPr>
              <a:t>ПОДЕЛА</a:t>
            </a:r>
            <a:r>
              <a:rPr lang="sr-Cyrl-RS" sz="5400" dirty="0">
                <a:cs typeface="Calibri Light"/>
              </a:rPr>
              <a:t> </a:t>
            </a:r>
            <a:r>
              <a:rPr lang="sr-Cyrl-RS" sz="5400" dirty="0">
                <a:latin typeface="Arial"/>
                <a:cs typeface="Arial"/>
              </a:rPr>
              <a:t>СЖ - TОВОРНИ ПРОМЕТ</a:t>
            </a:r>
            <a:endParaRPr lang="sr-Cyrl-RS" sz="5400">
              <a:latin typeface="Arial"/>
              <a:cs typeface="Arial"/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xmlns="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CD585CE-ECE5-9D0E-0441-11B94B82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54" y="3069428"/>
            <a:ext cx="6498905" cy="2155145"/>
          </a:xfrm>
        </p:spPr>
        <p:txBody>
          <a:bodyPr anchor="t">
            <a:normAutofit/>
          </a:bodyPr>
          <a:lstStyle/>
          <a:p>
            <a:r>
              <a:rPr lang="en-US" sz="2200" err="1">
                <a:latin typeface="Arial"/>
                <a:ea typeface="+mn-lt"/>
                <a:cs typeface="+mn-lt"/>
              </a:rPr>
              <a:t>секретаријат</a:t>
            </a:r>
            <a:r>
              <a:rPr lang="en-US" sz="2200" dirty="0">
                <a:latin typeface="Arial"/>
                <a:ea typeface="+mn-lt"/>
                <a:cs typeface="+mn-lt"/>
              </a:rPr>
              <a:t> – </a:t>
            </a:r>
            <a:r>
              <a:rPr lang="en-US" sz="2200" err="1">
                <a:latin typeface="Arial"/>
                <a:ea typeface="+mn-lt"/>
                <a:cs typeface="+mn-lt"/>
              </a:rPr>
              <a:t>управа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фирме</a:t>
            </a:r>
            <a:r>
              <a:rPr lang="en-US" sz="2200" dirty="0">
                <a:latin typeface="Arial"/>
                <a:ea typeface="+mn-lt"/>
                <a:cs typeface="+mn-lt"/>
              </a:rPr>
              <a:t> </a:t>
            </a:r>
            <a:endParaRPr lang="en-US" sz="2200">
              <a:latin typeface="Arial"/>
              <a:ea typeface="Calibri" panose="020F0502020204030204"/>
              <a:cs typeface="Calibri"/>
            </a:endParaRPr>
          </a:p>
          <a:p>
            <a:r>
              <a:rPr lang="en-US" sz="2200" err="1">
                <a:latin typeface="Arial"/>
                <a:ea typeface="+mn-lt"/>
                <a:cs typeface="+mn-lt"/>
              </a:rPr>
              <a:t>производња</a:t>
            </a:r>
            <a:r>
              <a:rPr lang="en-US" sz="2200" dirty="0">
                <a:latin typeface="Arial"/>
                <a:ea typeface="+mn-lt"/>
                <a:cs typeface="+mn-lt"/>
              </a:rPr>
              <a:t> – </a:t>
            </a:r>
            <a:r>
              <a:rPr lang="en-US" sz="2200" err="1">
                <a:latin typeface="Arial"/>
                <a:ea typeface="+mn-lt"/>
                <a:cs typeface="+mn-lt"/>
              </a:rPr>
              <a:t>оператива</a:t>
            </a:r>
            <a:r>
              <a:rPr lang="en-US" sz="22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  <a:p>
            <a:r>
              <a:rPr lang="en-US" sz="2200" err="1">
                <a:latin typeface="Arial"/>
                <a:ea typeface="+mn-lt"/>
                <a:cs typeface="+mn-lt"/>
              </a:rPr>
              <a:t>продаја</a:t>
            </a:r>
            <a:r>
              <a:rPr lang="en-US" sz="2200" dirty="0">
                <a:latin typeface="Arial"/>
                <a:ea typeface="+mn-lt"/>
                <a:cs typeface="+mn-lt"/>
              </a:rPr>
              <a:t> – </a:t>
            </a:r>
            <a:r>
              <a:rPr lang="en-US" sz="2200" err="1">
                <a:latin typeface="Arial"/>
                <a:ea typeface="+mn-lt"/>
                <a:cs typeface="+mn-lt"/>
              </a:rPr>
              <a:t>склапање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уговора</a:t>
            </a:r>
            <a:r>
              <a:rPr lang="en-US" sz="2200" dirty="0">
                <a:latin typeface="Arial"/>
                <a:ea typeface="+mn-lt"/>
                <a:cs typeface="+mn-lt"/>
              </a:rPr>
              <a:t> и </a:t>
            </a:r>
            <a:r>
              <a:rPr lang="en-US" sz="2200" err="1">
                <a:latin typeface="Arial"/>
                <a:ea typeface="+mn-lt"/>
                <a:cs typeface="+mn-lt"/>
              </a:rPr>
              <a:t>менаџмент</a:t>
            </a:r>
            <a:r>
              <a:rPr lang="en-US" sz="22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  <a:p>
            <a:r>
              <a:rPr lang="en-US" sz="2200" err="1">
                <a:latin typeface="Arial"/>
                <a:ea typeface="+mn-lt"/>
                <a:cs typeface="+mn-lt"/>
              </a:rPr>
              <a:t>начетовање</a:t>
            </a:r>
            <a:r>
              <a:rPr lang="en-US" sz="2200" dirty="0">
                <a:latin typeface="Arial"/>
                <a:ea typeface="+mn-lt"/>
                <a:cs typeface="+mn-lt"/>
              </a:rPr>
              <a:t> и </a:t>
            </a:r>
            <a:r>
              <a:rPr lang="en-US" sz="2200" err="1">
                <a:latin typeface="Arial"/>
                <a:ea typeface="+mn-lt"/>
                <a:cs typeface="+mn-lt"/>
              </a:rPr>
              <a:t>планирање</a:t>
            </a:r>
            <a:r>
              <a:rPr lang="en-US" sz="2200" dirty="0">
                <a:latin typeface="Arial"/>
                <a:ea typeface="+mn-lt"/>
                <a:cs typeface="+mn-lt"/>
              </a:rPr>
              <a:t> – </a:t>
            </a:r>
            <a:r>
              <a:rPr lang="en-US" sz="2200" err="1">
                <a:latin typeface="Arial"/>
                <a:ea typeface="+mn-lt"/>
                <a:cs typeface="+mn-lt"/>
              </a:rPr>
              <a:t>вуча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возова</a:t>
            </a:r>
            <a:r>
              <a:rPr lang="en-US" sz="2200" dirty="0">
                <a:latin typeface="Arial"/>
                <a:ea typeface="+mn-lt"/>
                <a:cs typeface="+mn-lt"/>
              </a:rPr>
              <a:t>, </a:t>
            </a:r>
            <a:r>
              <a:rPr lang="en-US" sz="2200" err="1">
                <a:latin typeface="Arial"/>
                <a:ea typeface="+mn-lt"/>
                <a:cs typeface="+mn-lt"/>
              </a:rPr>
              <a:t>управљање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колским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парком</a:t>
            </a:r>
            <a:r>
              <a:rPr lang="en-US" sz="2200" dirty="0">
                <a:latin typeface="Arial"/>
                <a:ea typeface="+mn-lt"/>
                <a:cs typeface="+mn-lt"/>
              </a:rPr>
              <a:t> и </a:t>
            </a:r>
            <a:r>
              <a:rPr lang="en-US" sz="2200" err="1">
                <a:latin typeface="Arial"/>
                <a:ea typeface="+mn-lt"/>
                <a:cs typeface="+mn-lt"/>
              </a:rPr>
              <a:t>одржавање</a:t>
            </a:r>
            <a:r>
              <a:rPr lang="en-US" sz="22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7" name="Чувар места за садржај 6" descr="Слика на којој се налази текст, Фонт, бело, дизајн&#10;&#10;Опис је аутоматски генерисан">
            <a:extLst>
              <a:ext uri="{FF2B5EF4-FFF2-40B4-BE49-F238E27FC236}">
                <a16:creationId xmlns:a16="http://schemas.microsoft.com/office/drawing/2014/main" xmlns="" id="{C816530C-695B-AB6B-271B-C7ABAD6F1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5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BB795385-9248-596B-CFB2-ACC9AD64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sr-Cyrl-RS" sz="4900" dirty="0">
                <a:latin typeface="Arial"/>
                <a:cs typeface="Arial"/>
              </a:rPr>
              <a:t>СЖ - TОВОРНИ ПРОМЕТ</a:t>
            </a:r>
            <a:endParaRPr lang="sr-Latn-RS" dirty="0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0DF2C3E6-5DCA-584E-E3BE-B832D06BC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67" y="2744110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 err="1">
                <a:latin typeface="Arial"/>
                <a:ea typeface="+mn-lt"/>
                <a:cs typeface="+mn-lt"/>
              </a:rPr>
              <a:t>Бригу</a:t>
            </a:r>
            <a:r>
              <a:rPr lang="en-US" sz="1800" dirty="0">
                <a:latin typeface="Arial"/>
                <a:ea typeface="+mn-lt"/>
                <a:cs typeface="+mn-lt"/>
              </a:rPr>
              <a:t> о </a:t>
            </a:r>
            <a:r>
              <a:rPr lang="en-US" sz="1800" dirty="0" err="1">
                <a:latin typeface="Arial"/>
                <a:ea typeface="+mn-lt"/>
                <a:cs typeface="+mn-lt"/>
              </a:rPr>
              <a:t>прегледу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локомотива</a:t>
            </a:r>
            <a:r>
              <a:rPr lang="en-US" sz="1800" dirty="0">
                <a:latin typeface="Arial"/>
                <a:ea typeface="+mn-lt"/>
                <a:cs typeface="+mn-lt"/>
              </a:rPr>
              <a:t> и </a:t>
            </a:r>
            <a:r>
              <a:rPr lang="en-US" sz="1800" dirty="0" err="1">
                <a:latin typeface="Arial"/>
                <a:ea typeface="+mn-lt"/>
                <a:cs typeface="+mn-lt"/>
              </a:rPr>
              <a:t>кола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врши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служба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за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начетовање</a:t>
            </a:r>
            <a:r>
              <a:rPr lang="en-US" sz="1800" dirty="0">
                <a:latin typeface="Arial"/>
                <a:ea typeface="+mn-lt"/>
                <a:cs typeface="+mn-lt"/>
              </a:rPr>
              <a:t> </a:t>
            </a:r>
            <a:endParaRPr lang="en-US" sz="1800">
              <a:latin typeface="Arial"/>
              <a:ea typeface="Calibri" panose="020F0502020204030204"/>
              <a:cs typeface="Calibri" panose="020F0502020204030204"/>
            </a:endParaRPr>
          </a:p>
          <a:p>
            <a:r>
              <a:rPr lang="en-US" sz="1800" dirty="0" err="1">
                <a:latin typeface="Arial"/>
                <a:ea typeface="+mn-lt"/>
                <a:cs typeface="+mn-lt"/>
              </a:rPr>
              <a:t>Преглед</a:t>
            </a:r>
            <a:r>
              <a:rPr lang="en-US" sz="1800" dirty="0">
                <a:latin typeface="Arial"/>
                <a:ea typeface="+mn-lt"/>
                <a:cs typeface="+mn-lt"/>
              </a:rPr>
              <a:t> и </a:t>
            </a:r>
            <a:r>
              <a:rPr lang="en-US" sz="1800" dirty="0" err="1">
                <a:latin typeface="Arial"/>
                <a:ea typeface="+mn-lt"/>
                <a:cs typeface="+mn-lt"/>
              </a:rPr>
              <a:t>одржавање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локомотива</a:t>
            </a:r>
            <a:r>
              <a:rPr lang="en-US" sz="1800" dirty="0">
                <a:latin typeface="Arial"/>
                <a:ea typeface="+mn-lt"/>
                <a:cs typeface="+mn-lt"/>
              </a:rPr>
              <a:t> и </a:t>
            </a:r>
            <a:r>
              <a:rPr lang="en-US" sz="1800" dirty="0" err="1">
                <a:latin typeface="Arial"/>
                <a:ea typeface="+mn-lt"/>
                <a:cs typeface="+mn-lt"/>
              </a:rPr>
              <a:t>кола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врши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фирма</a:t>
            </a:r>
            <a:r>
              <a:rPr lang="en-US" sz="1800" dirty="0">
                <a:latin typeface="Arial"/>
                <a:ea typeface="+mn-lt"/>
                <a:cs typeface="+mn-lt"/>
              </a:rPr>
              <a:t> СЖ – ВИТ </a:t>
            </a:r>
            <a:endParaRPr lang="en-US" sz="1800">
              <a:latin typeface="Arial"/>
              <a:ea typeface="Calibri" panose="020F0502020204030204"/>
              <a:cs typeface="Calibri" panose="020F0502020204030204"/>
            </a:endParaRPr>
          </a:p>
          <a:p>
            <a:r>
              <a:rPr lang="en-US" sz="1800" dirty="0">
                <a:latin typeface="Arial"/>
                <a:ea typeface="+mn-lt"/>
                <a:cs typeface="+mn-lt"/>
              </a:rPr>
              <a:t>СЖ - ВИТ </a:t>
            </a:r>
            <a:r>
              <a:rPr lang="en-US" sz="1800" err="1">
                <a:latin typeface="Arial"/>
                <a:ea typeface="+mn-lt"/>
                <a:cs typeface="+mn-lt"/>
              </a:rPr>
              <a:t>има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err="1">
                <a:latin typeface="Arial"/>
                <a:ea typeface="+mn-lt"/>
                <a:cs typeface="+mn-lt"/>
              </a:rPr>
              <a:t>пет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err="1">
                <a:latin typeface="Arial"/>
                <a:ea typeface="+mn-lt"/>
                <a:cs typeface="+mn-lt"/>
              </a:rPr>
              <a:t>радионица</a:t>
            </a:r>
            <a:r>
              <a:rPr lang="en-US" sz="1800" dirty="0">
                <a:latin typeface="Arial"/>
                <a:ea typeface="+mn-lt"/>
                <a:cs typeface="+mn-lt"/>
              </a:rPr>
              <a:t>: </a:t>
            </a:r>
            <a:endParaRPr lang="en-US" sz="180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800" err="1">
                <a:latin typeface="Arial"/>
                <a:ea typeface="+mn-lt"/>
                <a:cs typeface="+mn-lt"/>
              </a:rPr>
              <a:t>Љубљана</a:t>
            </a:r>
            <a:r>
              <a:rPr lang="en-US" sz="1800" dirty="0">
                <a:latin typeface="Arial"/>
                <a:ea typeface="+mn-lt"/>
                <a:cs typeface="+mn-lt"/>
              </a:rPr>
              <a:t> (</a:t>
            </a:r>
            <a:r>
              <a:rPr lang="en-US" sz="1800" err="1">
                <a:latin typeface="Arial"/>
                <a:ea typeface="+mn-lt"/>
                <a:cs typeface="+mn-lt"/>
              </a:rPr>
              <a:t>ел.лок</a:t>
            </a:r>
            <a:r>
              <a:rPr lang="en-US" sz="1800" dirty="0">
                <a:latin typeface="Arial"/>
                <a:ea typeface="+mn-lt"/>
                <a:cs typeface="+mn-lt"/>
              </a:rPr>
              <a:t>) </a:t>
            </a:r>
            <a:endParaRPr lang="en-US" sz="180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800" err="1">
                <a:latin typeface="Arial"/>
                <a:ea typeface="+mn-lt"/>
                <a:cs typeface="+mn-lt"/>
              </a:rPr>
              <a:t>Марибор</a:t>
            </a:r>
            <a:r>
              <a:rPr lang="en-US" sz="1800" dirty="0">
                <a:latin typeface="Arial"/>
                <a:ea typeface="+mn-lt"/>
                <a:cs typeface="+mn-lt"/>
              </a:rPr>
              <a:t> (</a:t>
            </a:r>
            <a:r>
              <a:rPr lang="en-US" sz="1800" err="1">
                <a:latin typeface="Arial"/>
                <a:ea typeface="+mn-lt"/>
                <a:cs typeface="+mn-lt"/>
              </a:rPr>
              <a:t>дизел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err="1">
                <a:latin typeface="Arial"/>
                <a:ea typeface="+mn-lt"/>
                <a:cs typeface="+mn-lt"/>
              </a:rPr>
              <a:t>лок</a:t>
            </a:r>
            <a:r>
              <a:rPr lang="en-US" sz="1800" dirty="0">
                <a:latin typeface="Arial"/>
                <a:ea typeface="+mn-lt"/>
                <a:cs typeface="+mn-lt"/>
              </a:rPr>
              <a:t>.) </a:t>
            </a:r>
            <a:endParaRPr lang="en-US" sz="180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800" err="1">
                <a:latin typeface="Arial"/>
                <a:ea typeface="+mn-lt"/>
                <a:cs typeface="+mn-lt"/>
              </a:rPr>
              <a:t>Добова</a:t>
            </a:r>
            <a:r>
              <a:rPr lang="en-US" sz="1800" dirty="0">
                <a:latin typeface="Arial"/>
                <a:ea typeface="+mn-lt"/>
                <a:cs typeface="+mn-lt"/>
              </a:rPr>
              <a:t> (</a:t>
            </a:r>
            <a:r>
              <a:rPr lang="en-US" sz="1800" err="1">
                <a:latin typeface="Arial"/>
                <a:ea typeface="+mn-lt"/>
                <a:cs typeface="+mn-lt"/>
              </a:rPr>
              <a:t>теретна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err="1">
                <a:latin typeface="Arial"/>
                <a:ea typeface="+mn-lt"/>
                <a:cs typeface="+mn-lt"/>
              </a:rPr>
              <a:t>кола</a:t>
            </a:r>
            <a:r>
              <a:rPr lang="en-US" sz="1800" dirty="0">
                <a:latin typeface="Arial"/>
                <a:ea typeface="+mn-lt"/>
                <a:cs typeface="+mn-lt"/>
              </a:rPr>
              <a:t>) </a:t>
            </a:r>
            <a:endParaRPr lang="en-US" sz="180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800" err="1">
                <a:latin typeface="Arial"/>
                <a:ea typeface="+mn-lt"/>
                <a:cs typeface="+mn-lt"/>
              </a:rPr>
              <a:t>Птуј</a:t>
            </a:r>
            <a:r>
              <a:rPr lang="en-US" sz="1800" dirty="0">
                <a:latin typeface="Arial"/>
                <a:ea typeface="+mn-lt"/>
                <a:cs typeface="+mn-lt"/>
              </a:rPr>
              <a:t> (</a:t>
            </a:r>
            <a:r>
              <a:rPr lang="en-US" sz="1800" err="1">
                <a:latin typeface="Arial"/>
                <a:ea typeface="+mn-lt"/>
                <a:cs typeface="+mn-lt"/>
              </a:rPr>
              <a:t>осовине</a:t>
            </a:r>
            <a:r>
              <a:rPr lang="en-US" sz="1800" dirty="0">
                <a:latin typeface="Arial"/>
                <a:ea typeface="+mn-lt"/>
                <a:cs typeface="+mn-lt"/>
              </a:rPr>
              <a:t>) </a:t>
            </a:r>
            <a:endParaRPr lang="en-US" sz="180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800" dirty="0" err="1">
                <a:latin typeface="Arial"/>
                <a:ea typeface="+mn-lt"/>
                <a:cs typeface="+mn-lt"/>
              </a:rPr>
              <a:t>Дивача</a:t>
            </a:r>
            <a:r>
              <a:rPr lang="en-US" sz="1800" dirty="0">
                <a:latin typeface="Arial"/>
                <a:ea typeface="+mn-lt"/>
                <a:cs typeface="+mn-lt"/>
              </a:rPr>
              <a:t> (</a:t>
            </a:r>
            <a:r>
              <a:rPr lang="en-US" sz="1800" dirty="0" err="1">
                <a:latin typeface="Arial"/>
                <a:ea typeface="+mn-lt"/>
                <a:cs typeface="+mn-lt"/>
              </a:rPr>
              <a:t>спец</a:t>
            </a:r>
            <a:r>
              <a:rPr lang="en-US" sz="1800" dirty="0">
                <a:latin typeface="Arial"/>
                <a:ea typeface="+mn-lt"/>
                <a:cs typeface="+mn-lt"/>
              </a:rPr>
              <a:t>. </a:t>
            </a:r>
            <a:r>
              <a:rPr lang="en-US" sz="1800" dirty="0" err="1">
                <a:latin typeface="Arial"/>
                <a:ea typeface="+mn-lt"/>
                <a:cs typeface="+mn-lt"/>
              </a:rPr>
              <a:t>кола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за</a:t>
            </a:r>
            <a:r>
              <a:rPr lang="en-US" sz="1800" dirty="0">
                <a:latin typeface="Arial"/>
                <a:ea typeface="+mn-lt"/>
                <a:cs typeface="+mn-lt"/>
              </a:rPr>
              <a:t> </a:t>
            </a:r>
            <a:r>
              <a:rPr lang="en-US" sz="1800" dirty="0" err="1">
                <a:latin typeface="Arial"/>
                <a:ea typeface="+mn-lt"/>
                <a:cs typeface="+mn-lt"/>
              </a:rPr>
              <a:t>Италију</a:t>
            </a:r>
            <a:r>
              <a:rPr lang="en-US" sz="1800" dirty="0">
                <a:latin typeface="Arial"/>
                <a:ea typeface="+mn-lt"/>
                <a:cs typeface="+mn-lt"/>
              </a:rPr>
              <a:t>) </a:t>
            </a:r>
            <a:endParaRPr lang="en-US" sz="18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Чувар места за садржај 5" descr="Слика на којој се налази небо, пруга, отворен простор, транспорт&#10;&#10;Опис је аутоматски генерисан">
            <a:extLst>
              <a:ext uri="{FF2B5EF4-FFF2-40B4-BE49-F238E27FC236}">
                <a16:creationId xmlns:a16="http://schemas.microsoft.com/office/drawing/2014/main" xmlns="" id="{0B5B098A-8741-C090-2A62-981D1B79F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3" r="645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625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563BC549-018C-9A6A-DE8C-50D4C82D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r-Cyrl-RS" sz="4200" dirty="0">
                <a:latin typeface="Arial"/>
                <a:cs typeface="Arial"/>
              </a:rPr>
              <a:t>СЖ - TОВОРНИ ПРОМЕТ</a:t>
            </a:r>
            <a:endParaRPr lang="sr-Latn-RS" sz="4200" dirty="0">
              <a:latin typeface="Arial"/>
              <a:cs typeface="Arial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Чувар места за садржај 5">
            <a:extLst>
              <a:ext uri="{FF2B5EF4-FFF2-40B4-BE49-F238E27FC236}">
                <a16:creationId xmlns:a16="http://schemas.microsoft.com/office/drawing/2014/main" xmlns="" id="{F56136F5-44D1-703F-86E9-78252D9C1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r-Cyrl-RS" sz="1800" dirty="0">
              <a:latin typeface="Arial"/>
              <a:ea typeface="+mn-lt"/>
              <a:cs typeface="+mn-lt"/>
            </a:endParaRPr>
          </a:p>
          <a:p>
            <a:r>
              <a:rPr lang="sr-Cyrl-RS" sz="1800" dirty="0">
                <a:latin typeface="Arial"/>
                <a:ea typeface="+mn-lt"/>
                <a:cs typeface="+mn-lt"/>
              </a:rPr>
              <a:t>ТП је у 2021.години превезао 18,9 милиона тона робе</a:t>
            </a:r>
            <a:endParaRPr lang="sr-Cyrl-RS" sz="1800" dirty="0">
              <a:latin typeface="Arial"/>
              <a:ea typeface="+mn-lt"/>
              <a:cs typeface="Times New Roman"/>
            </a:endParaRPr>
          </a:p>
          <a:p>
            <a:r>
              <a:rPr lang="sr-Cyrl-RS" sz="1800" dirty="0">
                <a:latin typeface="Arial"/>
                <a:ea typeface="+mn-lt"/>
                <a:cs typeface="+mn-lt"/>
              </a:rPr>
              <a:t>У 2022.години промет порастао на 19,5 милиона тона робе</a:t>
            </a:r>
            <a:endParaRPr lang="sr-Cyrl-RS" sz="1400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11" name="Слика 10" descr="Слика на којој се налази одећа, унутра, особа, зид&#10;&#10;Опис је аутоматски генерисан">
            <a:extLst>
              <a:ext uri="{FF2B5EF4-FFF2-40B4-BE49-F238E27FC236}">
                <a16:creationId xmlns:a16="http://schemas.microsoft.com/office/drawing/2014/main" xmlns="" id="{D1A261C4-646C-07C5-5185-570CA5C2F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8" r="-1" b="1660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997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ACA61ABC-A5EB-9555-33A3-58A85638C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r-Cyrl-RS" sz="4200" dirty="0">
                <a:latin typeface="Arial"/>
                <a:cs typeface="Arial"/>
              </a:rPr>
              <a:t>ВОЗНИ ПАРК </a:t>
            </a:r>
            <a:br>
              <a:rPr lang="sr-Cyrl-RS" sz="4200" dirty="0">
                <a:latin typeface="Arial"/>
                <a:cs typeface="Arial"/>
              </a:rPr>
            </a:br>
            <a:r>
              <a:rPr lang="sr-Cyrl-RS" sz="4000" dirty="0">
                <a:latin typeface="Arial"/>
                <a:cs typeface="Arial"/>
              </a:rPr>
              <a:t>СЖ - TОВОРНИ ПРОМЕТ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0750A3F-954E-598E-A622-0451ABBFC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17" y="2680908"/>
            <a:ext cx="4876800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Arial"/>
                <a:ea typeface="Calibri"/>
                <a:cs typeface="Calibri"/>
              </a:rPr>
              <a:t>СЖ - ТОВОРНИ ПРОМЕТ </a:t>
            </a:r>
            <a:r>
              <a:rPr lang="en-US" sz="1600" err="1">
                <a:latin typeface="Arial"/>
                <a:ea typeface="Calibri"/>
                <a:cs typeface="Calibri"/>
              </a:rPr>
              <a:t>располаже</a:t>
            </a:r>
            <a:r>
              <a:rPr lang="en-US" sz="1600" dirty="0">
                <a:latin typeface="Arial"/>
                <a:ea typeface="Calibri"/>
                <a:cs typeface="Calibri"/>
              </a:rPr>
              <a:t> </a:t>
            </a:r>
            <a:r>
              <a:rPr lang="en-US" sz="1600" err="1">
                <a:latin typeface="Arial"/>
                <a:ea typeface="Calibri"/>
                <a:cs typeface="Calibri"/>
              </a:rPr>
              <a:t>са</a:t>
            </a:r>
            <a:r>
              <a:rPr lang="en-US" sz="1600" dirty="0">
                <a:latin typeface="Arial"/>
                <a:ea typeface="Calibri"/>
                <a:cs typeface="Calibri"/>
              </a:rPr>
              <a:t>:</a:t>
            </a:r>
          </a:p>
          <a:p>
            <a:r>
              <a:rPr lang="en-US" sz="1600" dirty="0">
                <a:latin typeface="Arial"/>
                <a:ea typeface="+mn-lt"/>
                <a:cs typeface="+mn-lt"/>
              </a:rPr>
              <a:t> 70 </a:t>
            </a:r>
            <a:r>
              <a:rPr lang="en-US" sz="1600" dirty="0" err="1">
                <a:latin typeface="Arial"/>
                <a:ea typeface="+mn-lt"/>
                <a:cs typeface="+mn-lt"/>
              </a:rPr>
              <a:t>електро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локомотива</a:t>
            </a:r>
            <a:r>
              <a:rPr lang="en-US" sz="1600" dirty="0">
                <a:latin typeface="Arial"/>
                <a:ea typeface="+mn-lt"/>
                <a:cs typeface="+mn-lt"/>
              </a:rPr>
              <a:t>: </a:t>
            </a:r>
            <a:endParaRPr lang="en-US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38 </a:t>
            </a:r>
            <a:r>
              <a:rPr lang="en-US" sz="1600" err="1">
                <a:latin typeface="Arial"/>
                <a:ea typeface="+mn-lt"/>
                <a:cs typeface="+mn-lt"/>
              </a:rPr>
              <a:t>серије</a:t>
            </a:r>
            <a:r>
              <a:rPr lang="en-US" sz="1600" dirty="0">
                <a:latin typeface="Arial"/>
                <a:ea typeface="+mn-lt"/>
                <a:cs typeface="+mn-lt"/>
              </a:rPr>
              <a:t> 363 – 000 „</a:t>
            </a:r>
            <a:r>
              <a:rPr lang="en-US" sz="1600" err="1">
                <a:latin typeface="Arial"/>
                <a:ea typeface="+mn-lt"/>
                <a:cs typeface="+mn-lt"/>
              </a:rPr>
              <a:t>Brizit</a:t>
            </a:r>
            <a:r>
              <a:rPr lang="en-US" sz="1600" dirty="0">
                <a:latin typeface="Arial"/>
                <a:ea typeface="+mn-lt"/>
                <a:cs typeface="+mn-lt"/>
              </a:rPr>
              <a:t> Bardo“ </a:t>
            </a:r>
            <a:endParaRPr lang="en-US">
              <a:latin typeface="Arial"/>
              <a:ea typeface="+mn-lt"/>
              <a:cs typeface="+mn-lt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32 </a:t>
            </a:r>
            <a:r>
              <a:rPr lang="en-US" sz="1600" err="1">
                <a:latin typeface="Arial"/>
                <a:ea typeface="+mn-lt"/>
                <a:cs typeface="+mn-lt"/>
              </a:rPr>
              <a:t>серије</a:t>
            </a:r>
            <a:r>
              <a:rPr lang="en-US" sz="1600" dirty="0">
                <a:latin typeface="Arial"/>
                <a:ea typeface="+mn-lt"/>
                <a:cs typeface="+mn-lt"/>
              </a:rPr>
              <a:t> 541 – 000 „Ziva Simens“ </a:t>
            </a:r>
          </a:p>
          <a:p>
            <a:r>
              <a:rPr lang="en-US" sz="1600" err="1">
                <a:latin typeface="Arial"/>
                <a:ea typeface="+mn-lt"/>
                <a:cs typeface="+mn-lt"/>
              </a:rPr>
              <a:t>Поседују</a:t>
            </a:r>
            <a:r>
              <a:rPr lang="en-US" sz="1600" dirty="0">
                <a:latin typeface="Arial"/>
                <a:ea typeface="+mn-lt"/>
                <a:cs typeface="+mn-lt"/>
              </a:rPr>
              <a:t> 30 </a:t>
            </a:r>
            <a:r>
              <a:rPr lang="en-US" sz="1600" err="1">
                <a:latin typeface="Arial"/>
                <a:ea typeface="+mn-lt"/>
                <a:cs typeface="+mn-lt"/>
              </a:rPr>
              <a:t>дизел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локомотива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углавном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серије</a:t>
            </a:r>
            <a:r>
              <a:rPr lang="en-US" sz="1600" dirty="0">
                <a:latin typeface="Arial"/>
                <a:ea typeface="+mn-lt"/>
                <a:cs typeface="+mn-lt"/>
              </a:rPr>
              <a:t> 664 - 000 „Regan“ </a:t>
            </a:r>
            <a:r>
              <a:rPr lang="en-US" sz="1600" err="1">
                <a:latin typeface="Arial"/>
                <a:ea typeface="+mn-lt"/>
                <a:cs typeface="+mn-lt"/>
              </a:rPr>
              <a:t>као</a:t>
            </a:r>
            <a:r>
              <a:rPr lang="en-US" sz="1600" dirty="0">
                <a:latin typeface="Arial"/>
                <a:ea typeface="+mn-lt"/>
                <a:cs typeface="+mn-lt"/>
              </a:rPr>
              <a:t> и </a:t>
            </a:r>
            <a:r>
              <a:rPr lang="en-US" sz="1600" err="1">
                <a:latin typeface="Arial"/>
                <a:ea typeface="+mn-lt"/>
                <a:cs typeface="+mn-lt"/>
              </a:rPr>
              <a:t>неколико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серије</a:t>
            </a:r>
            <a:r>
              <a:rPr lang="en-US" sz="1600" dirty="0">
                <a:latin typeface="Arial"/>
                <a:ea typeface="+mn-lt"/>
                <a:cs typeface="+mn-lt"/>
              </a:rPr>
              <a:t> 661 и 644. </a:t>
            </a:r>
          </a:p>
          <a:p>
            <a:r>
              <a:rPr lang="en-US" sz="1600" err="1">
                <a:latin typeface="Arial"/>
                <a:ea typeface="+mn-lt"/>
                <a:cs typeface="+mn-lt"/>
              </a:rPr>
              <a:t>За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рад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станицне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маневре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користе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локомотива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серије</a:t>
            </a:r>
            <a:r>
              <a:rPr lang="en-US" sz="1600" dirty="0">
                <a:latin typeface="Arial"/>
                <a:ea typeface="+mn-lt"/>
                <a:cs typeface="+mn-lt"/>
              </a:rPr>
              <a:t> 642 и 643 „</a:t>
            </a:r>
            <a:r>
              <a:rPr lang="en-US" sz="1600" err="1">
                <a:latin typeface="Arial"/>
                <a:ea typeface="+mn-lt"/>
                <a:cs typeface="+mn-lt"/>
              </a:rPr>
              <a:t>Ђура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r>
              <a:rPr lang="en-US" sz="1600" err="1">
                <a:latin typeface="Arial"/>
                <a:ea typeface="+mn-lt"/>
                <a:cs typeface="+mn-lt"/>
              </a:rPr>
              <a:t>Ђаковић</a:t>
            </a:r>
            <a:r>
              <a:rPr lang="en-US" sz="1600" dirty="0">
                <a:latin typeface="Arial"/>
                <a:ea typeface="+mn-lt"/>
                <a:cs typeface="+mn-lt"/>
              </a:rPr>
              <a:t>“ </a:t>
            </a:r>
            <a:r>
              <a:rPr lang="en-US" sz="1600" err="1">
                <a:latin typeface="Arial"/>
                <a:ea typeface="+mn-lt"/>
                <a:cs typeface="+mn-lt"/>
              </a:rPr>
              <a:t>којих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имају</a:t>
            </a:r>
            <a:r>
              <a:rPr lang="en-US" sz="1600" dirty="0">
                <a:latin typeface="Arial"/>
                <a:ea typeface="+mn-lt"/>
                <a:cs typeface="+mn-lt"/>
              </a:rPr>
              <a:t> 40 </a:t>
            </a:r>
          </a:p>
          <a:p>
            <a:r>
              <a:rPr lang="en-US" sz="1600" dirty="0">
                <a:latin typeface="Arial"/>
                <a:ea typeface="+mn-lt"/>
                <a:cs typeface="+mn-lt"/>
              </a:rPr>
              <a:t>У </a:t>
            </a:r>
            <a:r>
              <a:rPr lang="en-US" sz="1600" dirty="0" err="1">
                <a:latin typeface="Arial"/>
                <a:ea typeface="+mn-lt"/>
                <a:cs typeface="+mn-lt"/>
              </a:rPr>
              <a:t>луци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Копар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раде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r>
              <a:rPr lang="en-US" sz="1600" dirty="0" err="1">
                <a:latin typeface="Arial"/>
                <a:ea typeface="+mn-lt"/>
                <a:cs typeface="+mn-lt"/>
              </a:rPr>
              <a:t>четири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нове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локоморива</a:t>
            </a:r>
            <a:r>
              <a:rPr lang="en-US" sz="1600" dirty="0">
                <a:latin typeface="Arial"/>
                <a:ea typeface="+mn-lt"/>
                <a:cs typeface="+mn-lt"/>
              </a:rPr>
              <a:t> Efi shunter 1000 </a:t>
            </a:r>
            <a:r>
              <a:rPr lang="en-US" sz="1600" dirty="0" err="1">
                <a:latin typeface="Arial"/>
                <a:ea typeface="+mn-lt"/>
                <a:cs typeface="+mn-lt"/>
              </a:rPr>
              <a:t>серије</a:t>
            </a:r>
            <a:r>
              <a:rPr lang="en-US" sz="1600" dirty="0">
                <a:latin typeface="Arial"/>
                <a:ea typeface="+mn-lt"/>
                <a:cs typeface="+mn-lt"/>
              </a:rPr>
              <a:t> 646 - 000 </a:t>
            </a:r>
            <a:endParaRPr lang="en-US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У </a:t>
            </a:r>
            <a:r>
              <a:rPr lang="en-US" sz="1600" err="1">
                <a:latin typeface="Arial"/>
                <a:ea typeface="+mn-lt"/>
                <a:cs typeface="+mn-lt"/>
              </a:rPr>
              <a:t>колском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парку</a:t>
            </a:r>
            <a:r>
              <a:rPr lang="en-US" sz="1600" dirty="0">
                <a:latin typeface="Arial"/>
                <a:ea typeface="+mn-lt"/>
                <a:cs typeface="+mn-lt"/>
              </a:rPr>
              <a:t> ТП </a:t>
            </a:r>
            <a:r>
              <a:rPr lang="en-US" sz="1600" err="1">
                <a:latin typeface="Arial"/>
                <a:ea typeface="+mn-lt"/>
                <a:cs typeface="+mn-lt"/>
              </a:rPr>
              <a:t>налази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се</a:t>
            </a:r>
            <a:r>
              <a:rPr lang="en-US" sz="1600" dirty="0">
                <a:latin typeface="Arial"/>
                <a:ea typeface="+mn-lt"/>
                <a:cs typeface="+mn-lt"/>
              </a:rPr>
              <a:t> 1741 </a:t>
            </a:r>
            <a:r>
              <a:rPr lang="en-US" sz="1600" err="1">
                <a:latin typeface="Arial"/>
                <a:ea typeface="+mn-lt"/>
                <a:cs typeface="+mn-lt"/>
              </a:rPr>
              <a:t>кола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власништво</a:t>
            </a:r>
            <a:r>
              <a:rPr lang="en-US" sz="1600" dirty="0">
                <a:latin typeface="Arial"/>
                <a:ea typeface="+mn-lt"/>
                <a:cs typeface="+mn-lt"/>
              </a:rPr>
              <a:t> ТП и 842 </a:t>
            </a:r>
            <a:r>
              <a:rPr lang="en-US" sz="1600" err="1">
                <a:latin typeface="Arial"/>
                <a:ea typeface="+mn-lt"/>
                <a:cs typeface="+mn-lt"/>
              </a:rPr>
              <a:t>кола</a:t>
            </a:r>
            <a:r>
              <a:rPr lang="en-US" sz="1600" dirty="0">
                <a:latin typeface="Arial"/>
                <a:ea typeface="+mn-lt"/>
                <a:cs typeface="+mn-lt"/>
              </a:rPr>
              <a:t> у </a:t>
            </a:r>
            <a:r>
              <a:rPr lang="en-US" sz="1600" err="1">
                <a:latin typeface="Arial"/>
                <a:ea typeface="+mn-lt"/>
                <a:cs typeface="+mn-lt"/>
              </a:rPr>
              <a:t>закупу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</a:endParaRPr>
          </a:p>
        </p:txBody>
      </p:sp>
      <p:pic>
        <p:nvPicPr>
          <p:cNvPr id="6" name="Чувар места за садржај 4" descr="Слика на којој се налази отворен простор, пруга, небо, транспорт&#10;&#10;Опис је аутоматски генерисан">
            <a:extLst>
              <a:ext uri="{FF2B5EF4-FFF2-40B4-BE49-F238E27FC236}">
                <a16:creationId xmlns:a16="http://schemas.microsoft.com/office/drawing/2014/main" xmlns="" id="{0DCC21C4-6F3F-80EE-0C66-0B4BD0DE4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" r="1793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1537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увар места за садржај 3" descr="МРЕЖА ПРУГА СЛОВЕНСКИХ ЖЕЛЕЗНИЦА">
            <a:extLst>
              <a:ext uri="{FF2B5EF4-FFF2-40B4-BE49-F238E27FC236}">
                <a16:creationId xmlns:a16="http://schemas.microsoft.com/office/drawing/2014/main" xmlns="" id="{719E6508-6382-1BA9-8627-05DC3C82FB4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" y="1040220"/>
            <a:ext cx="12188261" cy="5822016"/>
          </a:xfrm>
        </p:spPr>
      </p:pic>
      <p:sp>
        <p:nvSpPr>
          <p:cNvPr id="5" name="Оквир за текст 4">
            <a:extLst>
              <a:ext uri="{FF2B5EF4-FFF2-40B4-BE49-F238E27FC236}">
                <a16:creationId xmlns:a16="http://schemas.microsoft.com/office/drawing/2014/main" xmlns="" id="{5BC744A2-EAA8-4BA6-5CE8-9A686976E689}"/>
              </a:ext>
            </a:extLst>
          </p:cNvPr>
          <p:cNvSpPr txBox="1"/>
          <p:nvPr/>
        </p:nvSpPr>
        <p:spPr>
          <a:xfrm>
            <a:off x="1725082" y="457262"/>
            <a:ext cx="87577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Cyrl-RS" sz="3200" dirty="0">
                <a:latin typeface="Arial"/>
                <a:ea typeface="Calibri"/>
                <a:cs typeface="Calibri"/>
              </a:rPr>
              <a:t>МРЕЖА ПРУГА СЛОВЕНСКИХ ЖЕЛЕЗНИЦА</a:t>
            </a:r>
            <a:endParaRPr lang="sr-Cyrl-RS" sz="32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54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2">
            <a:extLst>
              <a:ext uri="{FF2B5EF4-FFF2-40B4-BE49-F238E27FC236}">
                <a16:creationId xmlns:a16="http://schemas.microsoft.com/office/drawing/2014/main" xmlns="" id="{6804CCDD-88C7-4B43-A381-F2D8DAF62B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12537BF4-9FC6-934D-8335-6202F6A1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r>
              <a:rPr lang="sr-Cyrl-RS" sz="3800" dirty="0">
                <a:latin typeface="Arial"/>
                <a:ea typeface="Calibri Light"/>
                <a:cs typeface="Calibri Light"/>
              </a:rPr>
              <a:t>ГРАНИЧНЕ СТАНИЦЕ СЛОВЕНСКИХ ЖЕЛЕЗНИЦА</a:t>
            </a:r>
            <a:endParaRPr lang="sr-Cyrl-RS" sz="3800" dirty="0">
              <a:latin typeface="Arial"/>
            </a:endParaRPr>
          </a:p>
        </p:txBody>
      </p:sp>
      <p:pic>
        <p:nvPicPr>
          <p:cNvPr id="5" name="Слика 4" descr="Слика на којој се налази одећа, обућа, човек, особа&#10;&#10;Опис је аутоматски генерисан">
            <a:extLst>
              <a:ext uri="{FF2B5EF4-FFF2-40B4-BE49-F238E27FC236}">
                <a16:creationId xmlns:a16="http://schemas.microsoft.com/office/drawing/2014/main" xmlns="" id="{2338F1CC-8B9F-6574-4BF4-32C8D7897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10" r="-5" b="18026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4" name="Чувар места за садржај 3" descr="Слика на којој се налази одећа, обућа, човек, особа&#10;&#10;Опис је аутоматски генерисан">
            <a:extLst>
              <a:ext uri="{FF2B5EF4-FFF2-40B4-BE49-F238E27FC236}">
                <a16:creationId xmlns:a16="http://schemas.microsoft.com/office/drawing/2014/main" xmlns="" id="{E4A5CD58-F605-BDE2-B3ED-195F144A9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9" r="3" b="24004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29" name="sketch line">
            <a:extLst>
              <a:ext uri="{FF2B5EF4-FFF2-40B4-BE49-F238E27FC236}">
                <a16:creationId xmlns:a16="http://schemas.microsoft.com/office/drawing/2014/main" xmlns="" id="{BBECEAC1-4BBC-4815-B44E-D9B231A3FC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xmlns="" id="{A584913F-2187-EB24-8D8A-C6D9885F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3284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latin typeface="Arial"/>
                <a:ea typeface="Calibri"/>
                <a:cs typeface="Calibri"/>
              </a:rPr>
              <a:t>Ходош</a:t>
            </a:r>
            <a:r>
              <a:rPr lang="en-US" sz="2200" dirty="0">
                <a:latin typeface="Arial"/>
                <a:ea typeface="Calibri"/>
                <a:cs typeface="Calibri"/>
              </a:rPr>
              <a:t> (</a:t>
            </a:r>
            <a:r>
              <a:rPr lang="en-US" sz="2200" dirty="0" err="1">
                <a:latin typeface="Arial"/>
                <a:ea typeface="Calibri"/>
                <a:cs typeface="Calibri"/>
              </a:rPr>
              <a:t>Мађарска</a:t>
            </a:r>
            <a:r>
              <a:rPr lang="en-US" sz="2200" dirty="0">
                <a:latin typeface="Arial"/>
                <a:ea typeface="Calibri"/>
                <a:cs typeface="Calibri"/>
              </a:rPr>
              <a:t>)</a:t>
            </a:r>
          </a:p>
          <a:p>
            <a:r>
              <a:rPr lang="en-US" sz="2200" dirty="0" err="1">
                <a:latin typeface="Arial"/>
                <a:ea typeface="Calibri"/>
                <a:cs typeface="Calibri"/>
              </a:rPr>
              <a:t>Добова</a:t>
            </a:r>
            <a:r>
              <a:rPr lang="en-US" sz="2200" dirty="0">
                <a:latin typeface="Arial"/>
                <a:ea typeface="Calibri"/>
                <a:cs typeface="Calibri"/>
              </a:rPr>
              <a:t> (</a:t>
            </a:r>
            <a:r>
              <a:rPr lang="en-US" sz="2200" dirty="0" err="1">
                <a:latin typeface="Arial"/>
                <a:ea typeface="Calibri"/>
                <a:cs typeface="Calibri"/>
              </a:rPr>
              <a:t>Хрватска</a:t>
            </a:r>
            <a:r>
              <a:rPr lang="en-US" sz="2200" dirty="0">
                <a:latin typeface="Arial"/>
                <a:ea typeface="Calibri"/>
                <a:cs typeface="Calibri"/>
              </a:rPr>
              <a:t>)</a:t>
            </a:r>
          </a:p>
          <a:p>
            <a:r>
              <a:rPr lang="en-US" sz="2200" dirty="0" err="1">
                <a:latin typeface="Arial"/>
                <a:ea typeface="Calibri"/>
                <a:cs typeface="Calibri"/>
              </a:rPr>
              <a:t>Сежана</a:t>
            </a:r>
            <a:r>
              <a:rPr lang="en-US" sz="2200" dirty="0">
                <a:latin typeface="Arial"/>
                <a:ea typeface="Calibri"/>
                <a:cs typeface="Calibri"/>
              </a:rPr>
              <a:t> (</a:t>
            </a:r>
            <a:r>
              <a:rPr lang="en-US" sz="2200" dirty="0" err="1">
                <a:latin typeface="Arial"/>
                <a:ea typeface="Calibri"/>
                <a:cs typeface="Calibri"/>
              </a:rPr>
              <a:t>Италија</a:t>
            </a:r>
            <a:r>
              <a:rPr lang="en-US" sz="2200" dirty="0">
                <a:latin typeface="Arial"/>
                <a:ea typeface="Calibri"/>
                <a:cs typeface="Calibri"/>
              </a:rPr>
              <a:t>)</a:t>
            </a:r>
          </a:p>
          <a:p>
            <a:r>
              <a:rPr lang="en-US" sz="2200" dirty="0" err="1">
                <a:latin typeface="Arial"/>
                <a:ea typeface="Calibri"/>
                <a:cs typeface="Calibri"/>
              </a:rPr>
              <a:t>Нова</a:t>
            </a:r>
            <a:r>
              <a:rPr lang="en-US" sz="2200" dirty="0">
                <a:latin typeface="Arial"/>
                <a:ea typeface="Calibri"/>
                <a:cs typeface="Calibri"/>
              </a:rPr>
              <a:t> </a:t>
            </a:r>
            <a:r>
              <a:rPr lang="en-US" sz="2200" dirty="0" err="1">
                <a:latin typeface="Arial"/>
                <a:ea typeface="Calibri"/>
                <a:cs typeface="Calibri"/>
              </a:rPr>
              <a:t>Горица</a:t>
            </a:r>
            <a:r>
              <a:rPr lang="en-US" sz="2200" dirty="0">
                <a:latin typeface="Arial"/>
                <a:ea typeface="Calibri"/>
                <a:cs typeface="Calibri"/>
              </a:rPr>
              <a:t> (</a:t>
            </a:r>
            <a:r>
              <a:rPr lang="en-US" sz="2200" dirty="0" err="1">
                <a:latin typeface="Arial"/>
                <a:ea typeface="Calibri"/>
                <a:cs typeface="Calibri"/>
              </a:rPr>
              <a:t>Италија</a:t>
            </a:r>
            <a:r>
              <a:rPr lang="en-US" sz="2200" dirty="0">
                <a:latin typeface="Arial"/>
                <a:ea typeface="Calibri"/>
                <a:cs typeface="Calibri"/>
              </a:rPr>
              <a:t>)</a:t>
            </a:r>
          </a:p>
          <a:p>
            <a:r>
              <a:rPr lang="en-US" sz="2200" dirty="0" err="1">
                <a:latin typeface="Arial"/>
                <a:ea typeface="Calibri"/>
                <a:cs typeface="Calibri"/>
              </a:rPr>
              <a:t>Јесенице</a:t>
            </a:r>
            <a:r>
              <a:rPr lang="en-US" sz="2200" dirty="0">
                <a:latin typeface="Arial"/>
                <a:ea typeface="Calibri"/>
                <a:cs typeface="Calibri"/>
              </a:rPr>
              <a:t> (</a:t>
            </a:r>
            <a:r>
              <a:rPr lang="en-US" sz="2200" dirty="0" err="1">
                <a:latin typeface="Arial"/>
                <a:ea typeface="Calibri"/>
                <a:cs typeface="Calibri"/>
              </a:rPr>
              <a:t>Аустрија</a:t>
            </a:r>
            <a:r>
              <a:rPr lang="en-US" sz="2200" dirty="0">
                <a:latin typeface="Arial"/>
                <a:ea typeface="Calibri"/>
                <a:cs typeface="Calibri"/>
              </a:rPr>
              <a:t>)</a:t>
            </a:r>
          </a:p>
          <a:p>
            <a:endParaRPr lang="en-US" sz="2200" dirty="0">
              <a:ea typeface="Calibri"/>
              <a:cs typeface="Calibri"/>
            </a:endParaRPr>
          </a:p>
        </p:txBody>
      </p:sp>
      <p:pic>
        <p:nvPicPr>
          <p:cNvPr id="6" name="Слика 5" descr="Слика на којој се налази особа, одећа, отворен простор, човек&#10;&#10;Опис је аутоматски генерисан">
            <a:extLst>
              <a:ext uri="{FF2B5EF4-FFF2-40B4-BE49-F238E27FC236}">
                <a16:creationId xmlns:a16="http://schemas.microsoft.com/office/drawing/2014/main" xmlns="" id="{3AC0F0ED-A288-6495-B6C8-FCCD45137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836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7795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xmlns="" id="{F83B1BEA-1159-4AE5-AD9B-9440E5189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4F0F593F-A45B-E156-66BC-678FBFD1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19856" cy="2003057"/>
          </a:xfrm>
        </p:spPr>
        <p:txBody>
          <a:bodyPr anchor="ctr">
            <a:normAutofit/>
          </a:bodyPr>
          <a:lstStyle/>
          <a:p>
            <a:r>
              <a:rPr lang="sr-Cyrl-RS" sz="4800">
                <a:latin typeface="Arial"/>
                <a:ea typeface="Calibri Light"/>
                <a:cs typeface="Calibri Light"/>
              </a:rPr>
              <a:t>Љубљана Залог</a:t>
            </a:r>
            <a:endParaRPr lang="sr-Cyrl-RS" sz="4800">
              <a:latin typeface="Arial"/>
            </a:endParaRP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xmlns="" id="{5D50C310-510F-45B8-81D2-BE905D5C6D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Чувар места за садржај 2">
            <a:extLst>
              <a:ext uri="{FF2B5EF4-FFF2-40B4-BE49-F238E27FC236}">
                <a16:creationId xmlns:a16="http://schemas.microsoft.com/office/drawing/2014/main" xmlns="" id="{2A3B72DC-923A-B1DB-7C49-F208F4AEB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381000"/>
            <a:ext cx="6894576" cy="20030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Cyrl-RS" sz="1700">
                <a:latin typeface="Arial"/>
                <a:ea typeface="+mn-lt"/>
                <a:cs typeface="+mn-lt"/>
              </a:rPr>
              <a:t>Почела је са радом 1915.године </a:t>
            </a:r>
            <a:endParaRPr lang="sr-Cyrl-RS" sz="1700">
              <a:latin typeface="Arial"/>
              <a:cs typeface="Times New Roman"/>
            </a:endParaRPr>
          </a:p>
          <a:p>
            <a:r>
              <a:rPr lang="sr-Cyrl-RS" sz="1700">
                <a:latin typeface="Arial"/>
                <a:ea typeface="+mn-lt"/>
                <a:cs typeface="+mn-lt"/>
              </a:rPr>
              <a:t>Има две спушталице (дрче). </a:t>
            </a:r>
            <a:endParaRPr lang="sr-Cyrl-RS" sz="1700">
              <a:latin typeface="Arial"/>
              <a:cs typeface="Arial"/>
            </a:endParaRPr>
          </a:p>
          <a:p>
            <a:r>
              <a:rPr lang="sr-Cyrl-RS" sz="1700">
                <a:latin typeface="Arial"/>
                <a:ea typeface="+mn-lt"/>
                <a:cs typeface="+mn-lt"/>
              </a:rPr>
              <a:t>Ранжирни брег чија је дужина 108м и нагибом од 50 промила </a:t>
            </a:r>
            <a:endParaRPr lang="sr-Cyrl-RS" sz="1700">
              <a:latin typeface="Arial"/>
              <a:cs typeface="Arial"/>
            </a:endParaRPr>
          </a:p>
          <a:p>
            <a:r>
              <a:rPr lang="sr-Cyrl-RS" sz="1700">
                <a:latin typeface="Arial"/>
                <a:ea typeface="+mn-lt"/>
                <a:cs typeface="+mn-lt"/>
              </a:rPr>
              <a:t>Пет колосечних кочница (ретардера) </a:t>
            </a:r>
            <a:endParaRPr lang="sr-Cyrl-RS" sz="1700">
              <a:latin typeface="Arial"/>
              <a:cs typeface="Arial"/>
            </a:endParaRPr>
          </a:p>
          <a:p>
            <a:r>
              <a:rPr lang="sr-Cyrl-RS" sz="1700">
                <a:latin typeface="Arial"/>
                <a:ea typeface="+mn-lt"/>
                <a:cs typeface="+mn-lt"/>
              </a:rPr>
              <a:t>Рад преко спушталице је потпуно аутоматизован</a:t>
            </a:r>
            <a:endParaRPr lang="sr-Cyrl-RS" sz="1700">
              <a:latin typeface="Arial"/>
            </a:endParaRPr>
          </a:p>
        </p:txBody>
      </p:sp>
      <p:pic>
        <p:nvPicPr>
          <p:cNvPr id="4" name="Слика 3" descr="Слика на којој се налази небо, отворен простор, облак, стаза&#10;&#10;Опис је аутоматски генерисан">
            <a:extLst>
              <a:ext uri="{FF2B5EF4-FFF2-40B4-BE49-F238E27FC236}">
                <a16:creationId xmlns:a16="http://schemas.microsoft.com/office/drawing/2014/main" xmlns="" id="{4D59F677-A836-C6BC-2382-E1CD0F1BD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58" b="7800"/>
          <a:stretch/>
        </p:blipFill>
        <p:spPr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5" name="Слика 4" descr="Слика на којој се налази отворен простор, небо, стаза, облак&#10;&#10;Опис је аутоматски генерисан">
            <a:extLst>
              <a:ext uri="{FF2B5EF4-FFF2-40B4-BE49-F238E27FC236}">
                <a16:creationId xmlns:a16="http://schemas.microsoft.com/office/drawing/2014/main" xmlns="" id="{15232D2C-7F70-63FF-3468-B46A0653F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68" r="-3" b="-3"/>
          <a:stretch/>
        </p:blipFill>
        <p:spPr>
          <a:xfrm>
            <a:off x="6094927" y="2668604"/>
            <a:ext cx="6172193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257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9A42C7B2-7BD6-433A-95AB-5AA4F44B5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Слика 4" descr="Слика на којој се налази небо, облак, отворен простор, стаза&#10;&#10;Опис је аутоматски генерисан">
            <a:extLst>
              <a:ext uri="{FF2B5EF4-FFF2-40B4-BE49-F238E27FC236}">
                <a16:creationId xmlns:a16="http://schemas.microsoft.com/office/drawing/2014/main" xmlns="" id="{802BB31A-DF32-75FD-94DA-98888CAC8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4" r="-1" b="9867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63E62088-E503-2D90-B2E4-7E8ED666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sr-Cyrl-RS" sz="1900">
                <a:latin typeface="Arial"/>
                <a:ea typeface="Calibri Light"/>
                <a:cs typeface="Calibri Light"/>
              </a:rPr>
              <a:t>КОНТЕЈНЕРСКИ ТЕРМИНАЛИ</a:t>
            </a:r>
          </a:p>
        </p:txBody>
      </p:sp>
      <p:pic>
        <p:nvPicPr>
          <p:cNvPr id="6" name="Слика 5" descr="Слика на којој се налази отворен простор, пруга, небо, стаза&#10;&#10;Опис је аутоматски генерисан">
            <a:extLst>
              <a:ext uri="{FF2B5EF4-FFF2-40B4-BE49-F238E27FC236}">
                <a16:creationId xmlns:a16="http://schemas.microsoft.com/office/drawing/2014/main" xmlns="" id="{ED126D73-E3D5-FC2B-2314-9ED4A4A3D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24" r="-3" b="-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4E51596A-7CA7-C816-5360-2F82CB64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r>
              <a:rPr lang="en-US" sz="1700">
                <a:latin typeface="Arial"/>
                <a:cs typeface="Arial"/>
              </a:rPr>
              <a:t>Контејнерске терминале на пругама СЖ, чине станице:</a:t>
            </a:r>
          </a:p>
          <a:p>
            <a:r>
              <a:rPr lang="en-US" sz="1700">
                <a:latin typeface="Arial"/>
                <a:cs typeface="Arial"/>
              </a:rPr>
              <a:t>Љубљана Мосте</a:t>
            </a:r>
          </a:p>
          <a:p>
            <a:r>
              <a:rPr lang="en-US" sz="1700">
                <a:latin typeface="Arial"/>
                <a:cs typeface="Arial"/>
              </a:rPr>
              <a:t>Цеље</a:t>
            </a:r>
          </a:p>
          <a:p>
            <a:r>
              <a:rPr lang="en-US" sz="1700">
                <a:latin typeface="Arial"/>
                <a:cs typeface="Arial"/>
              </a:rPr>
              <a:t>Марибор Тезно</a:t>
            </a:r>
          </a:p>
        </p:txBody>
      </p:sp>
      <p:pic>
        <p:nvPicPr>
          <p:cNvPr id="4" name="Чувар места за садржај 3" descr="Слика на којој се налази небо, отворен простор, облак, особа&#10;&#10;Опис је аутоматски генерисан">
            <a:extLst>
              <a:ext uri="{FF2B5EF4-FFF2-40B4-BE49-F238E27FC236}">
                <a16:creationId xmlns:a16="http://schemas.microsoft.com/office/drawing/2014/main" xmlns="" id="{98206F21-4894-D134-E738-7DB6252B7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55" r="-3" b="911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3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CAD82CDB-5509-455C-A2AC-DBC53F85A1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720D4FAC-7B9A-4A4F-8E53-07152287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5B882DBA-03FF-EC7A-F7E5-89D1D59E8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r>
              <a:rPr lang="sr-Cyrl-RS" sz="2400">
                <a:latin typeface="Arial"/>
                <a:ea typeface="Calibri Light"/>
                <a:cs typeface="Calibri Light"/>
              </a:rPr>
              <a:t>ТУРИСТИЧКЕ ПОСЕТЕ СЛУЖБЕНИМ МЕСТИМА</a:t>
            </a:r>
            <a:endParaRPr lang="sr-Cyrl-RS" sz="2400">
              <a:latin typeface="Arial"/>
            </a:endParaRPr>
          </a:p>
        </p:txBody>
      </p:sp>
      <p:pic>
        <p:nvPicPr>
          <p:cNvPr id="4" name="Слика 3" descr="Слика на којој се налази отворен простор, језеро, дрво, вода&#10;&#10;Опис је аутоматски генерисан">
            <a:extLst>
              <a:ext uri="{FF2B5EF4-FFF2-40B4-BE49-F238E27FC236}">
                <a16:creationId xmlns:a16="http://schemas.microsoft.com/office/drawing/2014/main" xmlns="" id="{398B39E3-A935-8E26-C03D-D8B14AA1C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15"/>
          <a:stretch/>
        </p:blipFill>
        <p:spPr>
          <a:xfrm>
            <a:off x="20" y="173920"/>
            <a:ext cx="3936404" cy="214884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DD2A13B-608C-4BE1-AC1F-62B2DAF76B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77038ED-F717-467A-8D75-D8441BB926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60118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Чувар места за садржај 2">
            <a:extLst>
              <a:ext uri="{FF2B5EF4-FFF2-40B4-BE49-F238E27FC236}">
                <a16:creationId xmlns:a16="http://schemas.microsoft.com/office/drawing/2014/main" xmlns="" id="{C6A741C5-5745-AB25-FA42-398ED2976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233" y="443668"/>
            <a:ext cx="371246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Cyrl-RS" sz="1700" dirty="0">
                <a:latin typeface="Arial"/>
                <a:ea typeface="Calibri"/>
                <a:cs typeface="Calibri"/>
              </a:rPr>
              <a:t>Станице:</a:t>
            </a:r>
          </a:p>
          <a:p>
            <a:pPr marL="514350" indent="-514350">
              <a:buAutoNum type="arabicPeriod"/>
            </a:pPr>
            <a:r>
              <a:rPr lang="sr-Cyrl-RS" sz="1700" dirty="0">
                <a:latin typeface="Arial"/>
                <a:ea typeface="Calibri"/>
                <a:cs typeface="Calibri"/>
              </a:rPr>
              <a:t>Ново место</a:t>
            </a:r>
          </a:p>
          <a:p>
            <a:pPr marL="514350" indent="-514350">
              <a:buAutoNum type="arabicPeriod"/>
            </a:pPr>
            <a:r>
              <a:rPr lang="sr-Cyrl-RS" sz="1700" dirty="0">
                <a:latin typeface="Arial"/>
                <a:ea typeface="Calibri"/>
                <a:cs typeface="Calibri"/>
              </a:rPr>
              <a:t>Велење</a:t>
            </a:r>
          </a:p>
        </p:txBody>
      </p:sp>
      <p:pic>
        <p:nvPicPr>
          <p:cNvPr id="7" name="Слика 6" descr="Слика на којој се налази небо, отворен простор, транспорт, пруга&#10;&#10;Опис је аутоматски генерисан">
            <a:extLst>
              <a:ext uri="{FF2B5EF4-FFF2-40B4-BE49-F238E27FC236}">
                <a16:creationId xmlns:a16="http://schemas.microsoft.com/office/drawing/2014/main" xmlns="" id="{EE7AAD31-0FAA-9037-A709-08F097EC7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23" r="-3" b="4695"/>
          <a:stretch/>
        </p:blipFill>
        <p:spPr>
          <a:xfrm>
            <a:off x="20" y="2573433"/>
            <a:ext cx="3936404" cy="3735926"/>
          </a:xfrm>
          <a:prstGeom prst="rect">
            <a:avLst/>
          </a:prstGeom>
        </p:spPr>
      </p:pic>
      <p:pic>
        <p:nvPicPr>
          <p:cNvPr id="8" name="Слика 7" descr="Слика на којој се налази одећа, отворен простор, небо, особа&#10;&#10;Опис је аутоматски генерисан">
            <a:extLst>
              <a:ext uri="{FF2B5EF4-FFF2-40B4-BE49-F238E27FC236}">
                <a16:creationId xmlns:a16="http://schemas.microsoft.com/office/drawing/2014/main" xmlns="" id="{9E34E9DA-3E05-72F0-95D0-17BF54075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07" r="3041" b="-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6" name="Слика 5" descr="Слика на којој се налази унутра, зид, одећа, намештај&#10;&#10;Опис је аутоматски генерисан">
            <a:extLst>
              <a:ext uri="{FF2B5EF4-FFF2-40B4-BE49-F238E27FC236}">
                <a16:creationId xmlns:a16="http://schemas.microsoft.com/office/drawing/2014/main" xmlns="" id="{13E45A06-778D-B864-D2E5-A7D42A7DB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06" r="16453" b="-4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52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F36CA75-CFBF-4844-B719-8FE9EBADA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D4A84B9-E564-4DD0-97F8-DBF1C460C2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A599609-F5C2-4A0B-A992-913F814A6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02382E0-0A09-46AE-B955-B911CAFE7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DE75D4A-0965-4973-BE75-DECCAC9A96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Чувар места за садржај 3" descr="Слика на којој се налази отворен простор, одећа, особа, небо&#10;&#10;Опис је аутоматски генерисан">
            <a:extLst>
              <a:ext uri="{FF2B5EF4-FFF2-40B4-BE49-F238E27FC236}">
                <a16:creationId xmlns:a16="http://schemas.microsoft.com/office/drawing/2014/main" xmlns="" id="{5F5EA074-79F3-0116-BFF9-8FB445635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22762" r="1057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Слика 4" descr="Слика на којој се налази отворен простор, одећа, особа, небо&#10;&#10;Опис је аутоматски генерисан">
            <a:extLst>
              <a:ext uri="{FF2B5EF4-FFF2-40B4-BE49-F238E27FC236}">
                <a16:creationId xmlns:a16="http://schemas.microsoft.com/office/drawing/2014/main" xmlns="" id="{F30FFB0D-9C01-B2A7-1113-D7321B13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12746" r="205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1C773F99-EECA-F8FB-0104-597C76A3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18" y="3719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Arial"/>
                <a:cs typeface="Arial"/>
              </a:rPr>
              <a:t>ЛУКА КОПАР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A444ADD7-B67C-A89D-E24B-755B07537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Oснована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1957.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године</a:t>
            </a:r>
            <a:endParaRPr lang="sr-Latn-RS" dirty="0" err="1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Поседује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12 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терминала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и  3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лучка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базена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54%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транспорта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чини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железнички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саобраћај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35 km </a:t>
            </a:r>
            <a:r>
              <a:rPr lang="en-US" sz="22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пруге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се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налази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унутар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2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луке</a:t>
            </a:r>
            <a:endParaRPr lang="en-US" sz="22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 algn="ctr"/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Преко</a:t>
            </a: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1800 </a:t>
            </a:r>
            <a:r>
              <a:rPr lang="en-US" sz="2200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запослених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6" name="Оквир за текст 5">
            <a:extLst>
              <a:ext uri="{FF2B5EF4-FFF2-40B4-BE49-F238E27FC236}">
                <a16:creationId xmlns:a16="http://schemas.microsoft.com/office/drawing/2014/main" xmlns="" id="{192372ED-F023-0E7C-A596-17BB4E71EE82}"/>
              </a:ext>
            </a:extLst>
          </p:cNvPr>
          <p:cNvSpPr txBox="1"/>
          <p:nvPr/>
        </p:nvSpPr>
        <p:spPr>
          <a:xfrm>
            <a:off x="572845" y="2661800"/>
            <a:ext cx="6894576" cy="34838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6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C36D6DF6-3F46-2009-22A5-E91A7373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993" y="294640"/>
            <a:ext cx="4427253" cy="59466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latin typeface="Arial"/>
                <a:cs typeface="Calibri Light"/>
              </a:rPr>
              <a:t/>
            </a:r>
            <a:br>
              <a:rPr lang="en-US" sz="3600" dirty="0">
                <a:latin typeface="Arial"/>
                <a:cs typeface="Calibri Light"/>
              </a:rPr>
            </a:br>
            <a:r>
              <a:rPr lang="en-US" sz="3600" dirty="0">
                <a:latin typeface="Arial"/>
                <a:cs typeface="Calibri Light"/>
              </a:rPr>
              <a:t>ДОКУМЕНТАЦИЈА</a:t>
            </a:r>
            <a:endParaRPr lang="en-US" sz="3600" kern="1200" dirty="0">
              <a:latin typeface="Arial"/>
              <a:cs typeface="Calibri Light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наслов 2">
            <a:extLst>
              <a:ext uri="{FF2B5EF4-FFF2-40B4-BE49-F238E27FC236}">
                <a16:creationId xmlns:a16="http://schemas.microsoft.com/office/drawing/2014/main" xmlns="" id="{15096169-838A-C178-FF2B-CA3AF6DE6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939" y="798936"/>
            <a:ext cx="6224335" cy="54315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/>
                <a:ea typeface="+mn-lt"/>
                <a:cs typeface="+mn-lt"/>
              </a:rPr>
              <a:t>Пријава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за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конкурс</a:t>
            </a:r>
            <a:r>
              <a:rPr lang="en-US" sz="1600" dirty="0">
                <a:latin typeface="Arial"/>
                <a:ea typeface="+mn-lt"/>
                <a:cs typeface="+mn-lt"/>
              </a:rPr>
              <a:t> КА 131 </a:t>
            </a:r>
            <a:r>
              <a:rPr lang="en-US" sz="1600" dirty="0" err="1">
                <a:latin typeface="Arial"/>
                <a:ea typeface="+mn-lt"/>
                <a:cs typeface="+mn-lt"/>
              </a:rPr>
              <a:t>студентска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мобилност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Ерасмус</a:t>
            </a:r>
            <a:r>
              <a:rPr lang="en-US" sz="1600" dirty="0">
                <a:latin typeface="Arial"/>
                <a:ea typeface="+mn-lt"/>
                <a:cs typeface="+mn-lt"/>
              </a:rPr>
              <a:t>+ </a:t>
            </a:r>
            <a:r>
              <a:rPr lang="en-US" sz="1600" dirty="0" err="1">
                <a:latin typeface="Arial"/>
                <a:ea typeface="+mn-lt"/>
                <a:cs typeface="+mn-lt"/>
              </a:rPr>
              <a:t>програма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endParaRPr lang="en-US" sz="1600">
              <a:latin typeface="Arial"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err="1">
                <a:latin typeface="Arial"/>
                <a:ea typeface="+mn-lt"/>
                <a:cs typeface="+mn-lt"/>
              </a:rPr>
              <a:t>Уз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ову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пријаву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прилажемо</a:t>
            </a:r>
            <a:r>
              <a:rPr lang="en-US" sz="1600" dirty="0">
                <a:latin typeface="Arial"/>
                <a:ea typeface="+mn-lt"/>
                <a:cs typeface="+mn-lt"/>
              </a:rPr>
              <a:t>: </a:t>
            </a:r>
            <a:endParaRPr lang="en-US">
              <a:latin typeface="Arial"/>
              <a:cs typeface="Arial"/>
            </a:endParaRPr>
          </a:p>
          <a:p>
            <a:pPr marL="342900" indent="-342900" algn="l">
              <a:buAutoNum type="arabicPeriod"/>
            </a:pPr>
            <a:r>
              <a:rPr lang="en-US" sz="1600" err="1">
                <a:latin typeface="Arial"/>
                <a:ea typeface="+mn-lt"/>
                <a:cs typeface="+mn-lt"/>
              </a:rPr>
              <a:t>Уверење</a:t>
            </a:r>
            <a:r>
              <a:rPr lang="en-US" sz="1600" dirty="0">
                <a:latin typeface="Arial"/>
                <a:ea typeface="+mn-lt"/>
                <a:cs typeface="+mn-lt"/>
              </a:rPr>
              <a:t> о </a:t>
            </a:r>
            <a:r>
              <a:rPr lang="en-US" sz="1600" err="1">
                <a:latin typeface="Arial"/>
                <a:ea typeface="+mn-lt"/>
                <a:cs typeface="+mn-lt"/>
              </a:rPr>
              <a:t>положеним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испитима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 algn="l">
              <a:buAutoNum type="arabicPeriod"/>
            </a:pPr>
            <a:r>
              <a:rPr lang="en-US" sz="1600" dirty="0" err="1">
                <a:latin typeface="Arial"/>
                <a:ea typeface="+mn-lt"/>
                <a:cs typeface="+mn-lt"/>
              </a:rPr>
              <a:t>Доказ</a:t>
            </a:r>
            <a:r>
              <a:rPr lang="en-US" sz="1600" dirty="0">
                <a:latin typeface="Arial"/>
                <a:ea typeface="+mn-lt"/>
                <a:cs typeface="+mn-lt"/>
              </a:rPr>
              <a:t> о </a:t>
            </a:r>
            <a:r>
              <a:rPr lang="en-US" sz="1600" dirty="0" err="1">
                <a:latin typeface="Arial"/>
                <a:ea typeface="+mn-lt"/>
                <a:cs typeface="+mn-lt"/>
              </a:rPr>
              <a:t>новоу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познавања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енглеског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језика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endParaRPr lang="en-US" dirty="0">
              <a:latin typeface="Arial"/>
              <a:cs typeface="Arial"/>
            </a:endParaRPr>
          </a:p>
          <a:p>
            <a:pPr marL="342900" indent="-342900" algn="l">
              <a:buAutoNum type="arabicPeriod"/>
            </a:pPr>
            <a:r>
              <a:rPr lang="en-US" sz="1600" err="1">
                <a:latin typeface="Arial"/>
                <a:ea typeface="+mn-lt"/>
                <a:cs typeface="+mn-lt"/>
              </a:rPr>
              <a:t>Општу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биографију</a:t>
            </a:r>
            <a:r>
              <a:rPr lang="en-US" sz="1600" dirty="0">
                <a:latin typeface="Arial"/>
                <a:ea typeface="+mn-lt"/>
                <a:cs typeface="+mn-lt"/>
              </a:rPr>
              <a:t>, </a:t>
            </a:r>
            <a:r>
              <a:rPr lang="en-US" sz="1600" err="1">
                <a:latin typeface="Arial"/>
                <a:ea typeface="+mn-lt"/>
                <a:cs typeface="+mn-lt"/>
              </a:rPr>
              <a:t>односно</a:t>
            </a:r>
            <a:r>
              <a:rPr lang="en-US" sz="1600" dirty="0">
                <a:latin typeface="Arial"/>
                <a:ea typeface="+mn-lt"/>
                <a:cs typeface="+mn-lt"/>
              </a:rPr>
              <a:t> CV</a:t>
            </a: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 algn="l">
              <a:buAutoNum type="arabicPeriod"/>
            </a:pPr>
            <a:r>
              <a:rPr lang="en-US" sz="1600" err="1">
                <a:latin typeface="Arial"/>
                <a:ea typeface="+mn-lt"/>
                <a:cs typeface="+mn-lt"/>
              </a:rPr>
              <a:t>Мотивационо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писмо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  <a:p>
            <a:pPr marL="342900" indent="-342900" algn="l">
              <a:buAutoNum type="arabicPeriod"/>
            </a:pPr>
            <a:r>
              <a:rPr lang="en-US" sz="1600" dirty="0" err="1">
                <a:latin typeface="Arial"/>
                <a:ea typeface="+mn-lt"/>
                <a:cs typeface="+mn-lt"/>
              </a:rPr>
              <a:t>Позивно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писмо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за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реализацију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стручне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праксе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од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послодавца</a:t>
            </a:r>
            <a:r>
              <a:rPr lang="en-US" sz="1600" dirty="0">
                <a:latin typeface="Arial"/>
                <a:ea typeface="+mn-lt"/>
                <a:cs typeface="+mn-lt"/>
              </a:rPr>
              <a:t> СЖ-</a:t>
            </a:r>
            <a:r>
              <a:rPr lang="en-US" sz="1600" dirty="0" err="1">
                <a:latin typeface="Arial"/>
                <a:ea typeface="+mn-lt"/>
                <a:cs typeface="+mn-lt"/>
              </a:rPr>
              <a:t>Товарни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промет</a:t>
            </a:r>
            <a:r>
              <a:rPr lang="en-US" sz="1600" dirty="0">
                <a:latin typeface="Arial"/>
                <a:ea typeface="+mn-lt"/>
                <a:cs typeface="+mn-lt"/>
              </a:rPr>
              <a:t>, Д.О.О. </a:t>
            </a:r>
            <a:r>
              <a:rPr lang="en-US" sz="1600" dirty="0" err="1">
                <a:latin typeface="Arial"/>
                <a:ea typeface="+mn-lt"/>
                <a:cs typeface="+mn-lt"/>
              </a:rPr>
              <a:t>Љубљана</a:t>
            </a:r>
            <a:r>
              <a:rPr lang="en-US" sz="1600" dirty="0">
                <a:latin typeface="Arial"/>
                <a:ea typeface="+mn-lt"/>
                <a:cs typeface="+mn-lt"/>
              </a:rPr>
              <a:t>, </a:t>
            </a:r>
            <a:r>
              <a:rPr lang="en-US" sz="1600" dirty="0" err="1">
                <a:latin typeface="Arial"/>
                <a:ea typeface="+mn-lt"/>
                <a:cs typeface="+mn-lt"/>
              </a:rPr>
              <a:t>Република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Словенија</a:t>
            </a:r>
            <a:r>
              <a:rPr lang="en-US" sz="1600" dirty="0">
                <a:latin typeface="Arial"/>
                <a:ea typeface="+mn-lt"/>
                <a:cs typeface="+mn-lt"/>
              </a:rPr>
              <a:t>  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298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28600"/>
            <a:ext cx="3657600" cy="1143000"/>
          </a:xfrm>
        </p:spPr>
        <p:txBody>
          <a:bodyPr/>
          <a:lstStyle/>
          <a:p>
            <a:r>
              <a:rPr lang="sr-Cyrl-RS" dirty="0"/>
              <a:t>ЉУБЉАНА</a:t>
            </a:r>
            <a:endParaRPr lang="en-US" dirty="0"/>
          </a:p>
        </p:txBody>
      </p:sp>
      <p:pic>
        <p:nvPicPr>
          <p:cNvPr id="6" name="Picture 5" descr="300654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22194" y="5752563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latin typeface="Arial Black" pitchFamily="34" charset="0"/>
              </a:rPr>
              <a:t>ЉУБЉАНА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5" name="Слика 4" descr="Слика на којој се налази бојење, цртеж, уметност, боја&#10;&#10;Опис је аутоматски генерисан">
            <a:extLst>
              <a:ext uri="{FF2B5EF4-FFF2-40B4-BE49-F238E27FC236}">
                <a16:creationId xmlns:a16="http://schemas.microsoft.com/office/drawing/2014/main" xmlns="" id="{482E5CC3-9210-369B-3DF2-18922EE14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2734" y="2173301"/>
            <a:ext cx="2086379" cy="2495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лика 7" descr="Слика на којој се налази отворен простор, облак, небо, вода&#10;&#10;Опис је аутоматски генерисан">
            <a:extLst>
              <a:ext uri="{FF2B5EF4-FFF2-40B4-BE49-F238E27FC236}">
                <a16:creationId xmlns:a16="http://schemas.microsoft.com/office/drawing/2014/main" xmlns="" id="{65F5E60C-CD58-F182-CA8A-7DB577FA8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65" y="233966"/>
            <a:ext cx="2781838" cy="2064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лика 8" descr="Слика на којој се налази отворен простор, облак, небо, скулптура&#10;&#10;Опис је аутоматски генерисан">
            <a:extLst>
              <a:ext uri="{FF2B5EF4-FFF2-40B4-BE49-F238E27FC236}">
                <a16:creationId xmlns:a16="http://schemas.microsoft.com/office/drawing/2014/main" xmlns="" id="{EA2C16D2-FA1C-F39A-7794-D70D9B994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3155" y="4653324"/>
            <a:ext cx="2086379" cy="202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2487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3E5EC0B-04FC-40A5-9F7A-D273C4B21624.JPG"/>
          <p:cNvPicPr>
            <a:picLocks noChangeAspect="1"/>
          </p:cNvPicPr>
          <p:nvPr/>
        </p:nvPicPr>
        <p:blipFill>
          <a:blip r:embed="rId2">
            <a:lum bright="20000"/>
          </a:blip>
          <a:srcRect b="27778"/>
          <a:stretch>
            <a:fillRect/>
          </a:stretch>
        </p:blipFill>
        <p:spPr>
          <a:xfrm>
            <a:off x="1" y="0"/>
            <a:ext cx="12192000" cy="5551868"/>
          </a:xfrm>
          <a:prstGeom prst="rect">
            <a:avLst/>
          </a:prstGeom>
        </p:spPr>
      </p:pic>
      <p:pic>
        <p:nvPicPr>
          <p:cNvPr id="6" name="Picture 5" descr="55E9B7CF-1D55-45C1-B30D-D9E67AC8AD1E.JPG"/>
          <p:cNvPicPr>
            <a:picLocks noChangeAspect="1"/>
          </p:cNvPicPr>
          <p:nvPr/>
        </p:nvPicPr>
        <p:blipFill>
          <a:blip r:embed="rId3" cstate="print"/>
          <a:srcRect t="43968"/>
          <a:stretch>
            <a:fillRect/>
          </a:stretch>
        </p:blipFill>
        <p:spPr>
          <a:xfrm>
            <a:off x="6668037" y="10733"/>
            <a:ext cx="2895600" cy="2342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F97D3CD1-0CAC-4F96-8F3D-E791CAA3D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99301" y="2287074"/>
            <a:ext cx="28956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-4002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4874653" y="3016340"/>
            <a:ext cx="4353059" cy="3262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828800" y="5715001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atin typeface="Arial Black" pitchFamily="34" charset="0"/>
              </a:rPr>
              <a:t>БЛЕДСКО ЈЕЗЕР0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074" name="AutoShape 2" descr="BLED – LOKACIJA KOJU VREDI OTKRITI - SEE Business travel &amp; meetings magazin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26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БОХИЊ</a:t>
            </a:r>
            <a:endParaRPr lang="en-US" dirty="0"/>
          </a:p>
        </p:txBody>
      </p:sp>
      <p:pic>
        <p:nvPicPr>
          <p:cNvPr id="4" name="Picture 3" descr="c315e3a9-a524-48e0-83ae-b06b89c6634a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893fdc72-1afe-44b3-a222-d2ba4fb70b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014" y="270456"/>
            <a:ext cx="32004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fb6784d8-1ba5-4ab0-b652-50aaae9b80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211" y="2719589"/>
            <a:ext cx="2114550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9127" y="939086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latin typeface="Arial Black" pitchFamily="34" charset="0"/>
              </a:rPr>
              <a:t>БОХИЊСКО ЈЕЗЕРО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8" name="Picture 7" descr="unnam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865" y="2957848"/>
            <a:ext cx="2876550" cy="383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129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BEAB3A-C811-4D34-8E07-0D6D103B4783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2F69BF5A-1B60-40A1-9DA6-D48C3DD28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5454" y="-128789"/>
            <a:ext cx="4724400" cy="4207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991600" y="408260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latin typeface="Arial Black" pitchFamily="34" charset="0"/>
              </a:rPr>
              <a:t>ПИРАН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7" name="Picture 6" descr="4C90FF6D-A2FC-46EE-9609-ED0C1D247C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6214" y="3363532"/>
            <a:ext cx="2286000" cy="2667000"/>
          </a:xfrm>
          <a:prstGeom prst="rect">
            <a:avLst/>
          </a:prstGeom>
        </p:spPr>
      </p:pic>
      <p:pic>
        <p:nvPicPr>
          <p:cNvPr id="2" name="Слика 1" descr="Слика на којој се налази посуђе за постављање стола, храна, Винска чаша, пиће&#10;&#10;Опис је аутоматски генерисан">
            <a:extLst>
              <a:ext uri="{FF2B5EF4-FFF2-40B4-BE49-F238E27FC236}">
                <a16:creationId xmlns:a16="http://schemas.microsoft.com/office/drawing/2014/main" xmlns="" id="{49F9D97D-8469-1062-7B20-DD1DBA6DE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9712" y="607368"/>
            <a:ext cx="2912771" cy="2206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2207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50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0259" y="891862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latin typeface="Arial Black" pitchFamily="34" charset="0"/>
              </a:rPr>
              <a:t>КОПЕР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2" name="Слика 1" descr="Слика на којој се налази отворен простор, небо, особа, Људско лице&#10;&#10;Опис је аутоматски генерисан">
            <a:extLst>
              <a:ext uri="{FF2B5EF4-FFF2-40B4-BE49-F238E27FC236}">
                <a16:creationId xmlns:a16="http://schemas.microsoft.com/office/drawing/2014/main" xmlns="" id="{5E209AA1-085F-CC53-3A69-0D8B994E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29" y="3614670"/>
            <a:ext cx="2110661" cy="306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Слика 2" descr="Слика на којој се налази отворен простор, небо, сат, зграда&#10;&#10;Опис је аутоматски генерисан">
            <a:extLst>
              <a:ext uri="{FF2B5EF4-FFF2-40B4-BE49-F238E27FC236}">
                <a16:creationId xmlns:a16="http://schemas.microsoft.com/office/drawing/2014/main" xmlns="" id="{5BBA559D-C367-70EC-652A-98EF71887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06" y="262586"/>
            <a:ext cx="2302934" cy="3077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074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3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08591" y="42394"/>
            <a:ext cx="6858000" cy="6773213"/>
          </a:xfrm>
          <a:prstGeom prst="rect">
            <a:avLst/>
          </a:prstGeom>
        </p:spPr>
      </p:pic>
      <p:pic>
        <p:nvPicPr>
          <p:cNvPr id="5" name="Picture 4" descr="IMG-3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24725" y="2530719"/>
            <a:ext cx="3202547" cy="5450984"/>
          </a:xfrm>
          <a:prstGeom prst="rect">
            <a:avLst/>
          </a:prstGeom>
        </p:spPr>
      </p:pic>
      <p:pic>
        <p:nvPicPr>
          <p:cNvPr id="6" name="Picture 5" descr="E80F4C97-9360-4BCB-96F1-66B84F2E39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5450984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4321" y="54198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latin typeface="Arial Black" pitchFamily="34" charset="0"/>
              </a:rPr>
              <a:t>ПОРТОРОЖ</a:t>
            </a:r>
            <a:endParaRPr 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95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508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MG-5107.jpg"/>
          <p:cNvPicPr>
            <a:picLocks noChangeAspect="1"/>
          </p:cNvPicPr>
          <p:nvPr/>
        </p:nvPicPr>
        <p:blipFill>
          <a:blip r:embed="rId3" cstate="print"/>
          <a:srcRect r="22222"/>
          <a:stretch>
            <a:fillRect/>
          </a:stretch>
        </p:blipFill>
        <p:spPr>
          <a:xfrm rot="5400000">
            <a:off x="8838126" y="3640427"/>
            <a:ext cx="3054440" cy="294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8020" y="5554014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latin typeface="Arial Black" pitchFamily="34" charset="0"/>
              </a:rPr>
              <a:t>ПТУЈ</a:t>
            </a:r>
          </a:p>
          <a:p>
            <a:pPr algn="ctr">
              <a:buFont typeface="Arial" pitchFamily="34" charset="0"/>
              <a:buChar char="•"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 НАЈСТАРИЈИ СЛОВЕНСКИ ГРАД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Слика 1" descr="Слика на којој се налази одећа, обућа, отворен простор, врата&#10;&#10;Опис је аутоматски генерисан">
            <a:extLst>
              <a:ext uri="{FF2B5EF4-FFF2-40B4-BE49-F238E27FC236}">
                <a16:creationId xmlns:a16="http://schemas.microsoft.com/office/drawing/2014/main" xmlns="" id="{98582ED5-F3CC-2F5A-0DEC-DAF35DF61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893" y="-34344"/>
            <a:ext cx="2721200" cy="362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7022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5015.jpg"/>
          <p:cNvPicPr>
            <a:picLocks noChangeAspect="1"/>
          </p:cNvPicPr>
          <p:nvPr/>
        </p:nvPicPr>
        <p:blipFill>
          <a:blip r:embed="rId2" cstate="print"/>
          <a:srcRect t="8889" r="30741" b="28889"/>
          <a:stretch>
            <a:fillRect/>
          </a:stretch>
        </p:blipFill>
        <p:spPr>
          <a:xfrm>
            <a:off x="2303172" y="370269"/>
            <a:ext cx="2351468" cy="2808639"/>
          </a:xfrm>
          <a:prstGeom prst="rect">
            <a:avLst/>
          </a:prstGeom>
        </p:spPr>
      </p:pic>
      <p:pic>
        <p:nvPicPr>
          <p:cNvPr id="6" name="Picture 5" descr="IMG-4653.jpg"/>
          <p:cNvPicPr>
            <a:picLocks noChangeAspect="1"/>
          </p:cNvPicPr>
          <p:nvPr/>
        </p:nvPicPr>
        <p:blipFill>
          <a:blip r:embed="rId3" cstate="print"/>
          <a:srcRect r="30555"/>
          <a:stretch>
            <a:fillRect/>
          </a:stretch>
        </p:blipFill>
        <p:spPr>
          <a:xfrm rot="5400000">
            <a:off x="5867400" y="1371600"/>
            <a:ext cx="4495800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9400" y="914401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latin typeface="Arial Black" pitchFamily="34" charset="0"/>
                <a:cs typeface="Arial" pitchFamily="34" charset="0"/>
              </a:rPr>
              <a:t>КАМНИК</a:t>
            </a:r>
            <a:endParaRPr lang="en-US" sz="24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Arial Black" pitchFamily="34" charset="0"/>
              </a:rPr>
              <a:t>МАРИБОР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0403" y="338714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Arial Black" pitchFamily="34" charset="0"/>
              </a:rPr>
              <a:t>РОГАШКА СЛАТИНА</a:t>
            </a:r>
            <a:endParaRPr lang="en-US" sz="2400" dirty="0">
              <a:latin typeface="Arial Black" pitchFamily="34" charset="0"/>
            </a:endParaRPr>
          </a:p>
        </p:txBody>
      </p:sp>
      <p:pic>
        <p:nvPicPr>
          <p:cNvPr id="2" name="Слика 1" descr="Слика на којој се налази зграда, обућа, одећа, отворен простор&#10;&#10;Опис је аутоматски генерисан">
            <a:extLst>
              <a:ext uri="{FF2B5EF4-FFF2-40B4-BE49-F238E27FC236}">
                <a16:creationId xmlns:a16="http://schemas.microsoft.com/office/drawing/2014/main" xmlns="" id="{03565041-5928-2629-BE83-96144D397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148" y="3893713"/>
            <a:ext cx="2345564" cy="27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347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 rot="5400000">
            <a:off x="2656268" y="-2656267"/>
            <a:ext cx="6868732" cy="12181267"/>
          </a:xfrm>
          <a:prstGeom prst="rect">
            <a:avLst/>
          </a:prstGeom>
        </p:spPr>
      </p:pic>
      <p:pic>
        <p:nvPicPr>
          <p:cNvPr id="5" name="Picture 4" descr="IMG-3538.jpg"/>
          <p:cNvPicPr>
            <a:picLocks noChangeAspect="1"/>
          </p:cNvPicPr>
          <p:nvPr/>
        </p:nvPicPr>
        <p:blipFill>
          <a:blip r:embed="rId3" cstate="print"/>
          <a:srcRect l="34146" r="10569" b="-6504"/>
          <a:stretch>
            <a:fillRect/>
          </a:stretch>
        </p:blipFill>
        <p:spPr>
          <a:xfrm rot="5400000">
            <a:off x="1245662" y="-380628"/>
            <a:ext cx="3429001" cy="495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-34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293" y="4072944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G-3050.jpg"/>
          <p:cNvPicPr>
            <a:picLocks noChangeAspect="1"/>
          </p:cNvPicPr>
          <p:nvPr/>
        </p:nvPicPr>
        <p:blipFill>
          <a:blip r:embed="rId5" cstate="print"/>
          <a:srcRect l="27841" t="34091" r="19318" b="25000"/>
          <a:stretch>
            <a:fillRect/>
          </a:stretch>
        </p:blipFill>
        <p:spPr>
          <a:xfrm rot="5400000">
            <a:off x="3665649" y="4513508"/>
            <a:ext cx="2209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864439" y="843567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>
                <a:latin typeface="Arial Black" pitchFamily="34" charset="0"/>
              </a:rPr>
              <a:t>ЖЕЛЕЗНИЧКИ МУЗЕЈ</a:t>
            </a:r>
            <a:endParaRPr lang="en-US" sz="28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63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Trst - veliko več kot nakupovanje | City Magazin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Trst – ITALIJ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img_0655-1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8C144683-4B4D-4A5F-B811-D51FA04ADD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4696" y="153473"/>
            <a:ext cx="3048000" cy="360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984901" y="5791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latin typeface="Arial Black" pitchFamily="34" charset="0"/>
              </a:rPr>
              <a:t>ТРСТ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11" name="Picture 10" descr="IMG-53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3034" y="304800"/>
            <a:ext cx="4343400" cy="325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62A0CE4F-27ED-475B-AE08-B0F6815C39E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0620" y="4058992"/>
            <a:ext cx="2667000" cy="2708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IMG-53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8600" y="2209800"/>
            <a:ext cx="43688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75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6F42DB88-242B-A6D8-7A37-906939DA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r-Latn-ME" sz="5400" cap="all" dirty="0">
                <a:latin typeface="Gill Sans MT"/>
              </a:rPr>
              <a:t> </a:t>
            </a:r>
            <a:r>
              <a:rPr lang="sr-Latn-ME" sz="5400" cap="all" dirty="0">
                <a:latin typeface="Arial"/>
                <a:cs typeface="Arial"/>
              </a:rPr>
              <a:t>ДОКУМЕНТАЦИЈА</a:t>
            </a:r>
            <a:endParaRPr lang="sr-Latn-RS" sz="5400">
              <a:latin typeface="Arial"/>
              <a:cs typeface="Arial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Чувар места за садржај 2">
            <a:extLst>
              <a:ext uri="{FF2B5EF4-FFF2-40B4-BE49-F238E27FC236}">
                <a16:creationId xmlns:a16="http://schemas.microsoft.com/office/drawing/2014/main" xmlns="" id="{D2ACD411-CF39-5A27-B09D-D47FE255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70" y="2197694"/>
            <a:ext cx="10515600" cy="42519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sr-Latn-ME" sz="1600" dirty="0">
              <a:latin typeface="Arial"/>
              <a:cs typeface="Calibri"/>
            </a:endParaRPr>
          </a:p>
          <a:p>
            <a:r>
              <a:rPr lang="sr-Latn-ME" sz="1600" dirty="0" err="1">
                <a:latin typeface="Arial"/>
                <a:ea typeface="+mn-lt"/>
                <a:cs typeface="+mn-lt"/>
              </a:rPr>
              <a:t>Документ</a:t>
            </a:r>
            <a:r>
              <a:rPr lang="sr-Latn-ME" sz="1600" dirty="0">
                <a:latin typeface="Arial"/>
                <a:ea typeface="+mn-lt"/>
                <a:cs typeface="+mn-lt"/>
              </a:rPr>
              <a:t> II.6-Learning 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Agreement</a:t>
            </a:r>
            <a:endParaRPr lang="sr-Latn-ME" sz="1600" dirty="0" err="1">
              <a:latin typeface="Arial"/>
              <a:cs typeface="Arial"/>
            </a:endParaRPr>
          </a:p>
          <a:p>
            <a:r>
              <a:rPr lang="sr-Latn-ME" sz="1600" dirty="0" err="1">
                <a:latin typeface="Arial"/>
                <a:ea typeface="+mn-lt"/>
                <a:cs typeface="+mn-lt"/>
              </a:rPr>
              <a:t>Документ</a:t>
            </a:r>
            <a:r>
              <a:rPr lang="sr-Latn-ME" sz="1600" dirty="0">
                <a:latin typeface="Arial"/>
                <a:ea typeface="+mn-lt"/>
                <a:cs typeface="+mn-lt"/>
              </a:rPr>
              <a:t> II.8-Уговор о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додели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наменских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бесповратних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средстава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за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Ерасмус</a:t>
            </a:r>
            <a:r>
              <a:rPr lang="sr-Latn-ME" sz="1600" dirty="0">
                <a:latin typeface="Arial"/>
                <a:ea typeface="+mn-lt"/>
                <a:cs typeface="+mn-lt"/>
              </a:rPr>
              <a:t> +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мобилност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учесника</a:t>
            </a: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endParaRPr lang="sr-Latn-ME" sz="1600">
              <a:latin typeface="Arial"/>
              <a:cs typeface="Arial"/>
            </a:endParaRPr>
          </a:p>
          <a:p>
            <a:r>
              <a:rPr lang="sr-Latn-ME" sz="1600" dirty="0" err="1">
                <a:latin typeface="Arial"/>
                <a:ea typeface="+mn-lt"/>
                <a:cs typeface="+mn-lt"/>
              </a:rPr>
              <a:t>Потребна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документа</a:t>
            </a:r>
            <a:r>
              <a:rPr lang="sr-Latn-ME" sz="1600" dirty="0">
                <a:latin typeface="Arial"/>
                <a:ea typeface="+mn-lt"/>
                <a:cs typeface="+mn-lt"/>
              </a:rPr>
              <a:t>: </a:t>
            </a:r>
            <a:endParaRPr lang="sr-Latn-ME" sz="1600" dirty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sr-Latn-ME" sz="1600" err="1">
                <a:latin typeface="Arial"/>
                <a:ea typeface="+mn-lt"/>
                <a:cs typeface="+mn-lt"/>
              </a:rPr>
              <a:t>Очитана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лична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карта</a:t>
            </a: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endParaRPr lang="sr-Latn-ME" sz="1600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r>
              <a:rPr lang="sr-Latn-ME" sz="1600" dirty="0" err="1">
                <a:latin typeface="Arial"/>
                <a:ea typeface="+mn-lt"/>
                <a:cs typeface="Arial"/>
              </a:rPr>
              <a:t>Learning</a:t>
            </a:r>
            <a:r>
              <a:rPr lang="sr-Latn-ME" sz="1600" dirty="0">
                <a:latin typeface="Arial"/>
                <a:ea typeface="+mn-lt"/>
                <a:cs typeface="Arial"/>
              </a:rPr>
              <a:t> </a:t>
            </a:r>
            <a:r>
              <a:rPr lang="sr-Latn-ME" sz="1600" dirty="0" err="1">
                <a:latin typeface="Arial"/>
                <a:ea typeface="+mn-lt"/>
                <a:cs typeface="Arial"/>
              </a:rPr>
              <a:t>Agreement</a:t>
            </a:r>
            <a:r>
              <a:rPr lang="sr-Latn-ME" sz="1600" dirty="0">
                <a:latin typeface="Arial"/>
                <a:ea typeface="+mn-lt"/>
                <a:cs typeface="Arial"/>
              </a:rPr>
              <a:t> </a:t>
            </a:r>
            <a:r>
              <a:rPr lang="sr-Latn-ME" sz="1600" dirty="0" err="1">
                <a:latin typeface="Arial"/>
                <a:ea typeface="+mn-lt"/>
                <a:cs typeface="Calibri"/>
              </a:rPr>
              <a:t>потписани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од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стране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студента</a:t>
            </a:r>
            <a:r>
              <a:rPr lang="sr-Latn-ME" sz="1600" dirty="0">
                <a:latin typeface="Arial"/>
                <a:ea typeface="+mn-lt"/>
                <a:cs typeface="+mn-lt"/>
              </a:rPr>
              <a:t>,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одговорног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лица</a:t>
            </a:r>
            <a:r>
              <a:rPr lang="sr-Latn-ME" sz="1600" dirty="0">
                <a:latin typeface="Arial"/>
                <a:ea typeface="+mn-lt"/>
                <a:cs typeface="+mn-lt"/>
              </a:rPr>
              <a:t> АТУСС и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компаније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домаћина</a:t>
            </a: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endParaRPr lang="sr-Latn-ME" sz="1600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sr-Latn-ME" sz="1600" err="1">
                <a:latin typeface="Arial"/>
                <a:ea typeface="+mn-lt"/>
                <a:cs typeface="+mn-lt"/>
              </a:rPr>
              <a:t>Потписана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изјава</a:t>
            </a:r>
            <a:r>
              <a:rPr lang="sr-Latn-ME" sz="1600" dirty="0">
                <a:latin typeface="Arial"/>
                <a:ea typeface="+mn-lt"/>
                <a:cs typeface="+mn-lt"/>
              </a:rPr>
              <a:t> о </a:t>
            </a:r>
            <a:r>
              <a:rPr lang="sr-Latn-ME" sz="1600" err="1">
                <a:latin typeface="Arial"/>
                <a:ea typeface="+mn-lt"/>
                <a:cs typeface="+mn-lt"/>
              </a:rPr>
              <a:t>академској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честитости</a:t>
            </a: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endParaRPr lang="sr-Latn-ME" sz="1600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sr-Latn-ME" sz="1600" err="1">
                <a:latin typeface="Arial"/>
                <a:ea typeface="+mn-lt"/>
                <a:cs typeface="+mn-lt"/>
              </a:rPr>
              <a:t>Инструкције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банке</a:t>
            </a:r>
            <a:r>
              <a:rPr lang="sr-Latn-ME" sz="1600" dirty="0">
                <a:latin typeface="Arial"/>
                <a:ea typeface="+mn-lt"/>
                <a:cs typeface="+mn-lt"/>
              </a:rPr>
              <a:t> о </a:t>
            </a:r>
            <a:r>
              <a:rPr lang="sr-Latn-ME" sz="1600" err="1">
                <a:latin typeface="Arial"/>
                <a:ea typeface="+mn-lt"/>
                <a:cs typeface="+mn-lt"/>
              </a:rPr>
              <a:t>плаћању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средстава</a:t>
            </a: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endParaRPr lang="sr-Latn-ME" sz="1600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sr-Latn-ME" sz="1600" err="1">
                <a:latin typeface="Arial"/>
                <a:ea typeface="+mn-lt"/>
                <a:cs typeface="+mn-lt"/>
              </a:rPr>
              <a:t>Полиса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осигурања</a:t>
            </a: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endParaRPr lang="sr-Latn-ME" sz="1600" dirty="0">
              <a:latin typeface="Arial"/>
              <a:ea typeface="Calibri" panose="020F0502020204030204"/>
              <a:cs typeface="Calibri" panose="020F0502020204030204"/>
            </a:endParaRPr>
          </a:p>
          <a:p>
            <a:r>
              <a:rPr lang="sr-Latn-ME" sz="1600" err="1">
                <a:latin typeface="Arial"/>
                <a:ea typeface="+mn-lt"/>
                <a:cs typeface="+mn-lt"/>
              </a:rPr>
              <a:t>За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студенте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који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конкуришу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за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додатна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стимулативна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средства</a:t>
            </a:r>
            <a:r>
              <a:rPr lang="sr-Latn-ME" sz="1600" dirty="0">
                <a:latin typeface="Arial"/>
                <a:ea typeface="+mn-lt"/>
                <a:cs typeface="+mn-lt"/>
              </a:rPr>
              <a:t>: </a:t>
            </a:r>
            <a:endParaRPr lang="sr-Latn-ME" sz="1600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sr-Latn-ME" sz="1600" err="1">
                <a:latin typeface="Arial"/>
                <a:ea typeface="+mn-lt"/>
                <a:cs typeface="+mn-lt"/>
              </a:rPr>
              <a:t>Уверење</a:t>
            </a:r>
            <a:r>
              <a:rPr lang="sr-Latn-ME" sz="1600" dirty="0">
                <a:latin typeface="Arial"/>
                <a:ea typeface="+mn-lt"/>
                <a:cs typeface="+mn-lt"/>
              </a:rPr>
              <a:t> о </a:t>
            </a:r>
            <a:r>
              <a:rPr lang="sr-Latn-ME" sz="1600" err="1">
                <a:latin typeface="Arial"/>
                <a:ea typeface="+mn-lt"/>
                <a:cs typeface="+mn-lt"/>
              </a:rPr>
              <a:t>просечном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месечном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приходу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по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члану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err="1">
                <a:latin typeface="Arial"/>
                <a:ea typeface="+mn-lt"/>
                <a:cs typeface="+mn-lt"/>
              </a:rPr>
              <a:t>породице</a:t>
            </a:r>
            <a:r>
              <a:rPr lang="sr-Latn-ME" sz="1600" dirty="0">
                <a:latin typeface="Arial"/>
                <a:ea typeface="+mn-lt"/>
                <a:cs typeface="+mn-lt"/>
              </a:rPr>
              <a:t> </a:t>
            </a:r>
            <a:endParaRPr lang="sr-Cyrl-RS" sz="1600" dirty="0">
              <a:latin typeface="Arial"/>
              <a:ea typeface="+mn-lt"/>
              <a:cs typeface="Arial"/>
            </a:endParaRPr>
          </a:p>
          <a:p>
            <a:pPr marL="342900" indent="-342900">
              <a:buAutoNum type="arabicPeriod"/>
            </a:pPr>
            <a:r>
              <a:rPr lang="sr-Latn-ME" sz="1600" dirty="0" err="1">
                <a:latin typeface="Arial"/>
                <a:ea typeface="+mn-lt"/>
                <a:cs typeface="+mn-lt"/>
              </a:rPr>
              <a:t>Потписана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изјава</a:t>
            </a:r>
            <a:r>
              <a:rPr lang="sr-Latn-ME" sz="1600" dirty="0">
                <a:latin typeface="Arial"/>
                <a:ea typeface="+mn-lt"/>
                <a:cs typeface="+mn-lt"/>
              </a:rPr>
              <a:t> о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припадности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циљним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групама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за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инклузију</a:t>
            </a:r>
            <a:r>
              <a:rPr lang="sr-Latn-ME" sz="1600" dirty="0">
                <a:latin typeface="Arial"/>
                <a:ea typeface="+mn-lt"/>
                <a:cs typeface="+mn-lt"/>
              </a:rPr>
              <a:t> </a:t>
            </a:r>
            <a:r>
              <a:rPr lang="sr-Latn-ME" sz="1600" dirty="0" err="1">
                <a:latin typeface="Arial"/>
                <a:ea typeface="+mn-lt"/>
                <a:cs typeface="+mn-lt"/>
              </a:rPr>
              <a:t>Ерасмус</a:t>
            </a:r>
            <a:r>
              <a:rPr lang="sr-Latn-ME" sz="1600" dirty="0">
                <a:latin typeface="Arial"/>
                <a:ea typeface="+mn-lt"/>
                <a:cs typeface="+mn-lt"/>
              </a:rPr>
              <a:t> КА 131 </a:t>
            </a:r>
            <a:endParaRPr lang="sr-Cyrl-RS"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618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xmlns="" id="{ADA216DF-C268-4A25-A2DC-51E15F550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DA7B9B52-315E-160C-EBFE-AF472831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Arial"/>
                <a:cs typeface="Arial"/>
              </a:rPr>
              <a:t>ХВАЛА НА ПАЖЊИ!</a:t>
            </a:r>
          </a:p>
        </p:txBody>
      </p:sp>
      <p:pic>
        <p:nvPicPr>
          <p:cNvPr id="6" name="Слика 5" descr="Слика на којој се налази Људско лице, особа, одећа, осмех&#10;&#10;Опис је аутоматски генерисан">
            <a:extLst>
              <a:ext uri="{FF2B5EF4-FFF2-40B4-BE49-F238E27FC236}">
                <a16:creationId xmlns:a16="http://schemas.microsoft.com/office/drawing/2014/main" xmlns="" id="{B7DC575E-DBB0-E1F5-7A61-59160046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798957"/>
            <a:ext cx="3758184" cy="2818638"/>
          </a:xfrm>
          <a:prstGeom prst="rect">
            <a:avLst/>
          </a:prstGeom>
        </p:spPr>
      </p:pic>
      <p:pic>
        <p:nvPicPr>
          <p:cNvPr id="4" name="Слика 3" descr="Слика на којој се налази одећа, зид, особа, унутра&#10;&#10;Опис је аутоматски генерисан">
            <a:extLst>
              <a:ext uri="{FF2B5EF4-FFF2-40B4-BE49-F238E27FC236}">
                <a16:creationId xmlns:a16="http://schemas.microsoft.com/office/drawing/2014/main" xmlns="" id="{7502F3CF-678C-0A74-4A70-1A25D02D2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8" y="798957"/>
            <a:ext cx="3758184" cy="2818638"/>
          </a:xfrm>
          <a:prstGeom prst="rect">
            <a:avLst/>
          </a:prstGeom>
        </p:spPr>
      </p:pic>
      <p:pic>
        <p:nvPicPr>
          <p:cNvPr id="15" name="Слика 14" descr="Слика на којој се налази отворен простор, особа, одећа, Копнено возило&#10;&#10;Опис је аутоматски генерисан">
            <a:extLst>
              <a:ext uri="{FF2B5EF4-FFF2-40B4-BE49-F238E27FC236}">
                <a16:creationId xmlns:a16="http://schemas.microsoft.com/office/drawing/2014/main" xmlns="" id="{4EA46B59-7CA1-08E2-56C8-A7688181E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6" r="2" b="5860"/>
          <a:stretch/>
        </p:blipFill>
        <p:spPr>
          <a:xfrm>
            <a:off x="8147304" y="964047"/>
            <a:ext cx="3758184" cy="2488457"/>
          </a:xfrm>
          <a:prstGeom prst="rect">
            <a:avLst/>
          </a:prstGeom>
        </p:spPr>
      </p:pic>
      <p:sp>
        <p:nvSpPr>
          <p:cNvPr id="93" name="sketch line">
            <a:extLst>
              <a:ext uri="{FF2B5EF4-FFF2-40B4-BE49-F238E27FC236}">
                <a16:creationId xmlns:a16="http://schemas.microsoft.com/office/drawing/2014/main" xmlns="" id="{DE127D07-37F2-4FE3-9F47-F0CD6740D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6F42DB88-242B-A6D8-7A37-906939DA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r-Latn-ME" sz="5400" cap="all" dirty="0">
                <a:latin typeface="Gill Sans MT"/>
                <a:cs typeface="Arial"/>
              </a:rPr>
              <a:t/>
            </a:r>
            <a:br>
              <a:rPr lang="sr-Latn-ME" sz="5400" cap="all" dirty="0">
                <a:latin typeface="Gill Sans MT"/>
                <a:cs typeface="Arial"/>
              </a:rPr>
            </a:br>
            <a:r>
              <a:rPr lang="sr-Latn-ME" sz="5400" cap="all" dirty="0">
                <a:latin typeface="Arial"/>
                <a:cs typeface="Arial"/>
              </a:rPr>
              <a:t>ДОКУМЕНТАЦИЈА</a:t>
            </a:r>
            <a:endParaRPr lang="sr-Latn-ME" sz="5400">
              <a:latin typeface="Arial"/>
              <a:cs typeface="Arial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Чувар места за садржај 2">
            <a:extLst>
              <a:ext uri="{FF2B5EF4-FFF2-40B4-BE49-F238E27FC236}">
                <a16:creationId xmlns:a16="http://schemas.microsoft.com/office/drawing/2014/main" xmlns="" id="{D2ACD411-CF39-5A27-B09D-D47FE255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7215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r-Latn-ME" sz="2200" dirty="0">
              <a:latin typeface="Calibri"/>
              <a:cs typeface="Calibri"/>
            </a:endParaRPr>
          </a:p>
          <a:p>
            <a:r>
              <a:rPr lang="sr-Latn-ME" sz="2200" err="1">
                <a:ea typeface="+mn-lt"/>
                <a:cs typeface="+mn-lt"/>
              </a:rPr>
              <a:t>L</a:t>
            </a:r>
            <a:r>
              <a:rPr lang="sr-Latn-ME" sz="2200" err="1">
                <a:latin typeface="Arial"/>
                <a:ea typeface="+mn-lt"/>
                <a:cs typeface="+mn-lt"/>
              </a:rPr>
              <a:t>earning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Agreement</a:t>
            </a:r>
            <a:r>
              <a:rPr lang="sr-Latn-ME" sz="2200" dirty="0">
                <a:latin typeface="Arial"/>
                <a:ea typeface="+mn-lt"/>
                <a:cs typeface="+mn-lt"/>
              </a:rPr>
              <a:t> у Word </a:t>
            </a:r>
            <a:r>
              <a:rPr lang="sr-Latn-ME" sz="2200" err="1">
                <a:latin typeface="Arial"/>
                <a:ea typeface="+mn-lt"/>
                <a:cs typeface="+mn-lt"/>
              </a:rPr>
              <a:t>верзији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комплетиран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предаје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се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компанији</a:t>
            </a:r>
            <a:r>
              <a:rPr lang="sr-Latn-ME" sz="2200" dirty="0">
                <a:latin typeface="Arial"/>
                <a:ea typeface="+mn-lt"/>
                <a:cs typeface="+mn-lt"/>
              </a:rPr>
              <a:t> </a:t>
            </a:r>
            <a:endParaRPr lang="sr-Latn-ME" sz="2200">
              <a:latin typeface="Arial"/>
              <a:cs typeface="Arial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sr-Latn-ME" sz="2200" dirty="0">
                <a:latin typeface="Arial"/>
                <a:ea typeface="+mn-lt"/>
                <a:cs typeface="+mn-lt"/>
              </a:rPr>
              <a:t>1.део- </a:t>
            </a:r>
            <a:r>
              <a:rPr lang="sr-Latn-ME" sz="2200" err="1">
                <a:latin typeface="Arial"/>
                <a:ea typeface="+mn-lt"/>
                <a:cs typeface="+mn-lt"/>
              </a:rPr>
              <a:t>Пре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мобилности</a:t>
            </a:r>
            <a:r>
              <a:rPr lang="sr-Latn-ME" sz="2200" dirty="0">
                <a:latin typeface="Arial"/>
                <a:ea typeface="+mn-lt"/>
                <a:cs typeface="+mn-lt"/>
              </a:rPr>
              <a:t>; </a:t>
            </a:r>
            <a:r>
              <a:rPr lang="sr-Latn-ME" sz="2200" err="1">
                <a:latin typeface="Arial"/>
                <a:ea typeface="+mn-lt"/>
                <a:cs typeface="+mn-lt"/>
              </a:rPr>
              <a:t>овај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део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је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потписан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од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све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три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стране</a:t>
            </a:r>
            <a:r>
              <a:rPr lang="sr-Latn-ME" sz="2200" dirty="0">
                <a:latin typeface="Arial"/>
                <a:ea typeface="+mn-lt"/>
                <a:cs typeface="+mn-lt"/>
              </a:rPr>
              <a:t> </a:t>
            </a:r>
            <a:endParaRPr lang="sr-Latn-ME" sz="2200">
              <a:latin typeface="Arial"/>
              <a:ea typeface="Calibri" panose="020F0502020204030204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sr-Latn-ME" sz="2200" dirty="0">
                <a:latin typeface="Arial"/>
                <a:ea typeface="+mn-lt"/>
                <a:cs typeface="+mn-lt"/>
              </a:rPr>
              <a:t>2. </a:t>
            </a:r>
            <a:r>
              <a:rPr lang="sr-Latn-ME" sz="2200" err="1">
                <a:latin typeface="Arial"/>
                <a:ea typeface="+mn-lt"/>
                <a:cs typeface="+mn-lt"/>
              </a:rPr>
              <a:t>део</a:t>
            </a:r>
            <a:r>
              <a:rPr lang="sr-Latn-ME" sz="2200" dirty="0">
                <a:latin typeface="Arial"/>
                <a:ea typeface="+mn-lt"/>
                <a:cs typeface="+mn-lt"/>
              </a:rPr>
              <a:t>- У </a:t>
            </a:r>
            <a:r>
              <a:rPr lang="sr-Latn-ME" sz="2200" err="1">
                <a:latin typeface="Arial"/>
                <a:ea typeface="+mn-lt"/>
                <a:cs typeface="+mn-lt"/>
              </a:rPr>
              <a:t>току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мобилности</a:t>
            </a:r>
            <a:r>
              <a:rPr lang="sr-Latn-ME" sz="2200" dirty="0">
                <a:latin typeface="Arial"/>
                <a:ea typeface="+mn-lt"/>
                <a:cs typeface="+mn-lt"/>
              </a:rPr>
              <a:t>; </a:t>
            </a:r>
            <a:r>
              <a:rPr lang="sr-Latn-ME" sz="2200" err="1">
                <a:latin typeface="Arial"/>
                <a:ea typeface="+mn-lt"/>
                <a:cs typeface="+mn-lt"/>
              </a:rPr>
              <a:t>овај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део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се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попуњава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само</a:t>
            </a:r>
            <a:r>
              <a:rPr lang="sr-Latn-ME" sz="2200" dirty="0">
                <a:latin typeface="Arial"/>
                <a:ea typeface="+mn-lt"/>
                <a:cs typeface="+mn-lt"/>
              </a:rPr>
              <a:t> у </a:t>
            </a:r>
            <a:r>
              <a:rPr lang="sr-Latn-ME" sz="2200" err="1">
                <a:latin typeface="Arial"/>
                <a:ea typeface="+mn-lt"/>
                <a:cs typeface="+mn-lt"/>
              </a:rPr>
              <a:t>колико</a:t>
            </a:r>
            <a:r>
              <a:rPr lang="sr-Latn-ME" sz="2200" dirty="0">
                <a:latin typeface="Arial"/>
                <a:ea typeface="+mn-lt"/>
                <a:cs typeface="+mn-lt"/>
              </a:rPr>
              <a:t> у </a:t>
            </a:r>
            <a:r>
              <a:rPr lang="sr-Latn-ME" sz="2200" err="1">
                <a:latin typeface="Arial"/>
                <a:ea typeface="+mn-lt"/>
                <a:cs typeface="+mn-lt"/>
              </a:rPr>
              <a:t>току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мобилности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дође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до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промене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програма</a:t>
            </a:r>
            <a:r>
              <a:rPr lang="sr-Latn-ME" sz="2200" dirty="0">
                <a:latin typeface="Arial"/>
                <a:ea typeface="+mn-lt"/>
                <a:cs typeface="+mn-lt"/>
              </a:rPr>
              <a:t> и </a:t>
            </a:r>
            <a:r>
              <a:rPr lang="sr-Latn-ME" sz="2200" err="1">
                <a:latin typeface="Arial"/>
                <a:ea typeface="+mn-lt"/>
                <a:cs typeface="+mn-lt"/>
              </a:rPr>
              <a:t>плана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мобилности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који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је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дефинисан</a:t>
            </a:r>
            <a:r>
              <a:rPr lang="sr-Latn-ME" sz="2200" dirty="0">
                <a:latin typeface="Arial"/>
                <a:ea typeface="+mn-lt"/>
                <a:cs typeface="+mn-lt"/>
              </a:rPr>
              <a:t> у 1. </a:t>
            </a:r>
            <a:r>
              <a:rPr lang="sr-Latn-ME" sz="2200" err="1">
                <a:latin typeface="Arial"/>
                <a:ea typeface="+mn-lt"/>
                <a:cs typeface="+mn-lt"/>
              </a:rPr>
              <a:t>делу</a:t>
            </a:r>
            <a:r>
              <a:rPr lang="sr-Latn-ME" sz="2200" dirty="0">
                <a:latin typeface="Arial"/>
                <a:ea typeface="+mn-lt"/>
                <a:cs typeface="+mn-lt"/>
              </a:rPr>
              <a:t> </a:t>
            </a:r>
            <a:endParaRPr lang="sr-Latn-ME" sz="2200">
              <a:latin typeface="Arial"/>
              <a:ea typeface="Calibri" panose="020F0502020204030204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sr-Latn-ME" sz="2200" dirty="0">
                <a:latin typeface="Arial"/>
                <a:ea typeface="+mn-lt"/>
                <a:cs typeface="+mn-lt"/>
              </a:rPr>
              <a:t>3. </a:t>
            </a:r>
            <a:r>
              <a:rPr lang="sr-Latn-ME" sz="2200" err="1">
                <a:latin typeface="Arial"/>
                <a:ea typeface="+mn-lt"/>
                <a:cs typeface="+mn-lt"/>
              </a:rPr>
              <a:t>део</a:t>
            </a:r>
            <a:r>
              <a:rPr lang="sr-Latn-ME" sz="2200" dirty="0">
                <a:latin typeface="Arial"/>
                <a:ea typeface="+mn-lt"/>
                <a:cs typeface="+mn-lt"/>
              </a:rPr>
              <a:t>- </a:t>
            </a:r>
            <a:r>
              <a:rPr lang="sr-Latn-ME" sz="2200" err="1">
                <a:latin typeface="Arial"/>
                <a:ea typeface="+mn-lt"/>
                <a:cs typeface="+mn-lt"/>
              </a:rPr>
              <a:t>Након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мобилности</a:t>
            </a:r>
            <a:r>
              <a:rPr lang="sr-Latn-ME" sz="2200" dirty="0">
                <a:latin typeface="Arial"/>
                <a:ea typeface="+mn-lt"/>
                <a:cs typeface="+mn-lt"/>
              </a:rPr>
              <a:t>; </a:t>
            </a:r>
            <a:r>
              <a:rPr lang="sr-Latn-ME" sz="2200" err="1">
                <a:latin typeface="Arial"/>
                <a:ea typeface="+mn-lt"/>
                <a:cs typeface="+mn-lt"/>
              </a:rPr>
              <a:t>овај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део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компанија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попуњава</a:t>
            </a:r>
            <a:r>
              <a:rPr lang="sr-Latn-ME" sz="2200" dirty="0">
                <a:latin typeface="Arial"/>
                <a:ea typeface="+mn-lt"/>
                <a:cs typeface="+mn-lt"/>
              </a:rPr>
              <a:t>, </a:t>
            </a:r>
            <a:r>
              <a:rPr lang="sr-Latn-ME" sz="2200" err="1">
                <a:latin typeface="Arial"/>
                <a:ea typeface="+mn-lt"/>
                <a:cs typeface="+mn-lt"/>
              </a:rPr>
              <a:t>потписује</a:t>
            </a:r>
            <a:r>
              <a:rPr lang="sr-Latn-ME" sz="2200" dirty="0">
                <a:latin typeface="Arial"/>
                <a:ea typeface="+mn-lt"/>
                <a:cs typeface="+mn-lt"/>
              </a:rPr>
              <a:t> и </a:t>
            </a:r>
            <a:r>
              <a:rPr lang="sr-Latn-ME" sz="2200" err="1">
                <a:latin typeface="Arial"/>
                <a:ea typeface="+mn-lt"/>
                <a:cs typeface="+mn-lt"/>
              </a:rPr>
              <a:t>оверава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на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крају</a:t>
            </a:r>
            <a:r>
              <a:rPr lang="sr-Latn-ME" sz="2200" dirty="0">
                <a:latin typeface="Arial"/>
                <a:ea typeface="+mn-lt"/>
                <a:cs typeface="+mn-lt"/>
              </a:rPr>
              <a:t> </a:t>
            </a:r>
            <a:r>
              <a:rPr lang="sr-Latn-ME" sz="2200" err="1">
                <a:latin typeface="Arial"/>
                <a:ea typeface="+mn-lt"/>
                <a:cs typeface="+mn-lt"/>
              </a:rPr>
              <a:t>мобилности</a:t>
            </a:r>
            <a:r>
              <a:rPr lang="sr-Latn-ME" sz="2200" dirty="0">
                <a:latin typeface="Arial"/>
                <a:ea typeface="+mn-lt"/>
                <a:cs typeface="+mn-lt"/>
              </a:rPr>
              <a:t> </a:t>
            </a:r>
            <a:endParaRPr lang="sr-Latn-ME" sz="2200">
              <a:latin typeface="Arial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614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F83B1BEA-1159-4AE5-AD9B-9440E5189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2627" y="381000"/>
            <a:ext cx="3688165" cy="2003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Arial"/>
                <a:ea typeface="+mj-ea"/>
                <a:cs typeface="Arial"/>
              </a:rPr>
              <a:t>Усељавање</a:t>
            </a:r>
            <a:r>
              <a:rPr lang="en-US" sz="4800" dirty="0">
                <a:latin typeface="Arial"/>
                <a:ea typeface="+mj-ea"/>
                <a:cs typeface="Arial"/>
              </a:rPr>
              <a:t> у </a:t>
            </a:r>
            <a:r>
              <a:rPr lang="en-US" sz="4800" dirty="0" err="1">
                <a:latin typeface="Arial"/>
                <a:ea typeface="+mj-ea"/>
                <a:cs typeface="Arial"/>
              </a:rPr>
              <a:t>дом</a:t>
            </a:r>
            <a:r>
              <a:rPr lang="en-US" sz="4800" dirty="0">
                <a:latin typeface="Arial"/>
                <a:ea typeface="+mj-ea"/>
                <a:cs typeface="Arial"/>
              </a:rPr>
              <a:t>:</a:t>
            </a:r>
            <a:endParaRPr lang="en-US" sz="4800" kern="1200" dirty="0">
              <a:latin typeface="Arial"/>
              <a:ea typeface="+mj-ea"/>
              <a:cs typeface="Arial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xmlns="" id="{5D50C310-510F-45B8-81D2-BE905D5C6D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54295" y="381000"/>
            <a:ext cx="6894576" cy="2003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ea typeface="+mn-lt"/>
                <a:cs typeface="+mn-lt"/>
              </a:rPr>
              <a:t>Одлазак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до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главног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студентског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дома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Рожна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Долина</a:t>
            </a:r>
            <a:r>
              <a:rPr lang="en-US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ea typeface="+mn-lt"/>
                <a:cs typeface="+mn-lt"/>
              </a:rPr>
              <a:t>Преглед</a:t>
            </a:r>
            <a:r>
              <a:rPr lang="en-US" dirty="0">
                <a:latin typeface="Arial"/>
                <a:ea typeface="+mn-lt"/>
                <a:cs typeface="+mn-lt"/>
              </a:rPr>
              <a:t> и </a:t>
            </a:r>
            <a:r>
              <a:rPr lang="en-US" err="1">
                <a:latin typeface="Arial"/>
                <a:ea typeface="+mn-lt"/>
                <a:cs typeface="+mn-lt"/>
              </a:rPr>
              <a:t>потписивање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документације</a:t>
            </a:r>
            <a:r>
              <a:rPr lang="en-US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ea typeface="+mn-lt"/>
                <a:cs typeface="+mn-lt"/>
              </a:rPr>
              <a:t>Додела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соба</a:t>
            </a:r>
            <a:r>
              <a:rPr lang="en-US" dirty="0">
                <a:latin typeface="Arial"/>
                <a:ea typeface="+mn-lt"/>
                <a:cs typeface="+mn-lt"/>
              </a:rPr>
              <a:t> у </a:t>
            </a:r>
            <a:r>
              <a:rPr lang="en-US" err="1">
                <a:latin typeface="Arial"/>
                <a:ea typeface="+mn-lt"/>
                <a:cs typeface="+mn-lt"/>
              </a:rPr>
              <a:t>студентском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дому</a:t>
            </a:r>
            <a:r>
              <a:rPr lang="en-US" dirty="0">
                <a:latin typeface="Arial"/>
                <a:ea typeface="+mn-lt"/>
                <a:cs typeface="+mn-lt"/>
              </a:rPr>
              <a:t> Д, </a:t>
            </a:r>
            <a:r>
              <a:rPr lang="en-US" err="1">
                <a:latin typeface="Arial"/>
                <a:ea typeface="+mn-lt"/>
                <a:cs typeface="+mn-lt"/>
              </a:rPr>
              <a:t>Бежиград</a:t>
            </a:r>
            <a:r>
              <a:rPr lang="en-US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/>
                <a:ea typeface="+mn-lt"/>
                <a:cs typeface="+mn-lt"/>
              </a:rPr>
              <a:t>Уплата</a:t>
            </a:r>
            <a:r>
              <a:rPr lang="en-US" dirty="0">
                <a:latin typeface="Arial"/>
                <a:ea typeface="+mn-lt"/>
                <a:cs typeface="+mn-lt"/>
              </a:rPr>
              <a:t> </a:t>
            </a:r>
            <a:r>
              <a:rPr lang="en-US" dirty="0" err="1">
                <a:latin typeface="Arial"/>
                <a:ea typeface="+mn-lt"/>
                <a:cs typeface="+mn-lt"/>
              </a:rPr>
              <a:t>депозита</a:t>
            </a:r>
            <a:endParaRPr lang="en-US" dirty="0" err="1">
              <a:latin typeface="Arial"/>
              <a:cs typeface="Calibri"/>
            </a:endParaRPr>
          </a:p>
        </p:txBody>
      </p:sp>
      <p:pic>
        <p:nvPicPr>
          <p:cNvPr id="8" name="Picture 7" descr="Dom C - Študentski dom Ljubljan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r="-1" b="-1"/>
          <a:stretch/>
        </p:blipFill>
        <p:spPr bwMode="auto"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7" name="Picture 6" descr="Dom D - Študentski dom Ljubljan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14543" b="-1"/>
          <a:stretch/>
        </p:blipFill>
        <p:spPr bwMode="auto">
          <a:xfrm>
            <a:off x="6019800" y="2657872"/>
            <a:ext cx="6172193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043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2283"/>
            <a:ext cx="1011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Dolazak na praksu ERAZMUS+ KA131</a:t>
            </a:r>
          </a:p>
          <a:p>
            <a:r>
              <a:rPr lang="sr-Cyrl-R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01" y="816546"/>
            <a:ext cx="88802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Useljavanje u dom i upoznavanje sa cimerima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Obilazak okoline doma i odabir najpovoljnijih marketa za snabedevanje namirnicama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Upoznavanje sa funkcionisanjem graskog prevoza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Odlazak u firmu „SŽ - Tovorni promet, d.o.o.”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Obilazak grada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41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9477" y="731879"/>
            <a:ext cx="6997121" cy="424731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dirty="0">
              <a:latin typeface="Arial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latin typeface="Arial"/>
                <a:ea typeface="+mn-lt"/>
                <a:cs typeface="+mn-lt"/>
              </a:rPr>
              <a:t>Обилазак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околине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дома</a:t>
            </a:r>
            <a:r>
              <a:rPr lang="en-US" sz="2400" dirty="0">
                <a:latin typeface="Arial"/>
                <a:ea typeface="+mn-lt"/>
                <a:cs typeface="+mn-lt"/>
              </a:rPr>
              <a:t> и </a:t>
            </a:r>
            <a:r>
              <a:rPr lang="en-US" sz="2400" err="1">
                <a:latin typeface="Arial"/>
                <a:ea typeface="+mn-lt"/>
                <a:cs typeface="+mn-lt"/>
              </a:rPr>
              <a:t>одабир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најповољнијих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маркета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за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снабдевање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намирницама</a:t>
            </a:r>
            <a:r>
              <a:rPr lang="en-US" sz="24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latin typeface="Arial"/>
                <a:ea typeface="+mn-lt"/>
                <a:cs typeface="+mn-lt"/>
              </a:rPr>
              <a:t>Упознавање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са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функционисањем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градског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превоза</a:t>
            </a:r>
            <a:r>
              <a:rPr lang="en-US" sz="24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latin typeface="Arial"/>
                <a:ea typeface="+mn-lt"/>
                <a:cs typeface="+mn-lt"/>
              </a:rPr>
              <a:t>Одлазак</a:t>
            </a:r>
            <a:r>
              <a:rPr lang="en-US" sz="2400" dirty="0">
                <a:latin typeface="Arial"/>
                <a:ea typeface="+mn-lt"/>
                <a:cs typeface="+mn-lt"/>
              </a:rPr>
              <a:t> у </a:t>
            </a:r>
            <a:r>
              <a:rPr lang="en-US" sz="2400" dirty="0" err="1">
                <a:latin typeface="Arial"/>
                <a:ea typeface="+mn-lt"/>
                <a:cs typeface="+mn-lt"/>
              </a:rPr>
              <a:t>фирму</a:t>
            </a:r>
            <a:r>
              <a:rPr lang="en-US" sz="2400" dirty="0">
                <a:latin typeface="Arial"/>
                <a:ea typeface="+mn-lt"/>
                <a:cs typeface="+mn-lt"/>
              </a:rPr>
              <a:t>  “СЖ-</a:t>
            </a:r>
            <a:r>
              <a:rPr lang="en-US" sz="2400" dirty="0" err="1">
                <a:latin typeface="Arial"/>
                <a:ea typeface="+mn-lt"/>
                <a:cs typeface="+mn-lt"/>
              </a:rPr>
              <a:t>Товорни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dirty="0" err="1">
                <a:latin typeface="Arial"/>
                <a:ea typeface="+mn-lt"/>
                <a:cs typeface="+mn-lt"/>
              </a:rPr>
              <a:t>промет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dirty="0" err="1">
                <a:latin typeface="Arial"/>
                <a:ea typeface="+mn-lt"/>
                <a:cs typeface="+mn-lt"/>
              </a:rPr>
              <a:t>д.о.о</a:t>
            </a:r>
            <a:r>
              <a:rPr lang="en-US" sz="2400" dirty="0">
                <a:latin typeface="Arial"/>
                <a:ea typeface="+mn-lt"/>
                <a:cs typeface="+mn-lt"/>
              </a:rPr>
              <a:t>.” </a:t>
            </a:r>
            <a:endParaRPr lang="en-US">
              <a:latin typeface="Arial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latin typeface="Arial"/>
                <a:ea typeface="+mn-lt"/>
                <a:cs typeface="+mn-lt"/>
              </a:rPr>
              <a:t>Обилазак</a:t>
            </a: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err="1">
                <a:latin typeface="Arial"/>
                <a:ea typeface="+mn-lt"/>
                <a:cs typeface="+mn-lt"/>
              </a:rPr>
              <a:t>града</a:t>
            </a:r>
            <a:r>
              <a:rPr lang="en-US" sz="24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0875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3738" y="656159"/>
            <a:ext cx="8556171" cy="175432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 err="1">
                <a:latin typeface="Arial"/>
                <a:cs typeface="Times New Roman"/>
              </a:rPr>
              <a:t>Упознавање</a:t>
            </a:r>
            <a:r>
              <a:rPr lang="en-US" sz="2400" dirty="0">
                <a:latin typeface="Arial"/>
                <a:cs typeface="Times New Roman"/>
              </a:rPr>
              <a:t> </a:t>
            </a:r>
            <a:r>
              <a:rPr lang="en-US" sz="2400" dirty="0" err="1">
                <a:latin typeface="Arial"/>
                <a:cs typeface="Times New Roman"/>
              </a:rPr>
              <a:t>са</a:t>
            </a:r>
            <a:r>
              <a:rPr lang="en-US" sz="2400" dirty="0">
                <a:latin typeface="Arial"/>
                <a:cs typeface="Times New Roman"/>
              </a:rPr>
              <a:t> </a:t>
            </a:r>
            <a:r>
              <a:rPr lang="en-US" sz="2400" dirty="0" err="1">
                <a:latin typeface="Arial"/>
                <a:cs typeface="Times New Roman"/>
              </a:rPr>
              <a:t>функционисањем</a:t>
            </a:r>
            <a:r>
              <a:rPr lang="en-US" sz="2400" dirty="0">
                <a:latin typeface="Arial"/>
                <a:cs typeface="Times New Roman"/>
              </a:rPr>
              <a:t> </a:t>
            </a:r>
            <a:r>
              <a:rPr lang="en-US" sz="2400" dirty="0" err="1">
                <a:latin typeface="Arial"/>
                <a:cs typeface="Times New Roman"/>
              </a:rPr>
              <a:t>градског</a:t>
            </a:r>
            <a:r>
              <a:rPr lang="en-US" sz="2400" dirty="0">
                <a:latin typeface="Arial"/>
                <a:cs typeface="Times New Roman"/>
              </a:rPr>
              <a:t> </a:t>
            </a:r>
            <a:r>
              <a:rPr lang="en-US" sz="2400" dirty="0" err="1">
                <a:latin typeface="Arial"/>
                <a:cs typeface="Times New Roman"/>
              </a:rPr>
              <a:t>превоза</a:t>
            </a:r>
            <a:endParaRPr lang="en-US" sz="2400">
              <a:latin typeface="Arial"/>
              <a:cs typeface="Times New Roman"/>
            </a:endParaRPr>
          </a:p>
          <a:p>
            <a:endParaRPr lang="en-US" sz="2400" dirty="0">
              <a:latin typeface="Arial"/>
              <a:ea typeface="+mn-lt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Куповина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урбана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картице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за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уплаћивање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кредита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за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превоз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Одабир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најбољих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линија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превоза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за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одлазак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до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фирме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Куповина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месечне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карте</a:t>
            </a:r>
            <a:r>
              <a:rPr lang="en-US" sz="2000" dirty="0">
                <a:ea typeface="+mn-lt"/>
                <a:cs typeface="+mn-lt"/>
              </a:rPr>
              <a:t>  у АП </a:t>
            </a:r>
            <a:r>
              <a:rPr lang="en-US" sz="2000" dirty="0" err="1">
                <a:ea typeface="+mn-lt"/>
                <a:cs typeface="+mn-lt"/>
              </a:rPr>
              <a:t>Љубљана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915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лика 1" descr="Слика на којој се налази текст, снимак екрана, дијаграм, Фонт&#10;&#10;Опис је аутоматски генерисан">
            <a:extLst>
              <a:ext uri="{FF2B5EF4-FFF2-40B4-BE49-F238E27FC236}">
                <a16:creationId xmlns:a16="http://schemas.microsoft.com/office/drawing/2014/main" xmlns="" id="{1BBDB0D5-6444-B692-4E70-DA1EFD211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"/>
          <a:stretch/>
        </p:blipFill>
        <p:spPr>
          <a:xfrm>
            <a:off x="20" y="1"/>
            <a:ext cx="1219198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6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аслов 1">
            <a:extLst>
              <a:ext uri="{FF2B5EF4-FFF2-40B4-BE49-F238E27FC236}">
                <a16:creationId xmlns:a16="http://schemas.microsoft.com/office/drawing/2014/main" xmlns="" id="{C2856412-0385-A792-B958-F100B576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r-Cyrl-RS" sz="4200" dirty="0">
                <a:latin typeface="Arial"/>
                <a:cs typeface="Calibri Light"/>
              </a:rPr>
              <a:t>УПОЗНАВАЊЕ</a:t>
            </a:r>
            <a:endParaRPr lang="sr-Cyrl-RS" sz="4200" dirty="0">
              <a:cs typeface="Calibri Light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145A770-24CE-AA7F-2F98-B3D3428EF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 dirty="0" err="1">
                <a:latin typeface="Arial"/>
                <a:ea typeface="+mn-lt"/>
                <a:cs typeface="+mn-lt"/>
              </a:rPr>
              <a:t>Товорни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промет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је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један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од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осам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регистрованих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превозника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робе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на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пругама</a:t>
            </a:r>
            <a:r>
              <a:rPr lang="en-US" sz="2200" dirty="0">
                <a:latin typeface="Arial"/>
                <a:ea typeface="+mn-lt"/>
                <a:cs typeface="+mn-lt"/>
              </a:rPr>
              <a:t> СЖ </a:t>
            </a:r>
          </a:p>
          <a:p>
            <a:r>
              <a:rPr lang="en-US" sz="2200" dirty="0" err="1">
                <a:latin typeface="Arial"/>
                <a:ea typeface="+mn-lt"/>
                <a:cs typeface="+mn-lt"/>
              </a:rPr>
              <a:t>Лиценцу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за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превоз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робе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dirty="0" err="1">
                <a:latin typeface="Arial"/>
                <a:ea typeface="+mn-lt"/>
                <a:cs typeface="+mn-lt"/>
              </a:rPr>
              <a:t>добија</a:t>
            </a:r>
            <a:r>
              <a:rPr lang="en-US" sz="2200" dirty="0">
                <a:latin typeface="Arial"/>
                <a:ea typeface="+mn-lt"/>
                <a:cs typeface="+mn-lt"/>
              </a:rPr>
              <a:t> 2013.год. </a:t>
            </a:r>
            <a:endParaRPr lang="en-US">
              <a:latin typeface="Arial"/>
              <a:cs typeface="Arial"/>
            </a:endParaRPr>
          </a:p>
          <a:p>
            <a:r>
              <a:rPr lang="en-US" sz="2200" err="1">
                <a:latin typeface="Arial"/>
                <a:ea typeface="+mn-lt"/>
                <a:cs typeface="+mn-lt"/>
              </a:rPr>
              <a:t>Сем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транспорта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робе</a:t>
            </a:r>
            <a:r>
              <a:rPr lang="en-US" sz="2200" dirty="0">
                <a:latin typeface="Arial"/>
                <a:ea typeface="+mn-lt"/>
                <a:cs typeface="+mn-lt"/>
              </a:rPr>
              <a:t> ТП </a:t>
            </a:r>
            <a:r>
              <a:rPr lang="en-US" sz="2200" err="1">
                <a:latin typeface="Arial"/>
                <a:ea typeface="+mn-lt"/>
                <a:cs typeface="+mn-lt"/>
              </a:rPr>
              <a:t>пружа</a:t>
            </a:r>
            <a:r>
              <a:rPr lang="en-US" sz="2200" dirty="0">
                <a:latin typeface="Arial"/>
                <a:ea typeface="+mn-lt"/>
                <a:cs typeface="+mn-lt"/>
              </a:rPr>
              <a:t> и </a:t>
            </a:r>
            <a:r>
              <a:rPr lang="en-US" sz="2200" err="1">
                <a:latin typeface="Arial"/>
                <a:ea typeface="+mn-lt"/>
                <a:cs typeface="+mn-lt"/>
              </a:rPr>
              <a:t>логистичке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услуге</a:t>
            </a:r>
            <a:r>
              <a:rPr lang="en-US" sz="2200" dirty="0">
                <a:latin typeface="Arial"/>
                <a:ea typeface="+mn-lt"/>
                <a:cs typeface="+mn-lt"/>
              </a:rPr>
              <a:t>, </a:t>
            </a:r>
            <a:r>
              <a:rPr lang="en-US" sz="2200" err="1">
                <a:latin typeface="Arial"/>
                <a:ea typeface="+mn-lt"/>
                <a:cs typeface="+mn-lt"/>
              </a:rPr>
              <a:t>као</a:t>
            </a:r>
            <a:r>
              <a:rPr lang="en-US" sz="2200" dirty="0">
                <a:latin typeface="Arial"/>
                <a:ea typeface="+mn-lt"/>
                <a:cs typeface="+mn-lt"/>
              </a:rPr>
              <a:t> и </a:t>
            </a:r>
            <a:r>
              <a:rPr lang="en-US" sz="2200" err="1">
                <a:latin typeface="Arial"/>
                <a:ea typeface="+mn-lt"/>
                <a:cs typeface="+mn-lt"/>
              </a:rPr>
              <a:t>услуге</a:t>
            </a:r>
            <a:r>
              <a:rPr lang="en-US" sz="2200" dirty="0">
                <a:latin typeface="Arial"/>
                <a:ea typeface="+mn-lt"/>
                <a:cs typeface="+mn-lt"/>
              </a:rPr>
              <a:t>  </a:t>
            </a:r>
            <a:r>
              <a:rPr lang="en-US" sz="2200" err="1">
                <a:latin typeface="Arial"/>
                <a:ea typeface="+mn-lt"/>
                <a:cs typeface="+mn-lt"/>
              </a:rPr>
              <a:t>царинских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формалности</a:t>
            </a:r>
            <a:r>
              <a:rPr lang="en-US" sz="2200" dirty="0">
                <a:latin typeface="Arial"/>
                <a:ea typeface="+mn-lt"/>
                <a:cs typeface="+mn-lt"/>
              </a:rPr>
              <a:t>. </a:t>
            </a:r>
            <a:endParaRPr lang="en-US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ea typeface="+mn-lt"/>
                <a:cs typeface="+mn-lt"/>
              </a:rPr>
              <a:t>СЖ - </a:t>
            </a:r>
            <a:r>
              <a:rPr lang="en-US" sz="2200" err="1">
                <a:latin typeface="Arial"/>
                <a:ea typeface="+mn-lt"/>
                <a:cs typeface="+mn-lt"/>
              </a:rPr>
              <a:t>Товорни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Промет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запошљава</a:t>
            </a:r>
            <a:r>
              <a:rPr lang="en-US" sz="2200" dirty="0">
                <a:latin typeface="Arial"/>
                <a:ea typeface="+mn-lt"/>
                <a:cs typeface="+mn-lt"/>
              </a:rPr>
              <a:t> </a:t>
            </a:r>
            <a:r>
              <a:rPr lang="en-US" sz="2200" err="1">
                <a:latin typeface="Arial"/>
                <a:ea typeface="+mn-lt"/>
                <a:cs typeface="+mn-lt"/>
              </a:rPr>
              <a:t>око</a:t>
            </a:r>
            <a:r>
              <a:rPr lang="en-US" sz="2200" dirty="0">
                <a:latin typeface="Arial"/>
                <a:ea typeface="+mn-lt"/>
                <a:cs typeface="+mn-lt"/>
              </a:rPr>
              <a:t> 1000 </a:t>
            </a:r>
            <a:r>
              <a:rPr lang="en-US" sz="2200" err="1">
                <a:latin typeface="Arial"/>
                <a:ea typeface="+mn-lt"/>
                <a:cs typeface="+mn-lt"/>
              </a:rPr>
              <a:t>људи</a:t>
            </a:r>
            <a:r>
              <a:rPr lang="en-US" sz="2200" dirty="0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4" name="Чувар места за садржај 3" descr="Слика на којој се налази одећа, зид, особа, обућа&#10;&#10;Опис је аутоматски генерисан">
            <a:extLst>
              <a:ext uri="{FF2B5EF4-FFF2-40B4-BE49-F238E27FC236}">
                <a16:creationId xmlns:a16="http://schemas.microsoft.com/office/drawing/2014/main" xmlns="" id="{2217677E-344B-D018-EE8F-3E682DA61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0753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тема">
  <a:themeElements>
    <a:clrScheme name="Канцеларија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анцелариј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нцелариј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Widescreen</PresentationFormat>
  <Paragraphs>138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Gill Sans MT</vt:lpstr>
      <vt:lpstr>Times New Roman</vt:lpstr>
      <vt:lpstr>Wingdings</vt:lpstr>
      <vt:lpstr>Office тема</vt:lpstr>
      <vt:lpstr>Office Theme</vt:lpstr>
      <vt:lpstr>Office Theme</vt:lpstr>
      <vt:lpstr>Erasmus+ KA131 Мобилност студената</vt:lpstr>
      <vt:lpstr> ДОКУМЕНТАЦИЈА</vt:lpstr>
      <vt:lpstr> ДОКУМЕНТАЦИЈА</vt:lpstr>
      <vt:lpstr> ДОКУМЕНТАЦИЈА</vt:lpstr>
      <vt:lpstr>PowerPoint Presentation</vt:lpstr>
      <vt:lpstr>PowerPoint Presentation</vt:lpstr>
      <vt:lpstr>PowerPoint Presentation</vt:lpstr>
      <vt:lpstr>PowerPoint Presentation</vt:lpstr>
      <vt:lpstr>УПОЗНАВАЊЕ</vt:lpstr>
      <vt:lpstr>ПОДЕЛА СЖ - TОВОРНИ ПРОМЕТ</vt:lpstr>
      <vt:lpstr>СЖ - TОВОРНИ ПРОМЕТ</vt:lpstr>
      <vt:lpstr>СЖ - TОВОРНИ ПРОМЕТ</vt:lpstr>
      <vt:lpstr>ВОЗНИ ПАРК  СЖ - TОВОРНИ ПРОМЕТ</vt:lpstr>
      <vt:lpstr>PowerPoint Presentation</vt:lpstr>
      <vt:lpstr>ГРАНИЧНЕ СТАНИЦЕ СЛОВЕНСКИХ ЖЕЛЕЗНИЦА</vt:lpstr>
      <vt:lpstr>Љубљана Залог</vt:lpstr>
      <vt:lpstr>КОНТЕЈНЕРСКИ ТЕРМИНАЛИ</vt:lpstr>
      <vt:lpstr>ТУРИСТИЧКЕ ПОСЕТЕ СЛУЖБЕНИМ МЕСТИМА</vt:lpstr>
      <vt:lpstr>ЛУКА КОПАР</vt:lpstr>
      <vt:lpstr>ЉУБЉАНА</vt:lpstr>
      <vt:lpstr>PowerPoint Presentation</vt:lpstr>
      <vt:lpstr>БОХИЊ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ХВАЛА НА ПАЖЊИ!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презентација</dc:title>
  <dc:creator>Ljiljana</dc:creator>
  <cp:lastModifiedBy>Ljiljana</cp:lastModifiedBy>
  <cp:revision>838</cp:revision>
  <dcterms:created xsi:type="dcterms:W3CDTF">2023-10-14T19:02:31Z</dcterms:created>
  <dcterms:modified xsi:type="dcterms:W3CDTF">2023-10-17T18:54:04Z</dcterms:modified>
</cp:coreProperties>
</file>